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0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19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80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3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524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18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138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63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41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062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971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5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6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9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82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29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82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456546-8C42-4C1F-9278-3F143F707D6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1C905F-57FD-4AA3-9FD1-CAE1DBB68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673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17324-E996-4725-9002-A319D1894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Az USA kialakulása és nagyhatalommá válása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ED2DB7-DA7D-4A77-A662-65ECC9758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7321" y="5933662"/>
            <a:ext cx="4037012" cy="477078"/>
          </a:xfrm>
        </p:spPr>
        <p:txBody>
          <a:bodyPr/>
          <a:lstStyle/>
          <a:p>
            <a:r>
              <a:rPr lang="hu-HU" b="1" u="sng" dirty="0">
                <a:solidFill>
                  <a:schemeClr val="tx1"/>
                </a:solidFill>
              </a:rPr>
              <a:t>Készítette: Szabó Richárd</a:t>
            </a:r>
          </a:p>
        </p:txBody>
      </p:sp>
    </p:spTree>
    <p:extLst>
      <p:ext uri="{BB962C8B-B14F-4D97-AF65-F5344CB8AC3E}">
        <p14:creationId xmlns:p14="http://schemas.microsoft.com/office/powerpoint/2010/main" val="88610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F53E6A-94AD-4227-A800-1E3184D6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679241" cy="5121275"/>
          </a:xfrm>
        </p:spPr>
        <p:txBody>
          <a:bodyPr>
            <a:normAutofit lnSpcReduction="10000"/>
          </a:bodyPr>
          <a:lstStyle/>
          <a:p>
            <a:r>
              <a:rPr lang="hu-HU" i="1" u="sng" dirty="0"/>
              <a:t>Előzmények</a:t>
            </a:r>
            <a:endParaRPr lang="hu-HU" dirty="0"/>
          </a:p>
          <a:p>
            <a:r>
              <a:rPr lang="hu-HU" b="1" dirty="0"/>
              <a:t>1689-ben kiadták a Jogok Nyilatkozatát</a:t>
            </a:r>
            <a:r>
              <a:rPr lang="hu-HU" dirty="0"/>
              <a:t>, ami az alapját szolgálta az alkotmányos monarchia kialakulásának Angliában. Viszont </a:t>
            </a:r>
            <a:r>
              <a:rPr lang="hu-HU" b="1" dirty="0"/>
              <a:t>Anglia gyarmatainak lakosai nem részesülnek ezekben a jogokban</a:t>
            </a:r>
            <a:r>
              <a:rPr lang="hu-HU" dirty="0"/>
              <a:t> és ha valaki egy gyarmatra költözött, az elvesztette eme jogait. Ennek ellenére a </a:t>
            </a:r>
            <a:r>
              <a:rPr lang="hu-HU" b="1" dirty="0"/>
              <a:t>gyarmatok függésben voltak Angliától</a:t>
            </a:r>
            <a:r>
              <a:rPr lang="hu-HU" dirty="0"/>
              <a:t>. (adófizetés)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D16F08-7B61-48D1-9D69-59602034A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657726"/>
            <a:ext cx="7507705" cy="55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9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5C10C-A408-4EEB-A390-4060B25F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95" y="1167063"/>
            <a:ext cx="6101599" cy="5121275"/>
          </a:xfrm>
        </p:spPr>
        <p:txBody>
          <a:bodyPr>
            <a:normAutofit fontScale="85000" lnSpcReduction="20000"/>
          </a:bodyPr>
          <a:lstStyle/>
          <a:p>
            <a:r>
              <a:rPr lang="hu-HU" i="1" u="sng" dirty="0"/>
              <a:t>Az amerikai függetlenségi háború</a:t>
            </a:r>
            <a:endParaRPr lang="hu-HU" dirty="0"/>
          </a:p>
          <a:p>
            <a:r>
              <a:rPr lang="hu-HU" b="1" dirty="0"/>
              <a:t>Anglia vámot vetett ki</a:t>
            </a:r>
            <a:r>
              <a:rPr lang="hu-HU" dirty="0"/>
              <a:t> a helyi termékekre a gyarmatokon, és import termékekkel lepte el Amerikát. Erre válaszul a lakosok </a:t>
            </a:r>
            <a:r>
              <a:rPr lang="hu-HU" b="1" dirty="0"/>
              <a:t>bojkottálták Bostonban a teaszállítmányt</a:t>
            </a:r>
            <a:r>
              <a:rPr lang="hu-HU" dirty="0"/>
              <a:t>, így eseményre került </a:t>
            </a:r>
            <a:r>
              <a:rPr lang="hu-HU" b="1" dirty="0"/>
              <a:t>1773-ban a Bostoni teadélután</a:t>
            </a:r>
            <a:r>
              <a:rPr lang="hu-HU" dirty="0"/>
              <a:t>. </a:t>
            </a:r>
            <a:r>
              <a:rPr lang="hu-HU" b="1" dirty="0"/>
              <a:t>1774-ben</a:t>
            </a:r>
            <a:r>
              <a:rPr lang="hu-HU" dirty="0"/>
              <a:t> összeült az </a:t>
            </a:r>
            <a:r>
              <a:rPr lang="hu-HU" b="1" dirty="0"/>
              <a:t>első kongresszus</a:t>
            </a:r>
            <a:r>
              <a:rPr lang="hu-HU" dirty="0"/>
              <a:t> és 13 gyarmat szövetségre lépett</a:t>
            </a:r>
            <a:r>
              <a:rPr lang="hu-HU" b="1" dirty="0"/>
              <a:t>. 1776 július 4-én kiadták a Függetlenségi Nyilatkozatot (Thomas Jefferson).</a:t>
            </a:r>
            <a:r>
              <a:rPr lang="hu-HU" dirty="0"/>
              <a:t> Végül 1777-81 között lezajló </a:t>
            </a:r>
            <a:r>
              <a:rPr lang="hu-HU" b="1" dirty="0"/>
              <a:t>függetlenségi háborúban a</a:t>
            </a:r>
            <a:r>
              <a:rPr lang="hu-HU" dirty="0"/>
              <a:t> </a:t>
            </a:r>
            <a:r>
              <a:rPr lang="hu-HU" b="1" dirty="0"/>
              <a:t>gyarmatok francia segítséggel győznek</a:t>
            </a:r>
            <a:r>
              <a:rPr lang="hu-HU" dirty="0"/>
              <a:t>. </a:t>
            </a:r>
          </a:p>
          <a:p>
            <a:r>
              <a:rPr lang="hu-HU" dirty="0"/>
              <a:t>A háború után </a:t>
            </a:r>
            <a:r>
              <a:rPr lang="hu-HU" b="1" dirty="0"/>
              <a:t>1781-ben megszületik a Konföderáció</a:t>
            </a:r>
            <a:r>
              <a:rPr lang="hu-HU" dirty="0"/>
              <a:t> ami 13 gyarmat laza kapcsolatából állt. Végül </a:t>
            </a:r>
            <a:r>
              <a:rPr lang="hu-HU" b="1" dirty="0"/>
              <a:t>1783-ban megszületett az Amerikai Egyesült Államok (USA)</a:t>
            </a:r>
            <a:r>
              <a:rPr lang="hu-HU" dirty="0"/>
              <a:t> aminek </a:t>
            </a:r>
            <a:r>
              <a:rPr lang="hu-HU" b="1" dirty="0"/>
              <a:t>első elnöke George Washington lett</a:t>
            </a:r>
            <a:r>
              <a:rPr lang="hu-HU" dirty="0"/>
              <a:t>. Ugyanebben az évben megszületett a </a:t>
            </a:r>
            <a:r>
              <a:rPr lang="hu-HU" b="1" dirty="0"/>
              <a:t>szenátus (törvényhozó hatalom)</a:t>
            </a:r>
            <a:r>
              <a:rPr lang="hu-HU" dirty="0"/>
              <a:t> és a </a:t>
            </a:r>
            <a:r>
              <a:rPr lang="hu-HU" b="1" dirty="0"/>
              <a:t>kongresszus (végrehajtó hatalom) (+bíróság).</a:t>
            </a:r>
            <a:endParaRPr lang="hu-HU" dirty="0"/>
          </a:p>
          <a:p>
            <a:r>
              <a:rPr lang="hu-HU" dirty="0"/>
              <a:t>1819-ben megszületik a </a:t>
            </a:r>
            <a:r>
              <a:rPr lang="hu-HU" b="1" dirty="0"/>
              <a:t>Monroe-elv</a:t>
            </a:r>
            <a:r>
              <a:rPr lang="hu-HU" dirty="0"/>
              <a:t> ami kimondja, hogy „Európa ne szóljon bele Amerika ügyeibe, mert Amerika az amerikaiaké”. (Szent Szövetség miatt)</a:t>
            </a:r>
          </a:p>
          <a:p>
            <a:endParaRPr lang="hu-HU" dirty="0"/>
          </a:p>
        </p:txBody>
      </p:sp>
      <p:pic>
        <p:nvPicPr>
          <p:cNvPr id="8194" name="Picture 2" descr="Kereskedelmi villongásból háború: a bostoni teadélután története -  Honvédelem">
            <a:extLst>
              <a:ext uri="{FF2B5EF4-FFF2-40B4-BE49-F238E27FC236}">
                <a16:creationId xmlns:a16="http://schemas.microsoft.com/office/drawing/2014/main" id="{F52F2D45-F0D1-44A2-A1B8-DE90CEA3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95" y="3023545"/>
            <a:ext cx="5678906" cy="38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C6277-08F5-4EC3-B1DD-099B2893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7909628" cy="5650832"/>
          </a:xfrm>
        </p:spPr>
        <p:txBody>
          <a:bodyPr>
            <a:normAutofit fontScale="85000" lnSpcReduction="20000"/>
          </a:bodyPr>
          <a:lstStyle/>
          <a:p>
            <a:r>
              <a:rPr lang="hu-HU" i="1" u="sng" dirty="0"/>
              <a:t>Az USA polgárháborúja</a:t>
            </a:r>
            <a:endParaRPr lang="hu-HU" dirty="0"/>
          </a:p>
          <a:p>
            <a:r>
              <a:rPr lang="hu-HU" dirty="0"/>
              <a:t>Az 1848-as Népek Tavasza, egy többnyire sikertelen forradalmi hullám volt, ami arra kényszerített sokakat, hogy </a:t>
            </a:r>
            <a:r>
              <a:rPr lang="hu-HU" b="1" dirty="0"/>
              <a:t>elhagyják Európát és a Amerikába települjenek át</a:t>
            </a:r>
            <a:r>
              <a:rPr lang="hu-HU" dirty="0"/>
              <a:t>, ezen kívül az Aranyláz is sokakat vonzott. Az európai bevándorlók viszont megdöbbenve látták, hogy </a:t>
            </a:r>
            <a:r>
              <a:rPr lang="hu-HU" b="1" dirty="0"/>
              <a:t>Amerikában még mindig vannak rabszolgatartók</a:t>
            </a:r>
            <a:r>
              <a:rPr lang="hu-HU" dirty="0"/>
              <a:t>, akikre beszélő szerszámokként tekint a lakosság egy része. Amerika két részre különül el, </a:t>
            </a:r>
            <a:r>
              <a:rPr lang="hu-HU" b="1" dirty="0"/>
              <a:t>északon a bevándorlók telepednek le</a:t>
            </a:r>
            <a:r>
              <a:rPr lang="hu-HU" dirty="0"/>
              <a:t> farmergazdaságokat létrehozva</a:t>
            </a:r>
            <a:r>
              <a:rPr lang="hu-HU" b="1" dirty="0"/>
              <a:t>, délen pedig a telepesek élnek főleg gyapottenyésztésből</a:t>
            </a:r>
            <a:r>
              <a:rPr lang="hu-HU" dirty="0"/>
              <a:t> és rabszolgatartásból.</a:t>
            </a:r>
            <a:r>
              <a:rPr lang="hu-HU" b="1" dirty="0"/>
              <a:t> 1860-ban Abraham Lincoln</a:t>
            </a:r>
            <a:r>
              <a:rPr lang="hu-HU" dirty="0"/>
              <a:t> elnökké választása esetén legfontosabb teendőjének tartja a </a:t>
            </a:r>
            <a:r>
              <a:rPr lang="hu-HU" b="1" dirty="0"/>
              <a:t>rabszolgaság felszámolását</a:t>
            </a:r>
            <a:r>
              <a:rPr lang="hu-HU" dirty="0"/>
              <a:t>. Ugyanis a Függetlenségi Nyilatkozat eredetileg kimondta, hogy minden ember egyenlőnek és szabadnak született, és ezen jogait Istentől kapta, tehát senki el nem veheti.</a:t>
            </a:r>
          </a:p>
          <a:p>
            <a:r>
              <a:rPr lang="hu-HU" b="1" dirty="0"/>
              <a:t>1861-ben kirobban a polgárháború</a:t>
            </a:r>
            <a:r>
              <a:rPr lang="hu-HU" dirty="0"/>
              <a:t> az északiak és a 13 déli gyarmat között akiket Konföderációnak hívunk. Az első két évben a délieknek volt része sikerekben, ugyanis felkészültebbek voltak és több vagyonnal rendelkeztek. </a:t>
            </a:r>
            <a:r>
              <a:rPr lang="hu-HU" b="1" dirty="0"/>
              <a:t>1862-ban kiadták a Telepítési törvényt</a:t>
            </a:r>
            <a:r>
              <a:rPr lang="hu-HU" dirty="0"/>
              <a:t>, ami kimondta, hogy az a rabszolga aki csatlakozik az északiakhoz, az 113 hold földet és szabadságot kap. Ennek hatására a mérleg az </a:t>
            </a:r>
            <a:r>
              <a:rPr lang="hu-HU" b="1" dirty="0"/>
              <a:t>északiak javára billent és</a:t>
            </a:r>
            <a:r>
              <a:rPr lang="hu-HU" dirty="0"/>
              <a:t> </a:t>
            </a:r>
            <a:r>
              <a:rPr lang="hu-HU" b="1" dirty="0"/>
              <a:t>1865-ben az ő győzelmükkel ért véget a polgárháború</a:t>
            </a:r>
            <a:r>
              <a:rPr lang="hu-HU" dirty="0"/>
              <a:t>. Ekkor megszűntették a rabszolgaságot, de valójában 100 évnek kellett eltelnie, hogy az emberek tudatában is megszűnjen. Ennek hatására jött létre a </a:t>
            </a:r>
            <a:r>
              <a:rPr lang="hu-HU" b="1" dirty="0" err="1"/>
              <a:t>Ku</a:t>
            </a:r>
            <a:r>
              <a:rPr lang="hu-HU" b="1" dirty="0"/>
              <a:t> </a:t>
            </a:r>
            <a:r>
              <a:rPr lang="hu-HU" b="1" dirty="0" err="1"/>
              <a:t>Klux</a:t>
            </a:r>
            <a:r>
              <a:rPr lang="hu-HU" b="1" dirty="0"/>
              <a:t> Klán,</a:t>
            </a:r>
            <a:r>
              <a:rPr lang="hu-HU" dirty="0"/>
              <a:t> aminek tagja vállalták, hogy mesterségesen fenntartják a fehérek és feketék közötti ellentétet.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 descr="Az amerikai polgárháború története – Netmedia Info">
            <a:extLst>
              <a:ext uri="{FF2B5EF4-FFF2-40B4-BE49-F238E27FC236}">
                <a16:creationId xmlns:a16="http://schemas.microsoft.com/office/drawing/2014/main" id="{499513CF-B578-42CA-8835-01E8EAA4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28" y="1925053"/>
            <a:ext cx="4282372" cy="49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1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1A0853-0D0E-426A-9A15-89B0865E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507788" cy="2790825"/>
          </a:xfrm>
        </p:spPr>
        <p:txBody>
          <a:bodyPr>
            <a:normAutofit lnSpcReduction="10000"/>
          </a:bodyPr>
          <a:lstStyle/>
          <a:p>
            <a:r>
              <a:rPr lang="hu-HU" i="1" u="sng" dirty="0"/>
              <a:t>Az I. világháború</a:t>
            </a:r>
            <a:endParaRPr lang="hu-HU" dirty="0"/>
          </a:p>
          <a:p>
            <a:r>
              <a:rPr lang="hu-HU" dirty="0"/>
              <a:t>1917-től kezdve az </a:t>
            </a:r>
            <a:r>
              <a:rPr lang="hu-HU" b="1" dirty="0"/>
              <a:t>USA hadiszállítmányokkal támogatta az Antantot</a:t>
            </a:r>
            <a:r>
              <a:rPr lang="hu-HU" dirty="0"/>
              <a:t>, ezért Németország meghirdette a </a:t>
            </a:r>
            <a:r>
              <a:rPr lang="hu-HU" b="1" dirty="0"/>
              <a:t>korlátlan tengeralattjáró háborút</a:t>
            </a:r>
            <a:r>
              <a:rPr lang="hu-HU" dirty="0"/>
              <a:t>. Ez azt jelentette, hogy bármikor elsüllyeszthettek amerikai hajókat az Atlanti-óceánon. Végül a </a:t>
            </a:r>
            <a:r>
              <a:rPr lang="hu-HU" b="1" dirty="0"/>
              <a:t>Luzitánia elsüllyesztésével</a:t>
            </a:r>
            <a:r>
              <a:rPr lang="hu-HU" dirty="0"/>
              <a:t> az amerikaiaknak megvolt az indoka a belépésre.</a:t>
            </a:r>
          </a:p>
          <a:p>
            <a:r>
              <a:rPr lang="hu-HU" b="1" dirty="0"/>
              <a:t>1917. április 6-án az USA </a:t>
            </a:r>
            <a:r>
              <a:rPr lang="hu-HU" dirty="0"/>
              <a:t>2 millió katonával</a:t>
            </a:r>
            <a:r>
              <a:rPr lang="hu-HU" b="1" dirty="0"/>
              <a:t> belépett az I</a:t>
            </a:r>
            <a:r>
              <a:rPr lang="hu-HU" dirty="0"/>
              <a:t>. </a:t>
            </a:r>
            <a:r>
              <a:rPr lang="hu-HU" b="1" dirty="0"/>
              <a:t>világháborúba az Antant oldalán.</a:t>
            </a:r>
            <a:r>
              <a:rPr lang="hu-HU" dirty="0"/>
              <a:t> Miután véget ért a háború az USA-ból nagyhatalom vált. Gazdaságilag és katonailag a legnagyobb országok közé került. </a:t>
            </a:r>
          </a:p>
          <a:p>
            <a:endParaRPr lang="hu-HU" dirty="0"/>
          </a:p>
        </p:txBody>
      </p:sp>
      <p:pic>
        <p:nvPicPr>
          <p:cNvPr id="1026" name="Picture 2" descr="Amerika háborúja">
            <a:extLst>
              <a:ext uri="{FF2B5EF4-FFF2-40B4-BE49-F238E27FC236}">
                <a16:creationId xmlns:a16="http://schemas.microsoft.com/office/drawing/2014/main" id="{CC8F526F-89DE-42A1-A907-9F667FE2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7" y="3476625"/>
            <a:ext cx="4643438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1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535</Words>
  <Application>Microsoft Office PowerPoint</Application>
  <PresentationFormat>Szélesvásznú</PresentationFormat>
  <Paragraphs>14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Szelet</vt:lpstr>
      <vt:lpstr>Az USA kialakulása és nagyhatalommá válása 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USA kialakulása és nagyhatalommá válása </dc:title>
  <dc:creator>user</dc:creator>
  <cp:lastModifiedBy>user</cp:lastModifiedBy>
  <cp:revision>2</cp:revision>
  <dcterms:created xsi:type="dcterms:W3CDTF">2024-03-06T08:48:51Z</dcterms:created>
  <dcterms:modified xsi:type="dcterms:W3CDTF">2024-03-06T09:13:27Z</dcterms:modified>
</cp:coreProperties>
</file>