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E8CC-C96E-458E-ABFA-F25C4A92875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F02B-7312-4372-B4E5-A6E8F882FCB8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20682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E8CC-C96E-458E-ABFA-F25C4A92875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F02B-7312-4372-B4E5-A6E8F882F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573934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E8CC-C96E-458E-ABFA-F25C4A92875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F02B-7312-4372-B4E5-A6E8F882F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0882931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E8CC-C96E-458E-ABFA-F25C4A92875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F02B-7312-4372-B4E5-A6E8F882FCB8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880955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E8CC-C96E-458E-ABFA-F25C4A92875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F02B-7312-4372-B4E5-A6E8F882F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4255497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E8CC-C96E-458E-ABFA-F25C4A92875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F02B-7312-4372-B4E5-A6E8F882FCB8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3033701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E8CC-C96E-458E-ABFA-F25C4A92875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F02B-7312-4372-B4E5-A6E8F882F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0120922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E8CC-C96E-458E-ABFA-F25C4A92875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F02B-7312-4372-B4E5-A6E8F882F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1430322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E8CC-C96E-458E-ABFA-F25C4A92875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F02B-7312-4372-B4E5-A6E8F882F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343225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E8CC-C96E-458E-ABFA-F25C4A92875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F02B-7312-4372-B4E5-A6E8F882F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824724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E8CC-C96E-458E-ABFA-F25C4A92875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F02B-7312-4372-B4E5-A6E8F882F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846031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E8CC-C96E-458E-ABFA-F25C4A92875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F02B-7312-4372-B4E5-A6E8F882F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499047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E8CC-C96E-458E-ABFA-F25C4A92875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F02B-7312-4372-B4E5-A6E8F882F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317753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E8CC-C96E-458E-ABFA-F25C4A92875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F02B-7312-4372-B4E5-A6E8F882F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001398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E8CC-C96E-458E-ABFA-F25C4A92875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F02B-7312-4372-B4E5-A6E8F882F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486798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E8CC-C96E-458E-ABFA-F25C4A92875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F02B-7312-4372-B4E5-A6E8F882F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28220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E8CC-C96E-458E-ABFA-F25C4A92875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F02B-7312-4372-B4E5-A6E8F882F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117595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69EE8CC-C96E-458E-ABFA-F25C4A92875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80F02B-7312-4372-B4E5-A6E8F882FC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6849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8FFB7B-F6FE-4E17-9980-1119A178F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i="1" dirty="0"/>
              <a:t>Németország nagyhatalommá válása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5752790-57ED-4D4D-91B3-77D8B07AF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352151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D0B366-C0A2-4020-8A15-B039114C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1246C6-F0C9-4CE7-A5FA-DC8CE4D2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i="1" u="sng" dirty="0"/>
              <a:t>Előzmények</a:t>
            </a:r>
            <a:endParaRPr lang="hu-HU" dirty="0"/>
          </a:p>
          <a:p>
            <a:r>
              <a:rPr lang="hu-HU" dirty="0"/>
              <a:t>Az 1848-as </a:t>
            </a:r>
            <a:r>
              <a:rPr lang="hu-HU" b="1" dirty="0"/>
              <a:t>Népek Tavasza nem hozta meg a német egységet</a:t>
            </a:r>
            <a:r>
              <a:rPr lang="hu-HU" dirty="0"/>
              <a:t>. A második ipari forradalom azonban kedvező hatással volt a német </a:t>
            </a:r>
            <a:r>
              <a:rPr lang="hu-HU" dirty="0">
                <a:solidFill>
                  <a:srgbClr val="0F496F"/>
                </a:solidFill>
              </a:rPr>
              <a:t>iparra</a:t>
            </a:r>
            <a:r>
              <a:rPr lang="hu-HU" dirty="0"/>
              <a:t>. A </a:t>
            </a:r>
            <a:r>
              <a:rPr lang="hu-HU" b="1" dirty="0"/>
              <a:t>szénbányászat</a:t>
            </a:r>
            <a:r>
              <a:rPr lang="hu-HU" dirty="0"/>
              <a:t> és az </a:t>
            </a:r>
            <a:r>
              <a:rPr lang="hu-HU" b="1" dirty="0"/>
              <a:t>angol tőkések pénze fellendítette a gazdaságot</a:t>
            </a:r>
            <a:r>
              <a:rPr lang="hu-HU" dirty="0"/>
              <a:t>, így Poroszország az acél bányászatában vezető országgá vált.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302029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EA4F66-2092-424E-A4AE-801BA761F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261684" cy="6857999"/>
          </a:xfrm>
        </p:spPr>
        <p:txBody>
          <a:bodyPr>
            <a:normAutofit/>
          </a:bodyPr>
          <a:lstStyle/>
          <a:p>
            <a:r>
              <a:rPr lang="hu-HU" i="1" u="sng" dirty="0">
                <a:solidFill>
                  <a:srgbClr val="0F496F"/>
                </a:solidFill>
              </a:rPr>
              <a:t>A német egység kialakulása</a:t>
            </a:r>
            <a:endParaRPr lang="hu-HU" dirty="0">
              <a:solidFill>
                <a:srgbClr val="0F496F"/>
              </a:solidFill>
            </a:endParaRPr>
          </a:p>
          <a:p>
            <a:r>
              <a:rPr lang="hu-HU" dirty="0">
                <a:solidFill>
                  <a:srgbClr val="0F496F"/>
                </a:solidFill>
              </a:rPr>
              <a:t>A német egység megteremtésére </a:t>
            </a:r>
            <a:r>
              <a:rPr lang="hu-HU" b="1" dirty="0">
                <a:solidFill>
                  <a:srgbClr val="0F496F"/>
                </a:solidFill>
              </a:rPr>
              <a:t>dinasztikus megoldás</a:t>
            </a:r>
            <a:r>
              <a:rPr lang="hu-HU" dirty="0">
                <a:solidFill>
                  <a:srgbClr val="0F496F"/>
                </a:solidFill>
              </a:rPr>
              <a:t> kerül előtérbe. Ekkoriban a </a:t>
            </a:r>
            <a:r>
              <a:rPr lang="hu-HU" b="1" dirty="0">
                <a:solidFill>
                  <a:srgbClr val="0F496F"/>
                </a:solidFill>
              </a:rPr>
              <a:t>két</a:t>
            </a:r>
            <a:r>
              <a:rPr lang="hu-HU" dirty="0">
                <a:solidFill>
                  <a:srgbClr val="0F496F"/>
                </a:solidFill>
              </a:rPr>
              <a:t> </a:t>
            </a:r>
            <a:r>
              <a:rPr lang="hu-HU" b="1" dirty="0">
                <a:solidFill>
                  <a:srgbClr val="0F496F"/>
                </a:solidFill>
              </a:rPr>
              <a:t>legjelentősebb német uralkodóház</a:t>
            </a:r>
            <a:r>
              <a:rPr lang="hu-HU" dirty="0">
                <a:solidFill>
                  <a:srgbClr val="0F496F"/>
                </a:solidFill>
              </a:rPr>
              <a:t> a </a:t>
            </a:r>
            <a:r>
              <a:rPr lang="hu-HU" b="1" dirty="0">
                <a:solidFill>
                  <a:srgbClr val="0F496F"/>
                </a:solidFill>
              </a:rPr>
              <a:t>Habsburg </a:t>
            </a:r>
            <a:r>
              <a:rPr lang="hu-HU" dirty="0">
                <a:solidFill>
                  <a:srgbClr val="0F496F"/>
                </a:solidFill>
              </a:rPr>
              <a:t>és a </a:t>
            </a:r>
            <a:r>
              <a:rPr lang="hu-HU" b="1" dirty="0">
                <a:solidFill>
                  <a:srgbClr val="0F496F"/>
                </a:solidFill>
              </a:rPr>
              <a:t>Hohenzollern</a:t>
            </a:r>
            <a:r>
              <a:rPr lang="hu-HU" dirty="0">
                <a:solidFill>
                  <a:srgbClr val="0F496F"/>
                </a:solidFill>
              </a:rPr>
              <a:t> volt. A </a:t>
            </a:r>
            <a:r>
              <a:rPr lang="hu-HU" b="1" dirty="0">
                <a:solidFill>
                  <a:srgbClr val="0F496F"/>
                </a:solidFill>
              </a:rPr>
              <a:t>Habsburgok a német nemzetek lazább egységét</a:t>
            </a:r>
            <a:r>
              <a:rPr lang="hu-HU" dirty="0">
                <a:solidFill>
                  <a:srgbClr val="0F496F"/>
                </a:solidFill>
              </a:rPr>
              <a:t> akarta megvalósítani, ez az úgynevezett </a:t>
            </a:r>
            <a:r>
              <a:rPr lang="hu-HU" b="1" dirty="0">
                <a:solidFill>
                  <a:srgbClr val="0F496F"/>
                </a:solidFill>
              </a:rPr>
              <a:t>nagy német egység</a:t>
            </a:r>
            <a:r>
              <a:rPr lang="hu-HU" dirty="0">
                <a:solidFill>
                  <a:srgbClr val="0F496F"/>
                </a:solidFill>
              </a:rPr>
              <a:t>. A XVIII. század közepért </a:t>
            </a:r>
            <a:r>
              <a:rPr lang="hu-HU" b="1" dirty="0">
                <a:solidFill>
                  <a:srgbClr val="0F496F"/>
                </a:solidFill>
              </a:rPr>
              <a:t>Poroszország katonailag és gazdaságilag is a Habsburg Birodalom fölé került.</a:t>
            </a:r>
            <a:r>
              <a:rPr lang="hu-HU" dirty="0">
                <a:solidFill>
                  <a:srgbClr val="0F496F"/>
                </a:solidFill>
              </a:rPr>
              <a:t> Döntő tényező volt, hogy Poroszország </a:t>
            </a:r>
            <a:r>
              <a:rPr lang="hu-HU" dirty="0" err="1">
                <a:solidFill>
                  <a:srgbClr val="0F496F"/>
                </a:solidFill>
              </a:rPr>
              <a:t>etnikailag</a:t>
            </a:r>
            <a:r>
              <a:rPr lang="hu-HU" dirty="0">
                <a:solidFill>
                  <a:srgbClr val="0F496F"/>
                </a:solidFill>
              </a:rPr>
              <a:t> német volt. Egy az </a:t>
            </a:r>
            <a:r>
              <a:rPr lang="hu-HU" b="1" dirty="0">
                <a:solidFill>
                  <a:srgbClr val="0F496F"/>
                </a:solidFill>
              </a:rPr>
              <a:t>Ausztria nélküli, porosz Németország létrejötte</a:t>
            </a:r>
            <a:r>
              <a:rPr lang="hu-HU" dirty="0">
                <a:solidFill>
                  <a:srgbClr val="0F496F"/>
                </a:solidFill>
              </a:rPr>
              <a:t>, a modern egységes nemzetállam ígéretét kecsegtette, ez lett a </a:t>
            </a:r>
            <a:r>
              <a:rPr lang="hu-HU" b="1" dirty="0">
                <a:solidFill>
                  <a:srgbClr val="0F496F"/>
                </a:solidFill>
              </a:rPr>
              <a:t>kis német egység</a:t>
            </a:r>
            <a:r>
              <a:rPr lang="hu-HU" dirty="0">
                <a:solidFill>
                  <a:srgbClr val="0F496F"/>
                </a:solidFill>
              </a:rPr>
              <a:t>.</a:t>
            </a:r>
          </a:p>
          <a:p>
            <a:r>
              <a:rPr lang="hu-HU" b="1" dirty="0">
                <a:solidFill>
                  <a:srgbClr val="0F496F"/>
                </a:solidFill>
              </a:rPr>
              <a:t>III. Frigyes</a:t>
            </a:r>
            <a:r>
              <a:rPr lang="hu-HU" dirty="0">
                <a:solidFill>
                  <a:srgbClr val="0F496F"/>
                </a:solidFill>
              </a:rPr>
              <a:t> idején a </a:t>
            </a:r>
            <a:r>
              <a:rPr lang="hu-HU" b="1" dirty="0">
                <a:solidFill>
                  <a:srgbClr val="0F496F"/>
                </a:solidFill>
              </a:rPr>
              <a:t>porosz gazdaság, oktatás és hadsereg fejlődésnek indult</a:t>
            </a:r>
            <a:r>
              <a:rPr lang="hu-HU" dirty="0">
                <a:solidFill>
                  <a:srgbClr val="0F496F"/>
                </a:solidFill>
              </a:rPr>
              <a:t>. Ebben nagy szerepet játszott </a:t>
            </a:r>
            <a:r>
              <a:rPr lang="hu-HU" b="1" dirty="0">
                <a:solidFill>
                  <a:srgbClr val="0F496F"/>
                </a:solidFill>
              </a:rPr>
              <a:t>Otto von Bismarck porosz miniszterelnök</a:t>
            </a:r>
            <a:r>
              <a:rPr lang="hu-HU" dirty="0">
                <a:solidFill>
                  <a:srgbClr val="0F496F"/>
                </a:solidFill>
              </a:rPr>
              <a:t> is, aki főleg a </a:t>
            </a:r>
            <a:r>
              <a:rPr lang="hu-HU" b="1" dirty="0">
                <a:solidFill>
                  <a:srgbClr val="0F496F"/>
                </a:solidFill>
              </a:rPr>
              <a:t>hadsereget reformálta meg</a:t>
            </a:r>
            <a:r>
              <a:rPr lang="hu-HU" dirty="0">
                <a:solidFill>
                  <a:srgbClr val="0F496F"/>
                </a:solidFill>
              </a:rPr>
              <a:t> új típusú fegyverekkel. Mivel Bismarck tudta, hogy a szomszédos Oroszországnak, Franciaországnak és Ausztriának nem áll érdekében egy erős Németország létrejötte, ezért úgy döntött egyesével számol le a fenyegetéssel.</a:t>
            </a:r>
          </a:p>
          <a:p>
            <a:endParaRPr lang="hu-HU" dirty="0">
              <a:solidFill>
                <a:srgbClr val="0F496F"/>
              </a:solidFill>
            </a:endParaRPr>
          </a:p>
        </p:txBody>
      </p:sp>
      <p:pic>
        <p:nvPicPr>
          <p:cNvPr id="3074" name="Picture 2" descr="Az egységes olasz és német állam létrejötte - ppt letölteni">
            <a:extLst>
              <a:ext uri="{FF2B5EF4-FFF2-40B4-BE49-F238E27FC236}">
                <a16:creationId xmlns:a16="http://schemas.microsoft.com/office/drawing/2014/main" id="{1D7518AE-8AA4-4C67-B573-724F4D60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917" y="0"/>
            <a:ext cx="4096083" cy="307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1013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0C9959-7B2B-4D12-8EB5-4FE48995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F9FF40-2DBC-480C-9D80-BDACD2907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>
                <a:solidFill>
                  <a:srgbClr val="0F496F"/>
                </a:solidFill>
              </a:rPr>
              <a:t>1863-ban sikerült </a:t>
            </a:r>
            <a:r>
              <a:rPr lang="hu-HU" b="1" dirty="0">
                <a:solidFill>
                  <a:srgbClr val="0F496F"/>
                </a:solidFill>
              </a:rPr>
              <a:t>Oroszországgal jó kapcsolatot kialakítani</a:t>
            </a:r>
            <a:r>
              <a:rPr lang="hu-HU" dirty="0">
                <a:solidFill>
                  <a:srgbClr val="0F496F"/>
                </a:solidFill>
              </a:rPr>
              <a:t>, ezután Ausztria ellen fordultak. </a:t>
            </a:r>
            <a:r>
              <a:rPr lang="hu-HU" b="1" dirty="0">
                <a:solidFill>
                  <a:srgbClr val="0F496F"/>
                </a:solidFill>
              </a:rPr>
              <a:t>1866-ban a </a:t>
            </a:r>
            <a:r>
              <a:rPr lang="hu-HU" b="1" dirty="0" err="1">
                <a:solidFill>
                  <a:srgbClr val="0F496F"/>
                </a:solidFill>
              </a:rPr>
              <a:t>königgrätzi</a:t>
            </a:r>
            <a:r>
              <a:rPr lang="hu-HU" b="1" dirty="0">
                <a:solidFill>
                  <a:srgbClr val="0F496F"/>
                </a:solidFill>
              </a:rPr>
              <a:t> csatában </a:t>
            </a:r>
            <a:r>
              <a:rPr lang="hu-HU" dirty="0">
                <a:solidFill>
                  <a:srgbClr val="0F496F"/>
                </a:solidFill>
              </a:rPr>
              <a:t>legyőzik az osztrák hadsereget, és Prágában enyhe feltételekkel békét kötnek. Ausztriának </a:t>
            </a:r>
            <a:r>
              <a:rPr lang="hu-HU" b="1" dirty="0">
                <a:solidFill>
                  <a:srgbClr val="0F496F"/>
                </a:solidFill>
              </a:rPr>
              <a:t>nem kellett területeket veszítenie</a:t>
            </a:r>
            <a:r>
              <a:rPr lang="hu-HU" dirty="0">
                <a:solidFill>
                  <a:srgbClr val="0F496F"/>
                </a:solidFill>
              </a:rPr>
              <a:t>, viszont </a:t>
            </a:r>
            <a:r>
              <a:rPr lang="hu-HU" b="1" dirty="0">
                <a:solidFill>
                  <a:srgbClr val="0F496F"/>
                </a:solidFill>
              </a:rPr>
              <a:t>nem akadályozhatta meg a porosz vezetésű német egység létrejöttét.</a:t>
            </a:r>
            <a:endParaRPr lang="hu-HU" dirty="0">
              <a:solidFill>
                <a:srgbClr val="0F496F"/>
              </a:solidFill>
            </a:endParaRPr>
          </a:p>
          <a:p>
            <a:r>
              <a:rPr lang="hu-HU" b="1" dirty="0">
                <a:solidFill>
                  <a:srgbClr val="0F496F"/>
                </a:solidFill>
              </a:rPr>
              <a:t>1870-ben Poroszország támadást indított Franciaország ellen és a </a:t>
            </a:r>
            <a:r>
              <a:rPr lang="hu-HU" b="1" dirty="0" err="1">
                <a:solidFill>
                  <a:srgbClr val="0F496F"/>
                </a:solidFill>
              </a:rPr>
              <a:t>sedani</a:t>
            </a:r>
            <a:r>
              <a:rPr lang="hu-HU" b="1" dirty="0">
                <a:solidFill>
                  <a:srgbClr val="0F496F"/>
                </a:solidFill>
              </a:rPr>
              <a:t> csatában meg is semmisítik a francia sereget.</a:t>
            </a:r>
            <a:r>
              <a:rPr lang="hu-HU" dirty="0">
                <a:solidFill>
                  <a:srgbClr val="0F496F"/>
                </a:solidFill>
              </a:rPr>
              <a:t> A győzelem hatására a délnémet államok is csatlakoznak a szövetséghez. A </a:t>
            </a:r>
            <a:r>
              <a:rPr lang="hu-HU" b="1" dirty="0">
                <a:solidFill>
                  <a:srgbClr val="0F496F"/>
                </a:solidFill>
              </a:rPr>
              <a:t>Német Császárság megszületését 1871. január 18-án a </a:t>
            </a:r>
            <a:r>
              <a:rPr lang="hu-HU" b="1" dirty="0" err="1">
                <a:solidFill>
                  <a:srgbClr val="0F496F"/>
                </a:solidFill>
              </a:rPr>
              <a:t>versaillesi</a:t>
            </a:r>
            <a:r>
              <a:rPr lang="hu-HU" b="1" dirty="0">
                <a:solidFill>
                  <a:srgbClr val="0F496F"/>
                </a:solidFill>
              </a:rPr>
              <a:t> palota tükörtermében mondják ki.</a:t>
            </a:r>
            <a:endParaRPr lang="hu-HU" dirty="0">
              <a:solidFill>
                <a:srgbClr val="0F496F"/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93286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</TotalTime>
  <Words>292</Words>
  <Application>Microsoft Office PowerPoint</Application>
  <PresentationFormat>Szélesvásznú</PresentationFormat>
  <Paragraphs>8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Szelet</vt:lpstr>
      <vt:lpstr>Németország nagyhatalommá válása 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Németország nagyhatalommá válása </dc:title>
  <dc:creator>user</dc:creator>
  <cp:lastModifiedBy>user</cp:lastModifiedBy>
  <cp:revision>2</cp:revision>
  <dcterms:created xsi:type="dcterms:W3CDTF">2024-03-06T08:50:02Z</dcterms:created>
  <dcterms:modified xsi:type="dcterms:W3CDTF">2024-03-06T09:18:41Z</dcterms:modified>
</cp:coreProperties>
</file>