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7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859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629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42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56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29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263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698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82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91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32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314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037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061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450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767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998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50F330-9AC6-4B1F-950A-7ADD5CD6C1C7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73AAE0-C035-4ED1-963D-0381F70640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7025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8C1641-B890-4CB8-AB25-C218C32E0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A Reformkor fő kérdései, Kossuth és Széchenyi fő programja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0D442C3-A8C3-45F9-A171-444A39E9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185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A8D325-8EA3-4C0C-A402-D3E4C9CA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685800"/>
            <a:ext cx="6679114" cy="5121275"/>
          </a:xfrm>
        </p:spPr>
        <p:txBody>
          <a:bodyPr>
            <a:normAutofit lnSpcReduction="10000"/>
          </a:bodyPr>
          <a:lstStyle/>
          <a:p>
            <a:r>
              <a:rPr lang="hu-HU" i="1" u="sng" dirty="0"/>
              <a:t>Előzmények</a:t>
            </a:r>
            <a:endParaRPr lang="hu-HU" dirty="0"/>
          </a:p>
          <a:p>
            <a:r>
              <a:rPr lang="hu-HU" b="1" dirty="0"/>
              <a:t>I. Ferenc 13 éven keresztül</a:t>
            </a:r>
            <a:r>
              <a:rPr lang="hu-HU" dirty="0"/>
              <a:t> </a:t>
            </a:r>
            <a:r>
              <a:rPr lang="hu-HU" b="1" dirty="0"/>
              <a:t>nem hívja össze az országgyűlést egészen 1825-ig</a:t>
            </a:r>
            <a:r>
              <a:rPr lang="hu-HU" dirty="0"/>
              <a:t>. </a:t>
            </a:r>
            <a:br>
              <a:rPr lang="hu-HU" dirty="0"/>
            </a:br>
            <a:r>
              <a:rPr lang="hu-HU" dirty="0"/>
              <a:t>Mivel az uralkodó új adókat akart kivetni ezért úgy döntött újra összehívja az országgyűlést. Végül az </a:t>
            </a:r>
            <a:r>
              <a:rPr lang="hu-HU" b="1" dirty="0"/>
              <a:t>1825-1848 közötti időszakban 5db úgynevezett Reformországgyűlés lett rendezve. </a:t>
            </a:r>
            <a:endParaRPr lang="hu-HU" dirty="0"/>
          </a:p>
          <a:p>
            <a:r>
              <a:rPr lang="hu-HU" dirty="0"/>
              <a:t>Általánosságban elmondható, hogy a </a:t>
            </a:r>
            <a:r>
              <a:rPr lang="hu-HU" b="1" dirty="0"/>
              <a:t>Reformkor</a:t>
            </a:r>
            <a:r>
              <a:rPr lang="hu-HU" dirty="0"/>
              <a:t> </a:t>
            </a:r>
            <a:r>
              <a:rPr lang="hu-HU" b="1" dirty="0"/>
              <a:t>nagy gazdasági és kulturális fellendülést eredményeztett</a:t>
            </a:r>
            <a:r>
              <a:rPr lang="hu-HU" dirty="0"/>
              <a:t>, viszont politikai reformok terén az osztrák kormányzás nem volt hajlandó változásokat engedélyezni. Egy jelentős javaslat lett elfogadva a </a:t>
            </a:r>
            <a:r>
              <a:rPr lang="hu-HU" b="1" dirty="0"/>
              <a:t>VI. Reformországgyűlésen</a:t>
            </a:r>
            <a:r>
              <a:rPr lang="hu-HU" dirty="0"/>
              <a:t>, amikoris </a:t>
            </a:r>
            <a:r>
              <a:rPr lang="hu-HU" b="1" dirty="0"/>
              <a:t>Magyarországon a hivatalos államnyelv a magyar lett,</a:t>
            </a:r>
            <a:r>
              <a:rPr lang="hu-HU" dirty="0"/>
              <a:t> ezzel azt eredményezve, hogy hivatali ügyeket magyar nyelven lehessen intézni.</a:t>
            </a:r>
          </a:p>
          <a:p>
            <a:endParaRPr lang="hu-HU" dirty="0"/>
          </a:p>
        </p:txBody>
      </p:sp>
      <p:pic>
        <p:nvPicPr>
          <p:cNvPr id="4098" name="Picture 2" descr="7.1 A reformkor fő kérdései. Széchenyi és Kossuth reformprogramja. - ppt  letölteni">
            <a:extLst>
              <a:ext uri="{FF2B5EF4-FFF2-40B4-BE49-F238E27FC236}">
                <a16:creationId xmlns:a16="http://schemas.microsoft.com/office/drawing/2014/main" id="{D23D7B75-95DC-469C-BC27-0CD5B3989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327" y="3236495"/>
            <a:ext cx="4828673" cy="362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08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3FE999-3711-49A3-B62F-6A4DE6DFC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i="1" u="sng" dirty="0"/>
              <a:t>gróf Széchenyi István</a:t>
            </a:r>
            <a:endParaRPr lang="hu-HU" dirty="0"/>
          </a:p>
          <a:p>
            <a:r>
              <a:rPr lang="hu-HU" dirty="0"/>
              <a:t>Gazdag </a:t>
            </a:r>
            <a:r>
              <a:rPr lang="hu-HU" b="1" dirty="0"/>
              <a:t>magyar főúri családban született</a:t>
            </a:r>
            <a:r>
              <a:rPr lang="hu-HU" dirty="0"/>
              <a:t>, apja gróf Széchényi István, aki a Magyar Nemzeti Múzeum és az Országos Széchényi Könyvtár megalakulásában játszott szerepet. </a:t>
            </a:r>
          </a:p>
          <a:p>
            <a:r>
              <a:rPr lang="hu-HU" dirty="0"/>
              <a:t>1825-ben meghívót kapott az első Országgyűlésre, ami 1827-ig tartott. </a:t>
            </a:r>
            <a:br>
              <a:rPr lang="hu-HU" dirty="0"/>
            </a:br>
            <a:r>
              <a:rPr lang="hu-HU" b="1" dirty="0"/>
              <a:t>1825 november 3-án</a:t>
            </a:r>
            <a:r>
              <a:rPr lang="hu-HU" dirty="0"/>
              <a:t> magyar nyelven mondott felszólalást és </a:t>
            </a:r>
            <a:r>
              <a:rPr lang="hu-HU" b="1" dirty="0"/>
              <a:t>1 évi jövedelmét felajánlotta egy magyar tudóstársaság megalapítására</a:t>
            </a:r>
            <a:r>
              <a:rPr lang="hu-HU" dirty="0"/>
              <a:t>, és később a közélet fejlesztését tűzte ki célul magának. Gyakorlati és szellemi alkotásai közül pár a </a:t>
            </a:r>
            <a:r>
              <a:rPr lang="hu-HU" b="1" dirty="0"/>
              <a:t>Lánchíd</a:t>
            </a:r>
            <a:r>
              <a:rPr lang="hu-HU" dirty="0"/>
              <a:t> felépítése, az </a:t>
            </a:r>
            <a:r>
              <a:rPr lang="hu-HU" b="1" dirty="0"/>
              <a:t>MTA megalapítása, Kaszinó Pesten</a:t>
            </a:r>
            <a:r>
              <a:rPr lang="hu-HU" dirty="0"/>
              <a:t>, a </a:t>
            </a:r>
            <a:r>
              <a:rPr lang="hu-HU" b="1" dirty="0"/>
              <a:t>Hitel</a:t>
            </a:r>
            <a:r>
              <a:rPr lang="hu-HU" dirty="0"/>
              <a:t> és a </a:t>
            </a:r>
            <a:r>
              <a:rPr lang="hu-HU" b="1" dirty="0" err="1"/>
              <a:t>Lovakrul</a:t>
            </a:r>
            <a:r>
              <a:rPr lang="hu-HU" dirty="0"/>
              <a:t> című könyv. </a:t>
            </a:r>
          </a:p>
          <a:p>
            <a:r>
              <a:rPr lang="hu-HU" b="1" dirty="0"/>
              <a:t>1832 és 36 között zajlott a második Reformországgyűlés</a:t>
            </a:r>
            <a:r>
              <a:rPr lang="hu-HU" dirty="0"/>
              <a:t>, aminek fő kérdése a </a:t>
            </a:r>
            <a:r>
              <a:rPr lang="hu-HU" b="1" dirty="0"/>
              <a:t>jobbágyfelszabadítás</a:t>
            </a:r>
            <a:r>
              <a:rPr lang="hu-HU" dirty="0"/>
              <a:t> volt. Végül három javaslat született az ügyben: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64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E40917-792F-4D8A-B6E0-B4EF4547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hu-HU" b="1" u="sng" dirty="0"/>
              <a:t>Önkéntes örökváltság</a:t>
            </a:r>
            <a:r>
              <a:rPr lang="hu-HU" dirty="0"/>
              <a:t> (Széchenyi javaslata) aminek értelmében a jobbágy pénzért cserébe megválthatja saját szabadságát. Ez azonban azért leheltelen mert a jobbágyoknak lett volna vagyon ennek megvalósítására.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b="1" u="sng" dirty="0"/>
              <a:t>Kötelező örökváltság</a:t>
            </a:r>
            <a:r>
              <a:rPr lang="hu-HU" dirty="0"/>
              <a:t> (Kossuth javaslata) aminek értelmében kötelező módon kellett volna a jobbágyokat leszabadítani és ezek után az állam fizetett volna a földesúrnak a felszabadult jobbágyok után.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b="1" u="sng" dirty="0"/>
              <a:t>Azonnali felszabadtás</a:t>
            </a:r>
            <a:r>
              <a:rPr lang="hu-HU" dirty="0"/>
              <a:t> (Táncsics javaslata) aminek értelmében az összes jobbágy felszabadult volna és értük senkinek nem kellett volna fizetni.</a:t>
            </a:r>
          </a:p>
          <a:p>
            <a:pPr marL="0" indent="0">
              <a:buNone/>
            </a:pPr>
            <a:r>
              <a:rPr lang="hu-HU" b="1" dirty="0"/>
              <a:t>1835-ben V. Ferdinánd </a:t>
            </a:r>
            <a:r>
              <a:rPr lang="hu-HU" dirty="0"/>
              <a:t>került a trónra és </a:t>
            </a:r>
            <a:r>
              <a:rPr lang="hu-HU" b="1" dirty="0"/>
              <a:t>Metternich herceg lett a nem hivatalos államfő.</a:t>
            </a:r>
            <a:r>
              <a:rPr lang="hu-HU" dirty="0"/>
              <a:t> A kérdést végül nem sikerül eldönteni mert </a:t>
            </a:r>
            <a:r>
              <a:rPr lang="hu-HU" b="1" dirty="0"/>
              <a:t>1836-ban erőszakosan feloszlatják az Országgyűlést.</a:t>
            </a: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617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D80DCC-1D08-4F3F-962D-3714C10E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95" y="725557"/>
            <a:ext cx="8534400" cy="5092148"/>
          </a:xfrm>
        </p:spPr>
        <p:txBody>
          <a:bodyPr>
            <a:normAutofit fontScale="70000" lnSpcReduction="20000"/>
          </a:bodyPr>
          <a:lstStyle/>
          <a:p>
            <a:r>
              <a:rPr lang="hu-HU" i="1" u="sng" dirty="0"/>
              <a:t>Kossuth Lajos</a:t>
            </a:r>
            <a:endParaRPr lang="hu-HU" dirty="0"/>
          </a:p>
          <a:p>
            <a:r>
              <a:rPr lang="hu-HU" dirty="0"/>
              <a:t>Kisnemesi családban született.</a:t>
            </a:r>
          </a:p>
          <a:p>
            <a:r>
              <a:rPr lang="hu-HU" b="1" dirty="0"/>
              <a:t> 1832-ben hivatásból jelent meg az Országgyűlésen,</a:t>
            </a:r>
            <a:r>
              <a:rPr lang="hu-HU" dirty="0"/>
              <a:t> mivel hivatalnok volt. Itt fedezte fel, hogy a </a:t>
            </a:r>
            <a:r>
              <a:rPr lang="hu-HU" b="1" dirty="0"/>
              <a:t>cenzúra miatt az ország nem tud semmiről, ami Pozsonyban történik</a:t>
            </a:r>
            <a:r>
              <a:rPr lang="hu-HU" dirty="0"/>
              <a:t> ezért </a:t>
            </a:r>
            <a:r>
              <a:rPr lang="hu-HU" b="1" dirty="0"/>
              <a:t>napilapot alapít, hogy tudósíthasson</a:t>
            </a:r>
            <a:r>
              <a:rPr lang="hu-HU" dirty="0"/>
              <a:t>. </a:t>
            </a:r>
            <a:r>
              <a:rPr lang="hu-HU" b="1" dirty="0"/>
              <a:t>1836-ban cenzúravétség miatt börtönbe is kerül. </a:t>
            </a:r>
            <a:endParaRPr lang="hu-HU" dirty="0"/>
          </a:p>
          <a:p>
            <a:r>
              <a:rPr lang="hu-HU" b="1" dirty="0"/>
              <a:t>1840-ben a Pesti Hírlaphoz</a:t>
            </a:r>
            <a:r>
              <a:rPr lang="hu-HU" dirty="0"/>
              <a:t> kerül és </a:t>
            </a:r>
            <a:r>
              <a:rPr lang="hu-HU" b="1" dirty="0"/>
              <a:t>politikai napilapot csinál belőle</a:t>
            </a:r>
            <a:r>
              <a:rPr lang="hu-HU" dirty="0"/>
              <a:t>. </a:t>
            </a:r>
            <a:br>
              <a:rPr lang="hu-HU" dirty="0"/>
            </a:br>
            <a:r>
              <a:rPr lang="hu-HU" dirty="0"/>
              <a:t>Itt </a:t>
            </a:r>
            <a:r>
              <a:rPr lang="hu-HU" b="1" dirty="0"/>
              <a:t>vezércikkeket</a:t>
            </a:r>
            <a:r>
              <a:rPr lang="hu-HU" dirty="0"/>
              <a:t> jelenít meg az első oldalon ami a nap legfontosabb hírét tartalmazza és annak hátterét. Ilyen vezércikkeket jelenít meg mint a „Magyarosítás”, „Érdekegyesítés”, „Örökváltság” és au „Iparpártolás” amiben azzal foglalkozik, hogy a </a:t>
            </a:r>
            <a:r>
              <a:rPr lang="hu-HU" b="1" dirty="0"/>
              <a:t>magyar</a:t>
            </a:r>
            <a:r>
              <a:rPr lang="hu-HU" dirty="0"/>
              <a:t> </a:t>
            </a:r>
            <a:r>
              <a:rPr lang="hu-HU" b="1" dirty="0"/>
              <a:t>termékek védelme érdekében védővámot kéne kivetni a cseh és osztrák árukra. </a:t>
            </a:r>
            <a:endParaRPr lang="hu-HU" dirty="0"/>
          </a:p>
          <a:p>
            <a:r>
              <a:rPr lang="hu-HU" dirty="0"/>
              <a:t>Végül nézetei miatt szembe is kerül Széchenyivel és vita alakul ki kettejük között. </a:t>
            </a:r>
            <a:r>
              <a:rPr lang="hu-HU" b="1" dirty="0"/>
              <a:t>Széchenyi szerint</a:t>
            </a:r>
            <a:r>
              <a:rPr lang="hu-HU" dirty="0"/>
              <a:t> ugyanis a </a:t>
            </a:r>
            <a:r>
              <a:rPr lang="hu-HU" b="1" dirty="0"/>
              <a:t>reformokat békésen, tárgyalások útján, a Habsburgokkal karöltve kell végrehajtani</a:t>
            </a:r>
            <a:r>
              <a:rPr lang="hu-HU" dirty="0"/>
              <a:t>, </a:t>
            </a:r>
            <a:r>
              <a:rPr lang="hu-HU" b="1" dirty="0"/>
              <a:t>Kossuth elvei azonban túlságosan radikálisak </a:t>
            </a:r>
            <a:r>
              <a:rPr lang="hu-HU" dirty="0"/>
              <a:t>és azoknak az egyetlen </a:t>
            </a:r>
            <a:r>
              <a:rPr lang="hu-HU" b="1" dirty="0"/>
              <a:t>kimenete csak is kizárólag háború lehet.</a:t>
            </a:r>
            <a:r>
              <a:rPr lang="hu-HU" dirty="0"/>
              <a:t>  Kossuth ennek hatásásra </a:t>
            </a:r>
            <a:r>
              <a:rPr lang="hu-HU" b="1" dirty="0"/>
              <a:t>válaszlevelet írt Széchenyinek</a:t>
            </a:r>
            <a:r>
              <a:rPr lang="hu-HU" dirty="0"/>
              <a:t>, miszerint a </a:t>
            </a:r>
            <a:r>
              <a:rPr lang="hu-HU" b="1" dirty="0"/>
              <a:t>gróf eljátssza a magyar nép bizalmát</a:t>
            </a:r>
            <a:r>
              <a:rPr lang="hu-HU" dirty="0"/>
              <a:t>.</a:t>
            </a:r>
            <a:br>
              <a:rPr lang="hu-HU" dirty="0"/>
            </a:br>
            <a:endParaRPr lang="hu-HU" dirty="0"/>
          </a:p>
          <a:p>
            <a:r>
              <a:rPr lang="hu-HU" b="1" dirty="0"/>
              <a:t>1844-ben Védegyletet alapított</a:t>
            </a:r>
            <a:r>
              <a:rPr lang="hu-HU" dirty="0"/>
              <a:t>, aminek tagjai kijelentették, hogy </a:t>
            </a:r>
            <a:r>
              <a:rPr lang="hu-HU" b="1" dirty="0"/>
              <a:t>6 éven keresztül csak magyar termékeket fognak vásárolni</a:t>
            </a:r>
            <a:r>
              <a:rPr lang="hu-HU" dirty="0"/>
              <a:t> még ha drágábbak vagy rosszabb minőségűek is mint a külföldiek. Végül csatlakozott </a:t>
            </a:r>
            <a:r>
              <a:rPr lang="hu-HU" b="1" dirty="0"/>
              <a:t>a Konzervatív Párthoz</a:t>
            </a:r>
            <a:r>
              <a:rPr lang="hu-HU" dirty="0"/>
              <a:t> és az </a:t>
            </a:r>
            <a:r>
              <a:rPr lang="hu-HU" b="1" dirty="0"/>
              <a:t>Ellenzéki Párthoz is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pic>
        <p:nvPicPr>
          <p:cNvPr id="5122" name="Picture 2" descr="Kossuth Lajos – Wikipédia">
            <a:extLst>
              <a:ext uri="{FF2B5EF4-FFF2-40B4-BE49-F238E27FC236}">
                <a16:creationId xmlns:a16="http://schemas.microsoft.com/office/drawing/2014/main" id="{4EA2667F-BAB0-47B7-AF92-21041E78C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133" y="2539015"/>
            <a:ext cx="3030867" cy="431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4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552</Words>
  <Application>Microsoft Office PowerPoint</Application>
  <PresentationFormat>Szélesvásznú</PresentationFormat>
  <Paragraphs>18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Century Gothic</vt:lpstr>
      <vt:lpstr>Wingdings</vt:lpstr>
      <vt:lpstr>Wingdings 3</vt:lpstr>
      <vt:lpstr>Szelet</vt:lpstr>
      <vt:lpstr>A Reformkor fő kérdései, Kossuth és Széchenyi fő programja 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Reformkor fő kérdései, Kossuth és Széchenyi fő programja </dc:title>
  <dc:creator>user</dc:creator>
  <cp:lastModifiedBy>user</cp:lastModifiedBy>
  <cp:revision>2</cp:revision>
  <dcterms:created xsi:type="dcterms:W3CDTF">2024-03-06T08:50:53Z</dcterms:created>
  <dcterms:modified xsi:type="dcterms:W3CDTF">2024-03-06T09:20:24Z</dcterms:modified>
</cp:coreProperties>
</file>