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CB94-A2F4-46D6-BA09-46D384264BC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FE3B-AB24-4D88-83B0-5FF53719DD2B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13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CB94-A2F4-46D6-BA09-46D384264BC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FE3B-AB24-4D88-83B0-5FF53719DD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8493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CB94-A2F4-46D6-BA09-46D384264BC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FE3B-AB24-4D88-83B0-5FF53719DD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5196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CB94-A2F4-46D6-BA09-46D384264BC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FE3B-AB24-4D88-83B0-5FF53719DD2B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8247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CB94-A2F4-46D6-BA09-46D384264BC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FE3B-AB24-4D88-83B0-5FF53719DD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680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CB94-A2F4-46D6-BA09-46D384264BC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FE3B-AB24-4D88-83B0-5FF53719DD2B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280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CB94-A2F4-46D6-BA09-46D384264BC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FE3B-AB24-4D88-83B0-5FF53719DD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699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CB94-A2F4-46D6-BA09-46D384264BC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FE3B-AB24-4D88-83B0-5FF53719DD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409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CB94-A2F4-46D6-BA09-46D384264BC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FE3B-AB24-4D88-83B0-5FF53719DD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766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CB94-A2F4-46D6-BA09-46D384264BC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FE3B-AB24-4D88-83B0-5FF53719DD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992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CB94-A2F4-46D6-BA09-46D384264BC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FE3B-AB24-4D88-83B0-5FF53719DD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8240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CB94-A2F4-46D6-BA09-46D384264BC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FE3B-AB24-4D88-83B0-5FF53719DD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3783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CB94-A2F4-46D6-BA09-46D384264BC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FE3B-AB24-4D88-83B0-5FF53719DD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782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CB94-A2F4-46D6-BA09-46D384264BC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FE3B-AB24-4D88-83B0-5FF53719DD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188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CB94-A2F4-46D6-BA09-46D384264BC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FE3B-AB24-4D88-83B0-5FF53719DD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3586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CB94-A2F4-46D6-BA09-46D384264BC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FE3B-AB24-4D88-83B0-5FF53719DD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298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CB94-A2F4-46D6-BA09-46D384264BC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3FE3B-AB24-4D88-83B0-5FF53719DD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0224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3D9CB94-A2F4-46D6-BA09-46D384264BC3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413FE3B-AB24-4D88-83B0-5FF53719DD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1917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8F427A-5012-44F1-8F59-BC6D4F3A1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i="1" dirty="0"/>
              <a:t>A pesti forradalom eseményei. Az áprilisi törvények.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BE2CC7B-4970-4BD0-9594-AB33448AD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271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CAA815-DF1F-429B-A6E7-4D76162F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C1AC54-93AB-4D2D-BE3E-11E9B0EF3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3801532"/>
          </a:xfrm>
        </p:spPr>
        <p:txBody>
          <a:bodyPr/>
          <a:lstStyle/>
          <a:p>
            <a:r>
              <a:rPr lang="hu-HU" i="1" u="sng" dirty="0"/>
              <a:t>Előzmények</a:t>
            </a:r>
            <a:endParaRPr lang="hu-HU" dirty="0"/>
          </a:p>
          <a:p>
            <a:r>
              <a:rPr lang="hu-HU" dirty="0"/>
              <a:t>1847-48-ban megtartották az </a:t>
            </a:r>
            <a:r>
              <a:rPr lang="hu-HU" b="1" dirty="0"/>
              <a:t>utolsó rendi országgyűlést</a:t>
            </a:r>
            <a:r>
              <a:rPr lang="hu-HU" dirty="0"/>
              <a:t>.  </a:t>
            </a:r>
            <a:r>
              <a:rPr lang="hu-HU" b="1" dirty="0"/>
              <a:t>1848. március 13. Kitört a bécsi forradalom és elűzik Metternich herceget</a:t>
            </a:r>
            <a:r>
              <a:rPr lang="hu-HU" dirty="0"/>
              <a:t>. A sikeres bécsi forradalom híre eljut Pestre, ahol a </a:t>
            </a:r>
            <a:r>
              <a:rPr lang="hu-HU" b="1" dirty="0"/>
              <a:t>radikálisok a cselekvés mellett döntenek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pic>
        <p:nvPicPr>
          <p:cNvPr id="7170" name="Picture 2" descr="1848. Március 15. Krizsán Pál. - ppt letölteni">
            <a:extLst>
              <a:ext uri="{FF2B5EF4-FFF2-40B4-BE49-F238E27FC236}">
                <a16:creationId xmlns:a16="http://schemas.microsoft.com/office/drawing/2014/main" id="{40C43A95-0F69-452F-9D10-96876D8BE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072" y="2880803"/>
            <a:ext cx="5302928" cy="397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338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3D6B87-3CE4-480A-98C3-37FEFFC5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761913"/>
          </a:xfrm>
        </p:spPr>
        <p:txBody>
          <a:bodyPr>
            <a:normAutofit fontScale="77500" lnSpcReduction="20000"/>
          </a:bodyPr>
          <a:lstStyle/>
          <a:p>
            <a:r>
              <a:rPr lang="hu-HU" i="1" u="sng" dirty="0"/>
              <a:t>A március 15-ei forradalom</a:t>
            </a:r>
            <a:endParaRPr lang="hu-HU" dirty="0"/>
          </a:p>
          <a:p>
            <a:pPr marL="457200" lvl="0" indent="-457200">
              <a:buFont typeface="+mj-lt"/>
              <a:buAutoNum type="arabicPeriod"/>
            </a:pPr>
            <a:r>
              <a:rPr lang="hu-HU" dirty="0"/>
              <a:t>7:00-kor a </a:t>
            </a:r>
            <a:r>
              <a:rPr lang="hu-HU" b="1" dirty="0"/>
              <a:t>Pilvax-kávéházban találkoznak</a:t>
            </a:r>
            <a:r>
              <a:rPr lang="hu-HU" dirty="0"/>
              <a:t>, itt </a:t>
            </a:r>
            <a:r>
              <a:rPr lang="hu-HU" b="1" dirty="0"/>
              <a:t>elmondják a Nemzeti Dalt és a 12 Pontot is.</a:t>
            </a:r>
            <a:endParaRPr lang="hu-HU" dirty="0"/>
          </a:p>
          <a:p>
            <a:pPr marL="457200" lvl="0" indent="-457200">
              <a:buFont typeface="+mj-lt"/>
              <a:buAutoNum type="arabicPeriod"/>
            </a:pPr>
            <a:r>
              <a:rPr lang="hu-HU" dirty="0"/>
              <a:t>9:00-kor a </a:t>
            </a:r>
            <a:r>
              <a:rPr lang="hu-HU" b="1" dirty="0"/>
              <a:t>Landerer-nyomdában kinyomtatják a 12 Pontot és a Nemzeti Dalt</a:t>
            </a:r>
            <a:r>
              <a:rPr lang="hu-HU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hu-HU" dirty="0"/>
              <a:t>10:00 és 12:00 között a </a:t>
            </a:r>
            <a:r>
              <a:rPr lang="hu-HU" b="1" dirty="0"/>
              <a:t>Múzeum kertbe mentek gyűlésezni</a:t>
            </a:r>
            <a:r>
              <a:rPr lang="hu-HU" dirty="0"/>
              <a:t>, ahol 10 ezer fős tömeg gyűlt össze.</a:t>
            </a:r>
          </a:p>
          <a:p>
            <a:pPr marL="457200" lvl="0" indent="-457200">
              <a:buFont typeface="+mj-lt"/>
              <a:buAutoNum type="arabicPeriod"/>
            </a:pPr>
            <a:r>
              <a:rPr lang="hu-HU" dirty="0"/>
              <a:t>15:00-kor elviszik a </a:t>
            </a:r>
            <a:r>
              <a:rPr lang="hu-HU" b="1" dirty="0"/>
              <a:t>12 Pontot a városházára, ahol a nádor és a tanács átveszi a petíciót.</a:t>
            </a:r>
            <a:endParaRPr lang="hu-HU" dirty="0"/>
          </a:p>
          <a:p>
            <a:pPr marL="457200" lvl="0" indent="-457200">
              <a:buFont typeface="+mj-lt"/>
              <a:buAutoNum type="arabicPeriod"/>
            </a:pPr>
            <a:r>
              <a:rPr lang="hu-HU" dirty="0"/>
              <a:t>Ezután a tömeg Budára vonul, hogy </a:t>
            </a:r>
            <a:r>
              <a:rPr lang="hu-HU" b="1" dirty="0"/>
              <a:t>kiszabadítsák Táncsics Mihályt a börtönből.</a:t>
            </a:r>
            <a:endParaRPr lang="hu-HU" dirty="0"/>
          </a:p>
          <a:p>
            <a:pPr marL="457200" lvl="0" indent="-457200">
              <a:buFont typeface="+mj-lt"/>
              <a:buAutoNum type="arabicPeriod"/>
            </a:pPr>
            <a:r>
              <a:rPr lang="hu-HU" dirty="0"/>
              <a:t>Végül esete, a </a:t>
            </a:r>
            <a:r>
              <a:rPr lang="hu-HU" b="1" dirty="0"/>
              <a:t>Nemzeti Színház a Bánk Bánt játszotta a közönségnek</a:t>
            </a:r>
            <a:r>
              <a:rPr lang="hu-HU" dirty="0"/>
              <a:t>.</a:t>
            </a:r>
          </a:p>
          <a:p>
            <a:r>
              <a:rPr lang="hu-HU" dirty="0"/>
              <a:t>Az események tekintetében kijelenthető, hogy a pesti forradalom</a:t>
            </a:r>
            <a:r>
              <a:rPr lang="hu-HU" b="1" dirty="0"/>
              <a:t> vér nélkül zajlott le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pic>
        <p:nvPicPr>
          <p:cNvPr id="6150" name="Picture 6" descr="Mire emlékezünk és mit ünneplünk március 15-én? – általánossuli.hu">
            <a:extLst>
              <a:ext uri="{FF2B5EF4-FFF2-40B4-BE49-F238E27FC236}">
                <a16:creationId xmlns:a16="http://schemas.microsoft.com/office/drawing/2014/main" id="{DEE9FB41-A6BB-4872-AED7-92A2ECBC8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73" y="3844032"/>
            <a:ext cx="5382827" cy="301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12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262CCF-09A0-4C65-BC55-3ED1E8583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" y="868362"/>
            <a:ext cx="7859211" cy="5121275"/>
          </a:xfrm>
        </p:spPr>
        <p:txBody>
          <a:bodyPr/>
          <a:lstStyle/>
          <a:p>
            <a:r>
              <a:rPr lang="hu-HU" i="1" u="sng" dirty="0"/>
              <a:t>Az áprilisi törvények:</a:t>
            </a:r>
            <a:endParaRPr lang="hu-HU" dirty="0"/>
          </a:p>
          <a:p>
            <a:r>
              <a:rPr lang="hu-HU" b="1" dirty="0"/>
              <a:t>Kossuth Lajos 1848 március 16-án</a:t>
            </a:r>
            <a:r>
              <a:rPr lang="hu-HU" dirty="0"/>
              <a:t> a Habsburg Birodalom összes tartománya számára </a:t>
            </a:r>
            <a:r>
              <a:rPr lang="hu-HU" b="1" dirty="0"/>
              <a:t>önálló kormányzási jogot kért</a:t>
            </a:r>
            <a:r>
              <a:rPr lang="hu-HU" dirty="0"/>
              <a:t>. A sikeres pesti forradalom hírére egy </a:t>
            </a:r>
            <a:r>
              <a:rPr lang="hu-HU" b="1" dirty="0"/>
              <a:t>törvényhozási láz vette kezdetét</a:t>
            </a:r>
            <a:r>
              <a:rPr lang="hu-HU" dirty="0"/>
              <a:t>. Ennek eredménye képen egy </a:t>
            </a:r>
            <a:r>
              <a:rPr lang="hu-HU" b="1" dirty="0"/>
              <a:t>31 törvényt tartalmazó törvénycsomag kerül benyújtásra az uralkodónak.</a:t>
            </a:r>
            <a:r>
              <a:rPr lang="hu-HU" dirty="0"/>
              <a:t> Ez a törvénycsomag tartalmazta a legfontosabb, reformkori törvényjavaslatokat. Ezek közül pár a: sajtószabadság, jobbágyfel-szabadítás, választójog, közteherviselés stb. </a:t>
            </a:r>
            <a:r>
              <a:rPr lang="hu-HU" b="1" dirty="0"/>
              <a:t>1848. április 11-én V. Ferdinánd szentesíti az összes beadott törvényjavaslatot. </a:t>
            </a:r>
            <a:r>
              <a:rPr lang="hu-HU" dirty="0"/>
              <a:t>Ezután megalakul az </a:t>
            </a:r>
            <a:r>
              <a:rPr lang="hu-HU" b="1" dirty="0"/>
              <a:t>első felelős magyar kormány</a:t>
            </a:r>
            <a:r>
              <a:rPr lang="hu-HU" dirty="0"/>
              <a:t> </a:t>
            </a:r>
            <a:r>
              <a:rPr lang="hu-HU" b="1" dirty="0"/>
              <a:t>gr. Batthyány Lajos miniszterelnökségével</a:t>
            </a:r>
            <a:r>
              <a:rPr lang="hu-HU" dirty="0"/>
              <a:t>. Az ő feladatuk az áprilisi törvények betartatása.</a:t>
            </a:r>
          </a:p>
          <a:p>
            <a:endParaRPr lang="hu-HU" dirty="0"/>
          </a:p>
        </p:txBody>
      </p:sp>
      <p:pic>
        <p:nvPicPr>
          <p:cNvPr id="1026" name="Picture 2" descr="Áprilisi törvények – Wikipédia">
            <a:extLst>
              <a:ext uri="{FF2B5EF4-FFF2-40B4-BE49-F238E27FC236}">
                <a16:creationId xmlns:a16="http://schemas.microsoft.com/office/drawing/2014/main" id="{B48CAB7D-C2F7-4E06-95E4-A2891D307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37" y="0"/>
            <a:ext cx="4284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114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785C0A-FB1C-4AC0-AFE3-B8BAE4C3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8362"/>
            <a:ext cx="8534400" cy="5121275"/>
          </a:xfrm>
        </p:spPr>
        <p:txBody>
          <a:bodyPr/>
          <a:lstStyle/>
          <a:p>
            <a:r>
              <a:rPr lang="hu-HU" i="1" u="sng" dirty="0"/>
              <a:t>Az orosz beavatkozás és vereség</a:t>
            </a:r>
            <a:endParaRPr lang="hu-HU" dirty="0"/>
          </a:p>
          <a:p>
            <a:r>
              <a:rPr lang="hu-HU" dirty="0"/>
              <a:t>1849 május </a:t>
            </a:r>
            <a:r>
              <a:rPr lang="hu-HU" b="1" dirty="0"/>
              <a:t>I. Miklós cár</a:t>
            </a:r>
            <a:r>
              <a:rPr lang="hu-HU" dirty="0"/>
              <a:t> </a:t>
            </a:r>
            <a:r>
              <a:rPr lang="hu-HU" b="1" dirty="0"/>
              <a:t>bejelenti, hogy segítséget nyújt az osztrákoknak</a:t>
            </a:r>
            <a:r>
              <a:rPr lang="hu-HU" dirty="0"/>
              <a:t>, a Szent Szövetség nevében. 1849 júliusában Bem József seregeit felőrölik az oroszok. 1949 augusztusában </a:t>
            </a:r>
            <a:r>
              <a:rPr lang="hu-HU" b="1" dirty="0"/>
              <a:t>Kossuth Lajos lemond</a:t>
            </a:r>
            <a:r>
              <a:rPr lang="hu-HU" dirty="0"/>
              <a:t> és </a:t>
            </a:r>
            <a:r>
              <a:rPr lang="hu-HU" b="1" dirty="0"/>
              <a:t>Görgey Artúr teljhatalmú diktátor lett</a:t>
            </a:r>
            <a:r>
              <a:rPr lang="hu-HU" dirty="0"/>
              <a:t>. </a:t>
            </a:r>
            <a:r>
              <a:rPr lang="hu-HU" b="1" dirty="0"/>
              <a:t>1849 augusztus 13-án Világosnál</a:t>
            </a:r>
            <a:r>
              <a:rPr lang="hu-HU" dirty="0"/>
              <a:t> </a:t>
            </a:r>
            <a:r>
              <a:rPr lang="hu-HU" b="1" dirty="0"/>
              <a:t>a magyar hadsereg leteszi a fegyvert</a:t>
            </a:r>
            <a:r>
              <a:rPr lang="hu-HU" dirty="0"/>
              <a:t> az oroszok előtt.</a:t>
            </a:r>
          </a:p>
          <a:p>
            <a:endParaRPr lang="hu-HU" dirty="0"/>
          </a:p>
        </p:txBody>
      </p:sp>
      <p:pic>
        <p:nvPicPr>
          <p:cNvPr id="2050" name="Picture 2" descr="Európának nem volt érdeke a magyar szabadság | 24.hu">
            <a:extLst>
              <a:ext uri="{FF2B5EF4-FFF2-40B4-BE49-F238E27FC236}">
                <a16:creationId xmlns:a16="http://schemas.microsoft.com/office/drawing/2014/main" id="{5ABAA810-93C3-41D8-B265-7AACFB9A2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10" y="4159918"/>
            <a:ext cx="4796589" cy="269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305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317</Words>
  <Application>Microsoft Office PowerPoint</Application>
  <PresentationFormat>Szélesvásznú</PresentationFormat>
  <Paragraphs>15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Szelet</vt:lpstr>
      <vt:lpstr>A pesti forradalom eseményei. Az áprilisi törvények. 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pesti forradalom eseményei. Az áprilisi törvények. </dc:title>
  <dc:creator>user</dc:creator>
  <cp:lastModifiedBy>user</cp:lastModifiedBy>
  <cp:revision>2</cp:revision>
  <dcterms:created xsi:type="dcterms:W3CDTF">2024-03-06T08:52:09Z</dcterms:created>
  <dcterms:modified xsi:type="dcterms:W3CDTF">2024-03-06T09:21:59Z</dcterms:modified>
</cp:coreProperties>
</file>