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D3B8-D9D5-4BC3-9151-0EC232867685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4CDBCE8-7CB9-4DCE-8EFF-61AA9CF4AB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9268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D3B8-D9D5-4BC3-9151-0EC232867685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CDBCE8-7CB9-4DCE-8EFF-61AA9CF4AB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5665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D3B8-D9D5-4BC3-9151-0EC232867685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CDBCE8-7CB9-4DCE-8EFF-61AA9CF4AB11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9292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D3B8-D9D5-4BC3-9151-0EC232867685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CDBCE8-7CB9-4DCE-8EFF-61AA9CF4AB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825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D3B8-D9D5-4BC3-9151-0EC232867685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CDBCE8-7CB9-4DCE-8EFF-61AA9CF4AB11}" type="slidenum">
              <a:rPr lang="hu-HU" smtClean="0"/>
              <a:t>‹#›</a:t>
            </a:fld>
            <a:endParaRPr lang="hu-H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4637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D3B8-D9D5-4BC3-9151-0EC232867685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CDBCE8-7CB9-4DCE-8EFF-61AA9CF4AB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4863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D3B8-D9D5-4BC3-9151-0EC232867685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BCE8-7CB9-4DCE-8EFF-61AA9CF4AB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1601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D3B8-D9D5-4BC3-9151-0EC232867685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BCE8-7CB9-4DCE-8EFF-61AA9CF4AB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105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074" y="2126136"/>
            <a:ext cx="6408748" cy="377762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D3B8-D9D5-4BC3-9151-0EC232867685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BCE8-7CB9-4DCE-8EFF-61AA9CF4AB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7546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D3B8-D9D5-4BC3-9151-0EC232867685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CDBCE8-7CB9-4DCE-8EFF-61AA9CF4AB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4853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D3B8-D9D5-4BC3-9151-0EC232867685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4CDBCE8-7CB9-4DCE-8EFF-61AA9CF4AB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2984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D3B8-D9D5-4BC3-9151-0EC232867685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4CDBCE8-7CB9-4DCE-8EFF-61AA9CF4AB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2729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D3B8-D9D5-4BC3-9151-0EC232867685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BCE8-7CB9-4DCE-8EFF-61AA9CF4AB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0130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D3B8-D9D5-4BC3-9151-0EC232867685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BCE8-7CB9-4DCE-8EFF-61AA9CF4AB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8461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D3B8-D9D5-4BC3-9151-0EC232867685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BCE8-7CB9-4DCE-8EFF-61AA9CF4AB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5125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D3B8-D9D5-4BC3-9151-0EC232867685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CDBCE8-7CB9-4DCE-8EFF-61AA9CF4AB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881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0D3B8-D9D5-4BC3-9151-0EC232867685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4CDBCE8-7CB9-4DCE-8EFF-61AA9CF4AB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790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43DB5E-93C3-476A-B82F-80CF984FF9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 reformáció főbb irányzatai 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C665EB5-CF1F-4B14-BB34-7C2C339B4D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i="1" dirty="0"/>
              <a:t>A katolikus megújulás, az ellenreformáció kibontakozása. A barokk stílus jellemzői.</a:t>
            </a:r>
            <a:endParaRPr lang="hu-HU" dirty="0"/>
          </a:p>
          <a:p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F7303F28-FBA6-4664-B955-BC2C1B1B7484}"/>
              </a:ext>
            </a:extLst>
          </p:cNvPr>
          <p:cNvSpPr txBox="1"/>
          <p:nvPr/>
        </p:nvSpPr>
        <p:spPr>
          <a:xfrm>
            <a:off x="9160778" y="6488668"/>
            <a:ext cx="303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Készítette: </a:t>
            </a:r>
            <a:r>
              <a:rPr lang="hu-HU" dirty="0" err="1"/>
              <a:t>Demes</a:t>
            </a:r>
            <a:r>
              <a:rPr lang="hu-HU" dirty="0"/>
              <a:t> Kornél</a:t>
            </a:r>
          </a:p>
        </p:txBody>
      </p:sp>
    </p:spTree>
    <p:extLst>
      <p:ext uri="{BB962C8B-B14F-4D97-AF65-F5344CB8AC3E}">
        <p14:creationId xmlns:p14="http://schemas.microsoft.com/office/powerpoint/2010/main" val="2713268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E09DFF-03E5-4D34-8773-C1854B4ED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Előzmények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DECDE3E-BC14-428D-A718-097E9D496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22952" cy="4351338"/>
          </a:xfrm>
        </p:spPr>
        <p:txBody>
          <a:bodyPr/>
          <a:lstStyle/>
          <a:p>
            <a:r>
              <a:rPr lang="hu-HU" b="1" dirty="0"/>
              <a:t>1415-ben a konstanzi zsinaton</a:t>
            </a:r>
            <a:r>
              <a:rPr lang="hu-HU" dirty="0"/>
              <a:t> eretnekség vádjával </a:t>
            </a:r>
            <a:r>
              <a:rPr lang="hu-HU" b="1" dirty="0"/>
              <a:t>mágiahalált hal Husz János</a:t>
            </a:r>
            <a:r>
              <a:rPr lang="hu-HU" dirty="0"/>
              <a:t> (két szín alatti áldozás javaslata miatt). Az egyház lelki hatalmával visszaélve küldte az eltérő gondolkodású embereket a mágiára. Ráadásul az </a:t>
            </a:r>
            <a:r>
              <a:rPr lang="hu-HU" b="1" dirty="0"/>
              <a:t>egyház kezdett megvagyonosodni </a:t>
            </a:r>
            <a:r>
              <a:rPr lang="hu-HU" dirty="0"/>
              <a:t>a Szent Péter-székesegyház építéséhez árult </a:t>
            </a:r>
            <a:r>
              <a:rPr lang="hu-HU" b="1" dirty="0"/>
              <a:t>búcsúcédulákból</a:t>
            </a:r>
            <a:r>
              <a:rPr lang="hu-HU" dirty="0"/>
              <a:t>. Ezek olyan </a:t>
            </a:r>
            <a:r>
              <a:rPr lang="hu-HU" b="1" dirty="0"/>
              <a:t>pénzért megvehető papírok voltak</a:t>
            </a:r>
            <a:r>
              <a:rPr lang="hu-HU" dirty="0"/>
              <a:t>, amik </a:t>
            </a:r>
            <a:r>
              <a:rPr lang="hu-HU" b="1" dirty="0"/>
              <a:t>megvásárlásáért az egyház bűnbocsánatot igért.</a:t>
            </a:r>
            <a:endParaRPr lang="hu-HU" dirty="0"/>
          </a:p>
          <a:p>
            <a:endParaRPr lang="hu-HU" dirty="0"/>
          </a:p>
        </p:txBody>
      </p:sp>
      <p:pic>
        <p:nvPicPr>
          <p:cNvPr id="2050" name="Picture 2" descr="Husz János – Wikipédia">
            <a:extLst>
              <a:ext uri="{FF2B5EF4-FFF2-40B4-BE49-F238E27FC236}">
                <a16:creationId xmlns:a16="http://schemas.microsoft.com/office/drawing/2014/main" id="{121465C8-CB2D-42C2-901A-5A07F379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152" y="624110"/>
            <a:ext cx="4000500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148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683E01-AF07-4884-9EEF-2345D3BA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Kálvinista vallás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B156DB-9EBD-4868-A40D-8DED34701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023" y="1540189"/>
            <a:ext cx="6470898" cy="3777622"/>
          </a:xfrm>
        </p:spPr>
        <p:txBody>
          <a:bodyPr/>
          <a:lstStyle/>
          <a:p>
            <a:r>
              <a:rPr lang="hu-HU" dirty="0"/>
              <a:t>A </a:t>
            </a:r>
            <a:r>
              <a:rPr lang="hu-HU" b="1" dirty="0"/>
              <a:t>Kálvin János</a:t>
            </a:r>
            <a:r>
              <a:rPr lang="hu-HU" dirty="0"/>
              <a:t> által terjesztett hit követőit </a:t>
            </a:r>
            <a:r>
              <a:rPr lang="hu-HU" b="1" dirty="0"/>
              <a:t>reformátusoknak</a:t>
            </a:r>
            <a:r>
              <a:rPr lang="hu-HU" dirty="0"/>
              <a:t> nevezzük. </a:t>
            </a:r>
          </a:p>
          <a:p>
            <a:r>
              <a:rPr lang="hu-HU" b="1" dirty="0"/>
              <a:t>Elvetette az egyházi hierarchiát</a:t>
            </a:r>
            <a:r>
              <a:rPr lang="hu-HU" dirty="0"/>
              <a:t> és az </a:t>
            </a:r>
            <a:r>
              <a:rPr lang="hu-HU" b="1" dirty="0"/>
              <a:t>egyszerűségre törekedett</a:t>
            </a:r>
            <a:r>
              <a:rPr lang="hu-HU" dirty="0"/>
              <a:t>, itt viszont egy sokkal radikálisabb gondolati is jelen van, ami az </a:t>
            </a:r>
            <a:r>
              <a:rPr lang="hu-HU" b="1" dirty="0"/>
              <a:t>eleve elrendeltség elve</a:t>
            </a:r>
            <a:r>
              <a:rPr lang="hu-HU" dirty="0"/>
              <a:t>. </a:t>
            </a:r>
          </a:p>
          <a:p>
            <a:r>
              <a:rPr lang="hu-HU" dirty="0"/>
              <a:t>Ez azt jelenti, hogy Isten már a születésünkkor eldönti, hogy az élete alapján a pokolba vagy a mennybe fogunk kerülni. </a:t>
            </a:r>
          </a:p>
          <a:p>
            <a:r>
              <a:rPr lang="hu-HU" dirty="0"/>
              <a:t>Ezért az </a:t>
            </a:r>
            <a:r>
              <a:rPr lang="hu-HU" b="1" dirty="0"/>
              <a:t>emberek csak annyit tehetnek, hogy tisztesen élnek és reménykednek</a:t>
            </a:r>
            <a:r>
              <a:rPr lang="hu-HU" dirty="0"/>
              <a:t>, hogy Isten őket a mennybe szánta születésükkor.</a:t>
            </a:r>
          </a:p>
          <a:p>
            <a:endParaRPr lang="hu-HU" dirty="0"/>
          </a:p>
        </p:txBody>
      </p:sp>
      <p:pic>
        <p:nvPicPr>
          <p:cNvPr id="3074" name="Picture 2" descr="Kálvinizmus – Wikipédia">
            <a:extLst>
              <a:ext uri="{FF2B5EF4-FFF2-40B4-BE49-F238E27FC236}">
                <a16:creationId xmlns:a16="http://schemas.microsoft.com/office/drawing/2014/main" id="{D548EA8A-E01C-47FA-8268-E4B165076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964" y="1540189"/>
            <a:ext cx="20955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519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BA2C95-457E-419D-A2FB-9DEEE14F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ellenreformáció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3446003-0CE3-49F9-AC55-A3A4FE539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073" y="2126136"/>
            <a:ext cx="6701295" cy="3777622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A </a:t>
            </a:r>
            <a:r>
              <a:rPr lang="hu-HU" b="1" dirty="0"/>
              <a:t>Katolikus egyház válasza a reformációra</a:t>
            </a:r>
            <a:r>
              <a:rPr lang="hu-HU" dirty="0"/>
              <a:t> az ellenreformáció volt, ami konkrétan </a:t>
            </a:r>
            <a:r>
              <a:rPr lang="hu-HU" b="1" dirty="0"/>
              <a:t>annak eltörlését tűzte ki célul</a:t>
            </a:r>
            <a:r>
              <a:rPr lang="hu-HU" dirty="0"/>
              <a:t>. </a:t>
            </a:r>
          </a:p>
          <a:p>
            <a:r>
              <a:rPr lang="hu-HU" dirty="0"/>
              <a:t>Ezt a katolikus egyház megreformálásával akarták végrehajtani. </a:t>
            </a:r>
          </a:p>
          <a:p>
            <a:r>
              <a:rPr lang="hu-HU" b="1" dirty="0"/>
              <a:t>Eltörölték a búcsúcédulákat</a:t>
            </a:r>
            <a:r>
              <a:rPr lang="hu-HU" dirty="0"/>
              <a:t>, a </a:t>
            </a:r>
            <a:r>
              <a:rPr lang="hu-HU" b="1" dirty="0"/>
              <a:t>papjait egyetemeken képezték. </a:t>
            </a:r>
          </a:p>
          <a:p>
            <a:r>
              <a:rPr lang="hu-HU" dirty="0"/>
              <a:t>Elkészítették </a:t>
            </a:r>
            <a:r>
              <a:rPr lang="hu-HU" b="1" dirty="0"/>
              <a:t>saját német nyelvű fordításukat is a Bibliából</a:t>
            </a:r>
            <a:r>
              <a:rPr lang="hu-HU" dirty="0"/>
              <a:t>, aminek a neve </a:t>
            </a:r>
            <a:r>
              <a:rPr lang="hu-HU" b="1" dirty="0"/>
              <a:t>Vulgata</a:t>
            </a:r>
            <a:r>
              <a:rPr lang="hu-HU" dirty="0"/>
              <a:t>. </a:t>
            </a:r>
          </a:p>
          <a:p>
            <a:r>
              <a:rPr lang="hu-HU" b="1" dirty="0"/>
              <a:t>Betiltották a Luther és Kálvin által írott könyveket</a:t>
            </a:r>
            <a:r>
              <a:rPr lang="hu-HU" dirty="0"/>
              <a:t>, </a:t>
            </a:r>
            <a:r>
              <a:rPr lang="hu-HU" b="1" dirty="0"/>
              <a:t>harcoltak az olyan tudományos eszmék ellen</a:t>
            </a:r>
            <a:r>
              <a:rPr lang="hu-HU" dirty="0"/>
              <a:t>, amik nem voltak </a:t>
            </a:r>
            <a:r>
              <a:rPr lang="hu-HU" dirty="0" err="1"/>
              <a:t>összeegyeztethetőek</a:t>
            </a:r>
            <a:r>
              <a:rPr lang="hu-HU" dirty="0"/>
              <a:t> a Bibliai tanításokkal. </a:t>
            </a:r>
          </a:p>
          <a:p>
            <a:r>
              <a:rPr lang="hu-HU" dirty="0"/>
              <a:t>Kihirdették az </a:t>
            </a:r>
            <a:r>
              <a:rPr lang="hu-HU" b="1" dirty="0"/>
              <a:t>inkvizíciót</a:t>
            </a:r>
            <a:r>
              <a:rPr lang="hu-HU" dirty="0"/>
              <a:t>, ami lehetővé tette a reformáció követőinek a </a:t>
            </a:r>
            <a:r>
              <a:rPr lang="hu-HU" b="1" dirty="0"/>
              <a:t>kivégzését tárgyalások nélkül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593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02CCC3-C120-49C5-8496-A12175BD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Barokk stílus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5EC5E07-7C5A-49BF-9DD1-40DBCF409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797" y="1400961"/>
            <a:ext cx="6408748" cy="3916850"/>
          </a:xfrm>
        </p:spPr>
        <p:txBody>
          <a:bodyPr/>
          <a:lstStyle/>
          <a:p>
            <a:r>
              <a:rPr lang="hu-HU" dirty="0"/>
              <a:t>Ezen kívül megjelent a </a:t>
            </a:r>
            <a:r>
              <a:rPr lang="hu-HU" b="1" dirty="0"/>
              <a:t>Barokk stílus</a:t>
            </a:r>
            <a:r>
              <a:rPr lang="hu-HU" dirty="0"/>
              <a:t>. </a:t>
            </a:r>
          </a:p>
          <a:p>
            <a:r>
              <a:rPr lang="hu-HU" dirty="0"/>
              <a:t>Hogy visszacsábítsák a katolikus vallástól eltávolodott embereket, a katolikus egyház </a:t>
            </a:r>
            <a:r>
              <a:rPr lang="hu-HU" b="1" dirty="0"/>
              <a:t>hatalmas, aranyozott és túldíszített templomokat építtetett.</a:t>
            </a:r>
            <a:r>
              <a:rPr lang="hu-HU" dirty="0"/>
              <a:t> </a:t>
            </a:r>
          </a:p>
          <a:p>
            <a:r>
              <a:rPr lang="hu-HU" dirty="0"/>
              <a:t>A nagy földrajzi felfedezéseknek és az Amerikából behozott rengeteg aranynak köszönhetően volt is mivel díszíteni a templomokat. </a:t>
            </a:r>
          </a:p>
          <a:p>
            <a:r>
              <a:rPr lang="hu-HU" dirty="0"/>
              <a:t>A hívők elámultak a nagyság és a fényesség láttán. </a:t>
            </a:r>
          </a:p>
          <a:p>
            <a:r>
              <a:rPr lang="hu-HU" dirty="0"/>
              <a:t>A </a:t>
            </a:r>
            <a:r>
              <a:rPr lang="hu-HU" b="1" dirty="0"/>
              <a:t>barokk stílus a zenében és a szobrászatban is hasonló jegyeket mutat.</a:t>
            </a:r>
            <a:endParaRPr lang="hu-HU" dirty="0"/>
          </a:p>
        </p:txBody>
      </p:sp>
      <p:pic>
        <p:nvPicPr>
          <p:cNvPr id="4098" name="Picture 2" descr="A barokk | zanza.tv">
            <a:extLst>
              <a:ext uri="{FF2B5EF4-FFF2-40B4-BE49-F238E27FC236}">
                <a16:creationId xmlns:a16="http://schemas.microsoft.com/office/drawing/2014/main" id="{0F6E6A8D-0770-4AAC-B8E8-BC1CFB7B0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137" y="4899177"/>
            <a:ext cx="3571845" cy="195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arokk építészet – Wikipédia">
            <a:extLst>
              <a:ext uri="{FF2B5EF4-FFF2-40B4-BE49-F238E27FC236}">
                <a16:creationId xmlns:a16="http://schemas.microsoft.com/office/drawing/2014/main" id="{4C445177-317E-4075-98C8-100BFE0DF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112" y="1956161"/>
            <a:ext cx="20955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31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zálak">
  <a:themeElements>
    <a:clrScheme name="Szálak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zála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álak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</TotalTime>
  <Words>320</Words>
  <Application>Microsoft Office PowerPoint</Application>
  <PresentationFormat>Szélesvásznú</PresentationFormat>
  <Paragraphs>23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Szálak</vt:lpstr>
      <vt:lpstr>A reformáció főbb irányzatai </vt:lpstr>
      <vt:lpstr>Előzmények</vt:lpstr>
      <vt:lpstr>A Kálvinista vallás</vt:lpstr>
      <vt:lpstr>Az ellenreformáció</vt:lpstr>
      <vt:lpstr>Barokk stílus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7</cp:revision>
  <dcterms:created xsi:type="dcterms:W3CDTF">2024-03-05T10:58:55Z</dcterms:created>
  <dcterms:modified xsi:type="dcterms:W3CDTF">2024-03-07T07:07:53Z</dcterms:modified>
</cp:coreProperties>
</file>