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081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95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80830" cy="35814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91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644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30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79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86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15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86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84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168E0-8851-4102-9D6E-F71A33F008F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F4330F-8F54-4852-9D5C-E30F1FF542A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7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314CB-69A5-459A-B810-ECC0488D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93971"/>
            <a:ext cx="8361229" cy="4228053"/>
          </a:xfrm>
        </p:spPr>
        <p:txBody>
          <a:bodyPr>
            <a:normAutofit/>
          </a:bodyPr>
          <a:lstStyle/>
          <a:p>
            <a:r>
              <a:rPr lang="hu-HU" b="1" i="1" dirty="0"/>
              <a:t>A francia abszolutizmus XIV. Lajos korában</a:t>
            </a:r>
            <a:br>
              <a:rPr lang="hu-HU" dirty="0"/>
            </a:b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EB9035-6C10-42C7-97C7-4FECA0E7F982}"/>
              </a:ext>
            </a:extLst>
          </p:cNvPr>
          <p:cNvSpPr txBox="1"/>
          <p:nvPr/>
        </p:nvSpPr>
        <p:spPr>
          <a:xfrm>
            <a:off x="9511578" y="6488668"/>
            <a:ext cx="268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</a:t>
            </a:r>
            <a:r>
              <a:rPr lang="hu-HU" dirty="0" err="1"/>
              <a:t>Demes</a:t>
            </a:r>
            <a:r>
              <a:rPr lang="hu-HU" dirty="0"/>
              <a:t> Kornél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2D9525E-51A9-49A8-BF40-AA2C516AEA52}"/>
              </a:ext>
            </a:extLst>
          </p:cNvPr>
          <p:cNvSpPr/>
          <p:nvPr/>
        </p:nvSpPr>
        <p:spPr>
          <a:xfrm>
            <a:off x="687897" y="620785"/>
            <a:ext cx="3691156" cy="629175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656FC9D-303E-4490-811B-D2B40AEDBD7B}"/>
              </a:ext>
            </a:extLst>
          </p:cNvPr>
          <p:cNvSpPr/>
          <p:nvPr/>
        </p:nvSpPr>
        <p:spPr>
          <a:xfrm>
            <a:off x="687897" y="1249960"/>
            <a:ext cx="528507" cy="4110605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C538378-44A4-45DF-8BA1-1D661F258BB5}"/>
              </a:ext>
            </a:extLst>
          </p:cNvPr>
          <p:cNvSpPr/>
          <p:nvPr/>
        </p:nvSpPr>
        <p:spPr>
          <a:xfrm>
            <a:off x="10975596" y="1552694"/>
            <a:ext cx="528507" cy="416933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A2276DE-810A-400A-8DF6-620EA21F1A88}"/>
              </a:ext>
            </a:extLst>
          </p:cNvPr>
          <p:cNvSpPr/>
          <p:nvPr/>
        </p:nvSpPr>
        <p:spPr>
          <a:xfrm>
            <a:off x="7812947" y="5629013"/>
            <a:ext cx="3691156" cy="651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85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192050-F6E5-43AC-97FC-3B92D05C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FF42B5-D085-433E-9123-AF5AF2A8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XIII. Lajos</a:t>
            </a:r>
            <a:r>
              <a:rPr lang="hu-HU" dirty="0"/>
              <a:t> uralkodása alatt zsoldoshadsereg és hivatalnoki rendszere segítségével </a:t>
            </a:r>
            <a:r>
              <a:rPr lang="hu-HU" b="1" dirty="0"/>
              <a:t>megerősítette a központi hatalmat</a:t>
            </a:r>
            <a:r>
              <a:rPr lang="hu-HU" dirty="0"/>
              <a:t>. </a:t>
            </a:r>
          </a:p>
          <a:p>
            <a:r>
              <a:rPr lang="hu-HU" dirty="0"/>
              <a:t>1614-től kezdve már nem hívta össze a rendi gyűlést, hanem </a:t>
            </a:r>
            <a:r>
              <a:rPr lang="hu-HU" b="1" dirty="0"/>
              <a:t>rendeletek útján kormányzott</a:t>
            </a:r>
            <a:r>
              <a:rPr lang="hu-HU" dirty="0"/>
              <a:t>. </a:t>
            </a:r>
          </a:p>
          <a:p>
            <a:endParaRPr lang="hu-HU" dirty="0"/>
          </a:p>
        </p:txBody>
      </p:sp>
      <p:pic>
        <p:nvPicPr>
          <p:cNvPr id="1026" name="Picture 2" descr="XIII. Lajos francia király – Wikipédia">
            <a:extLst>
              <a:ext uri="{FF2B5EF4-FFF2-40B4-BE49-F238E27FC236}">
                <a16:creationId xmlns:a16="http://schemas.microsoft.com/office/drawing/2014/main" id="{5F88A731-49E6-4571-8A03-F948DE24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428750"/>
            <a:ext cx="2381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12AC4-F246-404D-9496-8B358825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CC2D8-998A-4DCE-8C13-C89F59E0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294228" cy="3581400"/>
          </a:xfrm>
        </p:spPr>
        <p:txBody>
          <a:bodyPr/>
          <a:lstStyle/>
          <a:p>
            <a:r>
              <a:rPr lang="hu-HU" b="1" dirty="0"/>
              <a:t>XIV. Lajos alatt a francia abszolutizmus a fénykorát élte</a:t>
            </a:r>
            <a:r>
              <a:rPr lang="hu-HU" dirty="0"/>
              <a:t>. Uralkodása alatt a francia nép </a:t>
            </a:r>
            <a:r>
              <a:rPr lang="hu-HU" b="1" dirty="0"/>
              <a:t>90%-a földműves parasztokból</a:t>
            </a:r>
            <a:r>
              <a:rPr lang="hu-HU" dirty="0"/>
              <a:t> ált, akiknek nem volt beleszólása a politikába</a:t>
            </a:r>
            <a:r>
              <a:rPr lang="hu-HU" b="1" dirty="0"/>
              <a:t>. </a:t>
            </a:r>
          </a:p>
          <a:p>
            <a:r>
              <a:rPr lang="hu-HU" b="1" dirty="0"/>
              <a:t>8% volt a polgárság </a:t>
            </a:r>
            <a:r>
              <a:rPr lang="hu-HU" dirty="0"/>
              <a:t>és</a:t>
            </a:r>
            <a:r>
              <a:rPr lang="hu-HU" b="1" dirty="0"/>
              <a:t> 2% a nemesség</a:t>
            </a:r>
            <a:r>
              <a:rPr lang="hu-HU" dirty="0"/>
              <a:t>, akik jó helyzetük miatt elfogadták az abszolutizmust. </a:t>
            </a:r>
          </a:p>
          <a:p>
            <a:r>
              <a:rPr lang="hu-HU" dirty="0"/>
              <a:t>Uralkodása során nem hívta össze a rendi gyűlést és </a:t>
            </a:r>
            <a:r>
              <a:rPr lang="hu-HU" b="1" dirty="0"/>
              <a:t>rendeletekkel kormányzott</a:t>
            </a:r>
            <a:r>
              <a:rPr lang="hu-HU" dirty="0"/>
              <a:t>. </a:t>
            </a:r>
          </a:p>
          <a:p>
            <a:r>
              <a:rPr lang="hu-HU" dirty="0"/>
              <a:t>Saját </a:t>
            </a:r>
            <a:r>
              <a:rPr lang="hu-HU" b="1" dirty="0"/>
              <a:t>magát hivatalnokokkal vette körül</a:t>
            </a:r>
            <a:r>
              <a:rPr lang="hu-HU" dirty="0"/>
              <a:t>, akik ugyan segítették a munkáját, de minden </a:t>
            </a:r>
            <a:r>
              <a:rPr lang="hu-HU" b="1" dirty="0"/>
              <a:t>fontosabb kérdésben a király döntött</a:t>
            </a:r>
            <a:r>
              <a:rPr lang="hu-HU" dirty="0"/>
              <a:t>. </a:t>
            </a:r>
          </a:p>
          <a:p>
            <a:endParaRPr lang="hu-HU" dirty="0"/>
          </a:p>
        </p:txBody>
      </p:sp>
      <p:pic>
        <p:nvPicPr>
          <p:cNvPr id="2052" name="Picture 4" descr="XIV. Lajos francia király – Wikipédia">
            <a:extLst>
              <a:ext uri="{FF2B5EF4-FFF2-40B4-BE49-F238E27FC236}">
                <a16:creationId xmlns:a16="http://schemas.microsoft.com/office/drawing/2014/main" id="{C88C426B-22BF-444B-82D6-9935E17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70" y="2286000"/>
            <a:ext cx="19050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53529-EA6D-4A56-B6ED-B89FE0D3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C8C7D6-A8C4-4FB7-B874-8BF0E7B0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5852"/>
            <a:ext cx="6639887" cy="522214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Uralkodásának székhelyét </a:t>
            </a:r>
            <a:r>
              <a:rPr lang="hu-HU" b="1" dirty="0"/>
              <a:t>Párizsból a közeli Versaillesbe</a:t>
            </a:r>
            <a:r>
              <a:rPr lang="hu-HU" dirty="0"/>
              <a:t> helyezte át. </a:t>
            </a:r>
          </a:p>
          <a:p>
            <a:r>
              <a:rPr lang="hu-HU" dirty="0"/>
              <a:t>Itt </a:t>
            </a:r>
            <a:r>
              <a:rPr lang="hu-HU" b="1" dirty="0"/>
              <a:t>díszes barokk stílusú nagy kastélyt építtetett</a:t>
            </a:r>
            <a:r>
              <a:rPr lang="hu-HU" dirty="0"/>
              <a:t>, amihez nagy kert is társult.</a:t>
            </a:r>
          </a:p>
          <a:p>
            <a:r>
              <a:rPr lang="hu-HU" dirty="0"/>
              <a:t>Úgy gondolta magáról, hogy ő Európa legnagyobb uralkodója, ezért is hívatta magát </a:t>
            </a:r>
            <a:r>
              <a:rPr lang="hu-HU" b="1" dirty="0"/>
              <a:t>Napkirálynak</a:t>
            </a:r>
            <a:r>
              <a:rPr lang="hu-HU" dirty="0"/>
              <a:t>. </a:t>
            </a:r>
          </a:p>
          <a:p>
            <a:r>
              <a:rPr lang="hu-HU" dirty="0"/>
              <a:t>Az európai viselkedési szokásoknak a példaképévé vált a francia udvar, ami </a:t>
            </a:r>
            <a:r>
              <a:rPr lang="hu-HU" b="1" dirty="0"/>
              <a:t>szigorú etikettel</a:t>
            </a:r>
            <a:r>
              <a:rPr lang="hu-HU" dirty="0"/>
              <a:t> járt. </a:t>
            </a:r>
          </a:p>
          <a:p>
            <a:r>
              <a:rPr lang="hu-HU" dirty="0"/>
              <a:t>Hogy hatalmát megszilárdítsa </a:t>
            </a:r>
            <a:r>
              <a:rPr lang="hu-HU" b="1" dirty="0"/>
              <a:t>szervezett hadsereget hozott létre</a:t>
            </a:r>
            <a:r>
              <a:rPr lang="hu-HU" dirty="0"/>
              <a:t>. </a:t>
            </a:r>
          </a:p>
          <a:p>
            <a:r>
              <a:rPr lang="hu-HU" dirty="0"/>
              <a:t>Nagy hangsúlyt fektettek a </a:t>
            </a:r>
            <a:r>
              <a:rPr lang="hu-HU" b="1" dirty="0"/>
              <a:t>hivatásos tisztképzésre</a:t>
            </a:r>
            <a:r>
              <a:rPr lang="hu-HU" dirty="0"/>
              <a:t>, a </a:t>
            </a:r>
            <a:r>
              <a:rPr lang="hu-HU" b="1" dirty="0"/>
              <a:t>hadsereg ellátására</a:t>
            </a:r>
            <a:r>
              <a:rPr lang="hu-HU" dirty="0"/>
              <a:t>, a </a:t>
            </a:r>
            <a:r>
              <a:rPr lang="hu-HU" b="1" dirty="0"/>
              <a:t>tüzérség fejlesztésére</a:t>
            </a:r>
            <a:r>
              <a:rPr lang="hu-HU" dirty="0"/>
              <a:t>, a </a:t>
            </a:r>
            <a:r>
              <a:rPr lang="hu-HU" b="1" dirty="0"/>
              <a:t>rendszeres hadgyakorlatokra</a:t>
            </a:r>
            <a:r>
              <a:rPr lang="hu-HU" dirty="0"/>
              <a:t> és a </a:t>
            </a:r>
            <a:r>
              <a:rPr lang="hu-HU" b="1" dirty="0"/>
              <a:t>korszerű laktanyarendszer kiépítésére</a:t>
            </a:r>
            <a:r>
              <a:rPr lang="hu-HU" dirty="0"/>
              <a:t>. </a:t>
            </a:r>
          </a:p>
          <a:p>
            <a:r>
              <a:rPr lang="hu-HU" dirty="0"/>
              <a:t>A franciák szinte folyamatosan háborúztak vagy segítették szövetségeseiket.</a:t>
            </a:r>
          </a:p>
        </p:txBody>
      </p:sp>
      <p:pic>
        <p:nvPicPr>
          <p:cNvPr id="3076" name="Picture 4" descr="Versailles-i kastély – Wikipédia">
            <a:extLst>
              <a:ext uri="{FF2B5EF4-FFF2-40B4-BE49-F238E27FC236}">
                <a16:creationId xmlns:a16="http://schemas.microsoft.com/office/drawing/2014/main" id="{3E17761F-745B-406B-9861-AE9541DB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01" y="1635853"/>
            <a:ext cx="4039299" cy="30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3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53529-EA6D-4A56-B6ED-B89FE0D3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C8C7D6-A8C4-4FB7-B874-8BF0E7B0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4962088" cy="501661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fényes udvar és a hadsereg fenntartása miatt a </a:t>
            </a:r>
            <a:r>
              <a:rPr lang="hu-HU" b="1" dirty="0"/>
              <a:t>kincstár azonban jelentősen ürülni kezdett.</a:t>
            </a:r>
            <a:r>
              <a:rPr lang="hu-HU" dirty="0"/>
              <a:t> </a:t>
            </a:r>
          </a:p>
          <a:p>
            <a:r>
              <a:rPr lang="hu-HU" dirty="0"/>
              <a:t>A feladat megoldására kinevezett minisztereknek </a:t>
            </a:r>
            <a:r>
              <a:rPr lang="hu-HU" b="1" dirty="0"/>
              <a:t>sikerült a bevételeket növelni jelentős adóemelések nélkül</a:t>
            </a:r>
            <a:r>
              <a:rPr lang="hu-HU" dirty="0"/>
              <a:t>. </a:t>
            </a:r>
          </a:p>
          <a:p>
            <a:r>
              <a:rPr lang="hu-HU" dirty="0"/>
              <a:t>Ennek eszköze a </a:t>
            </a:r>
            <a:r>
              <a:rPr lang="hu-HU" b="1" dirty="0"/>
              <a:t>merkantilizmus</a:t>
            </a:r>
            <a:r>
              <a:rPr lang="hu-HU" dirty="0"/>
              <a:t> volt, ami az ország </a:t>
            </a:r>
            <a:r>
              <a:rPr lang="hu-HU" b="1" dirty="0"/>
              <a:t>nemesfémkészletének gyarapításá</a:t>
            </a:r>
            <a:r>
              <a:rPr lang="hu-HU" dirty="0"/>
              <a:t>t és annak </a:t>
            </a:r>
            <a:r>
              <a:rPr lang="hu-HU" b="1" dirty="0"/>
              <a:t>országon belül tartását</a:t>
            </a:r>
            <a:r>
              <a:rPr lang="hu-HU" dirty="0"/>
              <a:t> tette lehetővé. </a:t>
            </a:r>
          </a:p>
          <a:p>
            <a:r>
              <a:rPr lang="hu-HU" dirty="0"/>
              <a:t>Előszöris </a:t>
            </a:r>
            <a:r>
              <a:rPr lang="hu-HU" b="1" dirty="0"/>
              <a:t>megtiltották azon külföldi áruknak a vásárlását</a:t>
            </a:r>
            <a:r>
              <a:rPr lang="hu-HU" dirty="0"/>
              <a:t>, amiket helyben is elő tudtak állítani, emellett </a:t>
            </a:r>
            <a:r>
              <a:rPr lang="hu-HU" b="1" dirty="0"/>
              <a:t>magas vámokat vezettek be a külföldi áruk visszaszorítására </a:t>
            </a:r>
            <a:r>
              <a:rPr lang="hu-HU" dirty="0"/>
              <a:t>és </a:t>
            </a:r>
            <a:r>
              <a:rPr lang="hu-HU" b="1" dirty="0"/>
              <a:t>támogatták a hazai manufaktúrákat</a:t>
            </a:r>
            <a:r>
              <a:rPr lang="hu-HU" dirty="0"/>
              <a:t>, amik a termékek tömeggyártását tették lehetővé.</a:t>
            </a:r>
          </a:p>
        </p:txBody>
      </p:sp>
      <p:pic>
        <p:nvPicPr>
          <p:cNvPr id="4098" name="Picture 2" descr="A francia abszolutizmus (XIV. Lajos) - ppt letölteni">
            <a:extLst>
              <a:ext uri="{FF2B5EF4-FFF2-40B4-BE49-F238E27FC236}">
                <a16:creationId xmlns:a16="http://schemas.microsoft.com/office/drawing/2014/main" id="{0B906DB9-4C93-46CB-90E2-312F222D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47" y="1686187"/>
            <a:ext cx="5673754" cy="42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6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800733-E1F8-40AE-B458-939C081C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Franciaország hanyatlása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A97C17-017C-43BB-868F-A8661A51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Habár a franciák </a:t>
            </a:r>
            <a:r>
              <a:rPr lang="hu-HU" b="1" dirty="0"/>
              <a:t>több gyarmatot is szereztek</a:t>
            </a:r>
            <a:r>
              <a:rPr lang="hu-HU" dirty="0"/>
              <a:t>, azonban a német-római császár és az angol király összefogása során</a:t>
            </a:r>
            <a:r>
              <a:rPr lang="hu-HU" b="1" dirty="0"/>
              <a:t> több csapást is mért a franciákra</a:t>
            </a:r>
            <a:r>
              <a:rPr lang="hu-HU" dirty="0"/>
              <a:t>, az ország pedig egyre nehezebben tudta fedezni a hadsereg és a fényes királyi udvar költségeit.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06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19</TotalTime>
  <Words>356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8" baseType="lpstr">
      <vt:lpstr>Franklin Gothic Book</vt:lpstr>
      <vt:lpstr>Körülvágás</vt:lpstr>
      <vt:lpstr>A francia abszolutizmus XIV. Lajos korában </vt:lpstr>
      <vt:lpstr>Előzmények </vt:lpstr>
      <vt:lpstr>A Napkirály uralkodása</vt:lpstr>
      <vt:lpstr>A Napkirály uralkodása</vt:lpstr>
      <vt:lpstr>A Napkirály uralkodása</vt:lpstr>
      <vt:lpstr>Franciaország hanyatlása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8</cp:revision>
  <dcterms:created xsi:type="dcterms:W3CDTF">2024-03-05T11:22:52Z</dcterms:created>
  <dcterms:modified xsi:type="dcterms:W3CDTF">2024-03-07T07:20:25Z</dcterms:modified>
</cp:coreProperties>
</file>