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119325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099528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285474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938255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926442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698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89856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415119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735057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99614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26879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A7AB8-EADC-4036-9193-5628D81ECC5D}" type="datetimeFigureOut">
              <a:rPr lang="hu-HU" smtClean="0"/>
              <a:t>2024. 03. 07.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D36B-BDFA-483A-9DB0-791EC73CBE9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25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ransition spd="slow">
    <p:wipe/>
  </p:transition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A99A9D-2861-4C38-9AB8-3B9382CEFF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alkotmányos monarchia működése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09969C7-66BA-495D-9A85-596143619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EB9035-6C10-42C7-97C7-4FECA0E7F982}"/>
              </a:ext>
            </a:extLst>
          </p:cNvPr>
          <p:cNvSpPr txBox="1"/>
          <p:nvPr/>
        </p:nvSpPr>
        <p:spPr>
          <a:xfrm>
            <a:off x="9362114" y="6488668"/>
            <a:ext cx="282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Készítette: </a:t>
            </a:r>
            <a:r>
              <a:rPr lang="hu-HU" dirty="0" err="1"/>
              <a:t>Demes</a:t>
            </a:r>
            <a:r>
              <a:rPr lang="hu-HU" dirty="0"/>
              <a:t> Kornél</a:t>
            </a:r>
          </a:p>
        </p:txBody>
      </p:sp>
    </p:spTree>
    <p:extLst>
      <p:ext uri="{BB962C8B-B14F-4D97-AF65-F5344CB8AC3E}">
        <p14:creationId xmlns:p14="http://schemas.microsoft.com/office/powerpoint/2010/main" val="38918726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5A3982-47E2-4E9C-B65C-45A916EB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4894FE-1AD1-4FA6-8E7E-F0AA5A68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47" y="803186"/>
            <a:ext cx="5312768" cy="5248622"/>
          </a:xfrm>
        </p:spPr>
        <p:txBody>
          <a:bodyPr/>
          <a:lstStyle/>
          <a:p>
            <a:r>
              <a:rPr lang="hu-HU" b="1" dirty="0"/>
              <a:t>1688-ban, </a:t>
            </a:r>
            <a:r>
              <a:rPr lang="hu-HU" dirty="0"/>
              <a:t>Angliában a</a:t>
            </a:r>
            <a:r>
              <a:rPr lang="hu-HU" b="1" dirty="0"/>
              <a:t> Dicsőséges Forradalom </a:t>
            </a:r>
            <a:r>
              <a:rPr lang="hu-HU" dirty="0"/>
              <a:t>alkalmával</a:t>
            </a:r>
            <a:r>
              <a:rPr lang="hu-HU" b="1" dirty="0"/>
              <a:t> elűzték II. Jakabot </a:t>
            </a:r>
            <a:r>
              <a:rPr lang="hu-HU" dirty="0"/>
              <a:t>és a </a:t>
            </a:r>
            <a:r>
              <a:rPr lang="hu-HU" b="1" dirty="0"/>
              <a:t>helyére </a:t>
            </a:r>
            <a:r>
              <a:rPr lang="hu-HU" b="1" dirty="0" err="1"/>
              <a:t>Orániai</a:t>
            </a:r>
            <a:r>
              <a:rPr lang="hu-HU" b="1" dirty="0"/>
              <a:t> Vilmost ültették</a:t>
            </a:r>
            <a:r>
              <a:rPr lang="hu-HU" dirty="0"/>
              <a:t>. </a:t>
            </a:r>
          </a:p>
          <a:p>
            <a:r>
              <a:rPr lang="hu-HU" dirty="0"/>
              <a:t>Egy évre rá, </a:t>
            </a:r>
            <a:r>
              <a:rPr lang="hu-HU" b="1" dirty="0"/>
              <a:t>1689-ben elfogadták a Joginyilatkozatot,</a:t>
            </a:r>
            <a:r>
              <a:rPr lang="hu-HU" dirty="0"/>
              <a:t> ami az </a:t>
            </a:r>
            <a:r>
              <a:rPr lang="hu-HU" b="1" dirty="0"/>
              <a:t>alapvető polgári jogokat biztosította</a:t>
            </a:r>
            <a:r>
              <a:rPr lang="hu-HU" dirty="0"/>
              <a:t> a nép számára, ilyenek a gyülekezési-, vallási-, sajtó- és szólásszabadság és ez azt is </a:t>
            </a:r>
            <a:r>
              <a:rPr lang="hu-HU" b="1" dirty="0"/>
              <a:t>kimondja</a:t>
            </a:r>
            <a:r>
              <a:rPr lang="hu-HU" dirty="0"/>
              <a:t>, hogy a </a:t>
            </a:r>
            <a:r>
              <a:rPr lang="hu-HU" b="1" dirty="0"/>
              <a:t>törvények meghozatala a parlament felelőssége</a:t>
            </a:r>
            <a:r>
              <a:rPr lang="hu-HU" dirty="0"/>
              <a:t> és annak </a:t>
            </a:r>
            <a:r>
              <a:rPr lang="hu-HU" b="1" dirty="0"/>
              <a:t>betartatása is a hatalom feladata</a:t>
            </a:r>
            <a:r>
              <a:rPr lang="hu-HU" dirty="0"/>
              <a:t>. </a:t>
            </a:r>
          </a:p>
          <a:p>
            <a:r>
              <a:rPr lang="hu-HU" dirty="0"/>
              <a:t>A nyilatkozat alapján jött létre az </a:t>
            </a:r>
            <a:r>
              <a:rPr lang="hu-HU" b="1" dirty="0"/>
              <a:t>alkotmányos monarchia</a:t>
            </a:r>
            <a:r>
              <a:rPr lang="hu-HU" dirty="0"/>
              <a:t>, ahol a király uralkodik, de nem kormányoz.</a:t>
            </a:r>
          </a:p>
        </p:txBody>
      </p:sp>
      <p:pic>
        <p:nvPicPr>
          <p:cNvPr id="2050" name="Picture 2" descr="I. Vilmos orániai herceg – Wikipédia">
            <a:extLst>
              <a:ext uri="{FF2B5EF4-FFF2-40B4-BE49-F238E27FC236}">
                <a16:creationId xmlns:a16="http://schemas.microsoft.com/office/drawing/2014/main" id="{0A4E9A3E-43CE-4F99-874C-796050BB4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615" y="1905451"/>
            <a:ext cx="2206262" cy="304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074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B47D9-A3A8-45BD-8561-6EDFB56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467FAB-AD6C-4773-9F69-CF5D09945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Alapvető elve egy </a:t>
            </a:r>
            <a:r>
              <a:rPr lang="hu-HU" b="1" dirty="0"/>
              <a:t>társadalmi szerződés</a:t>
            </a:r>
            <a:r>
              <a:rPr lang="hu-HU" dirty="0"/>
              <a:t>, </a:t>
            </a:r>
            <a:r>
              <a:rPr lang="hu-HU" b="1" dirty="0"/>
              <a:t>amit a nép a kormánnyal köt meg</a:t>
            </a:r>
            <a:r>
              <a:rPr lang="hu-HU" dirty="0"/>
              <a:t>. </a:t>
            </a:r>
          </a:p>
          <a:p>
            <a:r>
              <a:rPr lang="hu-HU" dirty="0"/>
              <a:t>Ennek értelmében a </a:t>
            </a:r>
            <a:r>
              <a:rPr lang="hu-HU" b="1" dirty="0"/>
              <a:t>nép engedelmességet ígér</a:t>
            </a:r>
            <a:r>
              <a:rPr lang="hu-HU" dirty="0"/>
              <a:t> </a:t>
            </a:r>
            <a:r>
              <a:rPr lang="hu-HU" b="1" dirty="0"/>
              <a:t>és hatalmommal ruházza fel a jelenlegi kormányt</a:t>
            </a:r>
            <a:r>
              <a:rPr lang="hu-HU" dirty="0"/>
              <a:t>, ami cserébe </a:t>
            </a:r>
            <a:r>
              <a:rPr lang="hu-HU" b="1" dirty="0"/>
              <a:t>biztosítja alapvető jogaikat</a:t>
            </a:r>
            <a:r>
              <a:rPr lang="hu-HU" dirty="0"/>
              <a:t>, a </a:t>
            </a:r>
            <a:r>
              <a:rPr lang="hu-HU" b="1" dirty="0"/>
              <a:t>biztonságot</a:t>
            </a:r>
            <a:r>
              <a:rPr lang="hu-HU" dirty="0"/>
              <a:t>, a </a:t>
            </a:r>
            <a:r>
              <a:rPr lang="hu-HU" b="1" dirty="0"/>
              <a:t>helyes kormányzást</a:t>
            </a:r>
            <a:r>
              <a:rPr lang="hu-HU" dirty="0"/>
              <a:t> stb. </a:t>
            </a:r>
          </a:p>
          <a:p>
            <a:r>
              <a:rPr lang="hu-HU" dirty="0"/>
              <a:t>Amennyiben a kormány megszegi ezen ígéretét, úgy a népnek jogában áll fellázadni ellene.</a:t>
            </a:r>
          </a:p>
        </p:txBody>
      </p:sp>
    </p:spTree>
    <p:extLst>
      <p:ext uri="{BB962C8B-B14F-4D97-AF65-F5344CB8AC3E}">
        <p14:creationId xmlns:p14="http://schemas.microsoft.com/office/powerpoint/2010/main" val="6326891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B47D9-A3A8-45BD-8561-6EDFB56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467FAB-AD6C-4773-9F69-CF5D0994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47" y="469783"/>
            <a:ext cx="7683153" cy="6149132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Ez a </a:t>
            </a:r>
            <a:r>
              <a:rPr lang="hu-HU" b="1" dirty="0"/>
              <a:t>rendszer három részből áll</a:t>
            </a:r>
            <a:r>
              <a:rPr lang="hu-HU" dirty="0"/>
              <a:t>. </a:t>
            </a:r>
          </a:p>
          <a:p>
            <a:r>
              <a:rPr lang="hu-HU" dirty="0"/>
              <a:t>A politikai élet fő helyszíne a </a:t>
            </a:r>
            <a:r>
              <a:rPr lang="hu-HU" b="1" dirty="0"/>
              <a:t>parlament</a:t>
            </a:r>
            <a:r>
              <a:rPr lang="hu-HU" dirty="0"/>
              <a:t>. A parlament</a:t>
            </a:r>
            <a:r>
              <a:rPr lang="hu-HU" b="1" dirty="0"/>
              <a:t> évente ült össze gyűlésezni</a:t>
            </a:r>
            <a:r>
              <a:rPr lang="hu-HU" dirty="0"/>
              <a:t> és </a:t>
            </a:r>
            <a:r>
              <a:rPr lang="hu-HU" b="1" dirty="0"/>
              <a:t>háromévente hoztak új törvényeket</a:t>
            </a:r>
            <a:r>
              <a:rPr lang="hu-HU" dirty="0"/>
              <a:t>. </a:t>
            </a:r>
          </a:p>
          <a:p>
            <a:r>
              <a:rPr lang="hu-HU" dirty="0"/>
              <a:t>Ez két részből áll, az egyik a </a:t>
            </a:r>
            <a:r>
              <a:rPr lang="hu-HU" b="1" dirty="0"/>
              <a:t>felsőház</a:t>
            </a:r>
            <a:r>
              <a:rPr lang="hu-HU" dirty="0"/>
              <a:t>, ahova </a:t>
            </a:r>
            <a:r>
              <a:rPr lang="hu-HU" b="1" dirty="0"/>
              <a:t>születési jog alapján vagy a király megbízottjaként lehet bekerülni</a:t>
            </a:r>
            <a:r>
              <a:rPr lang="hu-HU" dirty="0"/>
              <a:t>, ők képviselték a gazdagok érdekeit. </a:t>
            </a:r>
          </a:p>
          <a:p>
            <a:r>
              <a:rPr lang="hu-HU" dirty="0"/>
              <a:t>A másik része az </a:t>
            </a:r>
            <a:r>
              <a:rPr lang="hu-HU" b="1" dirty="0"/>
              <a:t>alsóház</a:t>
            </a:r>
            <a:r>
              <a:rPr lang="hu-HU" dirty="0"/>
              <a:t>, ahol a </a:t>
            </a:r>
            <a:r>
              <a:rPr lang="hu-HU" b="1" dirty="0"/>
              <a:t>nép által megválasztott képviselők kerülnek be</a:t>
            </a:r>
            <a:r>
              <a:rPr lang="hu-HU" dirty="0"/>
              <a:t>, ők a népet képviselik. </a:t>
            </a:r>
          </a:p>
          <a:p>
            <a:r>
              <a:rPr lang="hu-HU" dirty="0"/>
              <a:t>Az alsóházi képviselőket egy </a:t>
            </a:r>
            <a:r>
              <a:rPr lang="hu-HU" b="1" dirty="0"/>
              <a:t>vagyoni cenzusos választás</a:t>
            </a:r>
            <a:r>
              <a:rPr lang="hu-HU" dirty="0"/>
              <a:t> során szavazták meg. </a:t>
            </a:r>
          </a:p>
          <a:p>
            <a:r>
              <a:rPr lang="hu-HU" dirty="0"/>
              <a:t>A szavazók csakis férfiak lehettek, akik már egy bizonyos életkort betöltöttek. </a:t>
            </a:r>
          </a:p>
          <a:p>
            <a:r>
              <a:rPr lang="hu-HU" dirty="0"/>
              <a:t>A </a:t>
            </a:r>
            <a:r>
              <a:rPr lang="hu-HU" b="1" dirty="0"/>
              <a:t>szavazatokért politikai pártok versenyeznek</a:t>
            </a:r>
            <a:r>
              <a:rPr lang="hu-HU" dirty="0"/>
              <a:t> és a </a:t>
            </a:r>
            <a:r>
              <a:rPr lang="hu-HU" b="1" dirty="0"/>
              <a:t>legtöbb szavazatot kapó </a:t>
            </a:r>
            <a:r>
              <a:rPr lang="hu-HU" dirty="0"/>
              <a:t>párt lett az ország következő kormánya, illetve belőle került kinevezésre az ország kormányfője is a </a:t>
            </a:r>
            <a:r>
              <a:rPr lang="hu-HU" b="1" dirty="0"/>
              <a:t>miniszterelnök</a:t>
            </a:r>
            <a:r>
              <a:rPr lang="hu-HU" dirty="0"/>
              <a:t>. </a:t>
            </a:r>
          </a:p>
          <a:p>
            <a:r>
              <a:rPr lang="hu-HU" dirty="0"/>
              <a:t>A kormány feladata a </a:t>
            </a:r>
            <a:r>
              <a:rPr lang="hu-HU" b="1" dirty="0"/>
              <a:t>tárcák, a hadsereg és a flott felügyelete</a:t>
            </a:r>
            <a:r>
              <a:rPr lang="hu-HU" dirty="0"/>
              <a:t> és a </a:t>
            </a:r>
            <a:r>
              <a:rPr lang="hu-HU" b="1" dirty="0"/>
              <a:t>törvények betartatása.</a:t>
            </a:r>
            <a:endParaRPr lang="hu-HU" dirty="0"/>
          </a:p>
        </p:txBody>
      </p:sp>
      <p:pic>
        <p:nvPicPr>
          <p:cNvPr id="1026" name="Picture 2" descr="10.1.5 Az angol alkotmányos monarchia kialakulása - DigiTöri">
            <a:extLst>
              <a:ext uri="{FF2B5EF4-FFF2-40B4-BE49-F238E27FC236}">
                <a16:creationId xmlns:a16="http://schemas.microsoft.com/office/drawing/2014/main" id="{AAB09770-C890-4588-9D5F-AC848FB7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12" y="4425116"/>
            <a:ext cx="3767016" cy="243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196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FB47D9-A3A8-45BD-8561-6EDFB563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467FAB-AD6C-4773-9F69-CF5D09945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8847" y="713064"/>
            <a:ext cx="7683153" cy="5754848"/>
          </a:xfrm>
        </p:spPr>
        <p:txBody>
          <a:bodyPr>
            <a:normAutofit/>
          </a:bodyPr>
          <a:lstStyle/>
          <a:p>
            <a:r>
              <a:rPr lang="hu-HU" dirty="0"/>
              <a:t>Ugyan az </a:t>
            </a:r>
            <a:r>
              <a:rPr lang="hu-HU" b="1" dirty="0"/>
              <a:t>uralkodó befolyása csökkent</a:t>
            </a:r>
            <a:r>
              <a:rPr lang="hu-HU" dirty="0"/>
              <a:t>, mivel „ő csak uralkodott, de nem kormányzott”, de azért így is maradtak külön jogai. </a:t>
            </a:r>
          </a:p>
          <a:p>
            <a:r>
              <a:rPr lang="hu-HU" dirty="0"/>
              <a:t>Az uralkodó feladata volt a </a:t>
            </a:r>
            <a:r>
              <a:rPr lang="hu-HU" b="1" dirty="0"/>
              <a:t>választáson többséget szerző párt kinevezése</a:t>
            </a:r>
            <a:r>
              <a:rPr lang="hu-HU" dirty="0"/>
              <a:t> és a parlamentben meghozott </a:t>
            </a:r>
            <a:r>
              <a:rPr lang="hu-HU" b="1" dirty="0"/>
              <a:t>törvények szentesítése</a:t>
            </a:r>
            <a:r>
              <a:rPr lang="hu-HU" dirty="0"/>
              <a:t>. </a:t>
            </a:r>
          </a:p>
          <a:p>
            <a:r>
              <a:rPr lang="hu-HU" dirty="0"/>
              <a:t>Valamint </a:t>
            </a:r>
            <a:r>
              <a:rPr lang="hu-HU" b="1" dirty="0"/>
              <a:t>összehívhatja, berekesztheti és fel is oszlathatja a parlamentet</a:t>
            </a:r>
            <a:r>
              <a:rPr lang="hu-HU" dirty="0"/>
              <a:t>, de az utóbbi eset új választás meghirdetésével járt együtt. </a:t>
            </a:r>
          </a:p>
          <a:p>
            <a:r>
              <a:rPr lang="hu-HU" dirty="0"/>
              <a:t>Valamint, ha nem értett egyet a megalkotott törvénnyel, akkor </a:t>
            </a:r>
            <a:r>
              <a:rPr lang="hu-HU" b="1" dirty="0"/>
              <a:t>meghatározott alkalommal megtagadhatta annak szentesítését.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422565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tlasz">
  <a:themeElements>
    <a:clrScheme name="Atlasz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z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z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12</TotalTime>
  <Words>376</Words>
  <Application>Microsoft Office PowerPoint</Application>
  <PresentationFormat>Szélesvásznú</PresentationFormat>
  <Paragraphs>24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Atlasz</vt:lpstr>
      <vt:lpstr>Az alkotmányos monarchia működése</vt:lpstr>
      <vt:lpstr>Előzmények</vt:lpstr>
      <vt:lpstr>Működése</vt:lpstr>
      <vt:lpstr>Működése</vt:lpstr>
      <vt:lpstr>Működése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5</cp:revision>
  <dcterms:created xsi:type="dcterms:W3CDTF">2024-03-05T11:34:24Z</dcterms:created>
  <dcterms:modified xsi:type="dcterms:W3CDTF">2024-03-07T07:19:54Z</dcterms:modified>
</cp:coreProperties>
</file>