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1"/>
            <a:ext cx="11065179" cy="119426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30" y="1197033"/>
            <a:ext cx="7063248" cy="546977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mográfiai változások a 18. századi Magyarországon – Történelem tételek">
            <a:extLst>
              <a:ext uri="{FF2B5EF4-FFF2-40B4-BE49-F238E27FC236}">
                <a16:creationId xmlns:a16="http://schemas.microsoft.com/office/drawing/2014/main" id="{9352ED2F-AE39-4510-AEDF-EB7532D30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295B336-771D-481D-A26F-124E599E7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</a:rPr>
              <a:t>Demográfiai változások, a nemzetiségi arányok alakulása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793D33E-041F-4B80-899F-03598AB1F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629B12E-ADC3-4D57-B140-88A462FC8DDD}"/>
              </a:ext>
            </a:extLst>
          </p:cNvPr>
          <p:cNvSpPr txBox="1"/>
          <p:nvPr/>
        </p:nvSpPr>
        <p:spPr>
          <a:xfrm>
            <a:off x="9253056" y="6488668"/>
            <a:ext cx="29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Készítette: Demes Kornél</a:t>
            </a:r>
          </a:p>
        </p:txBody>
      </p:sp>
    </p:spTree>
    <p:extLst>
      <p:ext uri="{BB962C8B-B14F-4D97-AF65-F5344CB8AC3E}">
        <p14:creationId xmlns:p14="http://schemas.microsoft.com/office/powerpoint/2010/main" val="182367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BD3D04-5292-4789-B43E-5A01058A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21212E-A862-4CC7-95CC-A86A4C2F1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30" y="1197033"/>
            <a:ext cx="7063248" cy="3534358"/>
          </a:xfrm>
        </p:spPr>
        <p:txBody>
          <a:bodyPr/>
          <a:lstStyle/>
          <a:p>
            <a:r>
              <a:rPr lang="hu-HU" dirty="0"/>
              <a:t>A folyamatos háborúzásokat megsínylette az ország társadalma és gazdasága. </a:t>
            </a:r>
          </a:p>
          <a:p>
            <a:r>
              <a:rPr lang="hu-HU" dirty="0"/>
              <a:t>Az 1711-ben megkötött Szatmári béke véget vetett a Rákóczi-szabadságharcnak. </a:t>
            </a:r>
          </a:p>
          <a:p>
            <a:r>
              <a:rPr lang="hu-HU" dirty="0"/>
              <a:t>Megkezdődhetett Magyarország beolvasztása.</a:t>
            </a:r>
          </a:p>
        </p:txBody>
      </p:sp>
    </p:spTree>
    <p:extLst>
      <p:ext uri="{BB962C8B-B14F-4D97-AF65-F5344CB8AC3E}">
        <p14:creationId xmlns:p14="http://schemas.microsoft.com/office/powerpoint/2010/main" val="42907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432D87-77BC-4415-87D7-96035326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Magyarország helyzete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0DFB6-3FCD-45AC-A906-D6FF5FB5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effectLst/>
              </a:rPr>
              <a:t>1711-ben a trónra </a:t>
            </a:r>
            <a:r>
              <a:rPr lang="hu-HU" b="1" dirty="0">
                <a:effectLst/>
              </a:rPr>
              <a:t>III. Károly </a:t>
            </a:r>
            <a:r>
              <a:rPr lang="hu-HU" dirty="0">
                <a:effectLst/>
              </a:rPr>
              <a:t>kerül, aki elkezdi Magyarország újjáépítését. </a:t>
            </a:r>
          </a:p>
          <a:p>
            <a:r>
              <a:rPr lang="hu-HU" dirty="0">
                <a:effectLst/>
              </a:rPr>
              <a:t>Eredeti célja, hogy </a:t>
            </a:r>
            <a:r>
              <a:rPr lang="hu-HU" b="1" dirty="0">
                <a:effectLst/>
              </a:rPr>
              <a:t>Magyarországot a Habsburg Birodalomba olvassza be</a:t>
            </a:r>
            <a:r>
              <a:rPr lang="hu-HU" dirty="0">
                <a:effectLst/>
              </a:rPr>
              <a:t>. </a:t>
            </a:r>
          </a:p>
          <a:p>
            <a:r>
              <a:rPr lang="hu-HU" dirty="0">
                <a:effectLst/>
              </a:rPr>
              <a:t>Annak érdekében, hogy ne robbanjon ki újabb viszály a magyar rendek és a dinasztia között, ezért nagyrészben megtartotta a békefeltételekben foglaltakat, így az </a:t>
            </a:r>
            <a:r>
              <a:rPr lang="hu-HU" b="1" dirty="0">
                <a:effectLst/>
              </a:rPr>
              <a:t>országot békés úton próbálta vezetni.</a:t>
            </a:r>
            <a:endParaRPr lang="hu-HU" dirty="0">
              <a:effectLst/>
            </a:endParaRPr>
          </a:p>
          <a:p>
            <a:endParaRPr lang="hu-HU" dirty="0"/>
          </a:p>
        </p:txBody>
      </p:sp>
      <p:pic>
        <p:nvPicPr>
          <p:cNvPr id="2050" name="Picture 2" descr="III. Károly magyar király – Wikipédia">
            <a:extLst>
              <a:ext uri="{FF2B5EF4-FFF2-40B4-BE49-F238E27FC236}">
                <a16:creationId xmlns:a16="http://schemas.microsoft.com/office/drawing/2014/main" id="{1CFE99BB-50DE-4383-8E2F-DC18533A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75" y="1519300"/>
            <a:ext cx="3153486" cy="4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7FE2F9C8-C815-4866-B93E-25D9CEC1BFA7}"/>
              </a:ext>
            </a:extLst>
          </p:cNvPr>
          <p:cNvSpPr txBox="1"/>
          <p:nvPr/>
        </p:nvSpPr>
        <p:spPr>
          <a:xfrm>
            <a:off x="8119475" y="5597919"/>
            <a:ext cx="3153486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III. Károly</a:t>
            </a:r>
          </a:p>
        </p:txBody>
      </p:sp>
    </p:spTree>
    <p:extLst>
      <p:ext uri="{BB962C8B-B14F-4D97-AF65-F5344CB8AC3E}">
        <p14:creationId xmlns:p14="http://schemas.microsoft.com/office/powerpoint/2010/main" val="274017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224ED6-854F-4593-91B4-07F2F8E7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Magyarország helyzete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67ED93-BF64-46F2-9928-734AD0FD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effectLst/>
              </a:rPr>
              <a:t>Magyarország elvben független államként működött a Habsburg Birodalomtól de valójában annak része volt. </a:t>
            </a:r>
          </a:p>
          <a:p>
            <a:r>
              <a:rPr lang="hu-HU" b="1" dirty="0">
                <a:effectLst/>
              </a:rPr>
              <a:t>Magyarországon rendi dualizmus zajlott</a:t>
            </a:r>
            <a:r>
              <a:rPr lang="hu-HU" dirty="0">
                <a:effectLst/>
              </a:rPr>
              <a:t>. </a:t>
            </a:r>
          </a:p>
          <a:p>
            <a:r>
              <a:rPr lang="hu-HU" dirty="0">
                <a:effectLst/>
              </a:rPr>
              <a:t>A </a:t>
            </a:r>
            <a:r>
              <a:rPr lang="hu-HU" b="1" dirty="0">
                <a:effectLst/>
              </a:rPr>
              <a:t>Habsburg-házból került ki az uralkodó</a:t>
            </a:r>
            <a:r>
              <a:rPr lang="hu-HU" dirty="0">
                <a:effectLst/>
              </a:rPr>
              <a:t>, míg a király helyettese </a:t>
            </a:r>
            <a:r>
              <a:rPr lang="hu-HU" b="1" dirty="0">
                <a:effectLst/>
              </a:rPr>
              <a:t>a nádor magyar származású</a:t>
            </a:r>
            <a:r>
              <a:rPr lang="hu-HU" dirty="0">
                <a:effectLst/>
              </a:rPr>
              <a:t> volt, viszont hűnek kellett lennie a Habsburg-házhoz. </a:t>
            </a:r>
          </a:p>
          <a:p>
            <a:r>
              <a:rPr lang="hu-HU" dirty="0">
                <a:effectLst/>
              </a:rPr>
              <a:t>A </a:t>
            </a:r>
            <a:r>
              <a:rPr lang="hu-HU" b="1" dirty="0">
                <a:effectLst/>
              </a:rPr>
              <a:t>külügy, pénzügy és hadügy az uralkodó hatáskörébe tartozott</a:t>
            </a:r>
            <a:r>
              <a:rPr lang="hu-HU" dirty="0">
                <a:effectLst/>
              </a:rPr>
              <a:t>, ami megkönnyítette a döntéshozatalt a Birodalom építése szempontjából az uralkodónak. </a:t>
            </a:r>
          </a:p>
          <a:p>
            <a:r>
              <a:rPr lang="hu-HU" dirty="0">
                <a:effectLst/>
              </a:rPr>
              <a:t>Ezen kívül két fontos államhivatal is működött az egyik a </a:t>
            </a:r>
            <a:r>
              <a:rPr lang="hu-HU" b="1" dirty="0">
                <a:effectLst/>
              </a:rPr>
              <a:t>helytartótanács, ami belügyi kérdéseket tárgyalt Pozsonyban</a:t>
            </a:r>
            <a:r>
              <a:rPr lang="hu-HU" dirty="0">
                <a:effectLst/>
              </a:rPr>
              <a:t>, a másik a </a:t>
            </a:r>
            <a:r>
              <a:rPr lang="hu-HU" b="1" dirty="0">
                <a:effectLst/>
              </a:rPr>
              <a:t>kamara, ami pénzügyi kérdésekben döntött Bécsben</a:t>
            </a:r>
            <a:r>
              <a:rPr lang="hu-HU" dirty="0">
                <a:effectLst/>
              </a:rPr>
              <a:t>.</a:t>
            </a:r>
          </a:p>
          <a:p>
            <a:endParaRPr lang="hu-HU" dirty="0"/>
          </a:p>
        </p:txBody>
      </p:sp>
      <p:pic>
        <p:nvPicPr>
          <p:cNvPr id="3074" name="Picture 2" descr="Történelem - túra vagy tortúra?: A rendiség kialakulása Európában">
            <a:extLst>
              <a:ext uri="{FF2B5EF4-FFF2-40B4-BE49-F238E27FC236}">
                <a16:creationId xmlns:a16="http://schemas.microsoft.com/office/drawing/2014/main" id="{0EE29489-9C92-4EF9-B8D7-D642AB7B3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158" y="1849353"/>
            <a:ext cx="3438164" cy="416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69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C127C7-83E3-4557-A89F-89027F95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Magyarország helyzete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8E175B-095B-43F1-8623-60753BBC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effectLst/>
              </a:rPr>
              <a:t>Ezenkívül volt </a:t>
            </a:r>
            <a:r>
              <a:rPr lang="hu-HU" b="1" dirty="0">
                <a:effectLst/>
              </a:rPr>
              <a:t>az országgyűlés, ami a magyar rendeke alá tartozott</a:t>
            </a:r>
            <a:r>
              <a:rPr lang="hu-HU" dirty="0">
                <a:effectLst/>
              </a:rPr>
              <a:t>, viszont </a:t>
            </a:r>
            <a:r>
              <a:rPr lang="hu-HU" b="1" dirty="0">
                <a:effectLst/>
              </a:rPr>
              <a:t>önállóan nem hozhattak törvényeket</a:t>
            </a:r>
            <a:r>
              <a:rPr lang="hu-HU" dirty="0">
                <a:effectLst/>
              </a:rPr>
              <a:t>, csak </a:t>
            </a:r>
            <a:r>
              <a:rPr lang="hu-HU" b="1" dirty="0">
                <a:effectLst/>
              </a:rPr>
              <a:t>törvényjavaslatokat nyújthattak be</a:t>
            </a:r>
            <a:r>
              <a:rPr lang="hu-HU" dirty="0">
                <a:effectLst/>
              </a:rPr>
              <a:t> az uralkodónak, aki elbírálta azokat. </a:t>
            </a:r>
          </a:p>
          <a:p>
            <a:r>
              <a:rPr lang="hu-HU" dirty="0">
                <a:effectLst/>
              </a:rPr>
              <a:t>A magyar országgyűlés </a:t>
            </a:r>
            <a:r>
              <a:rPr lang="hu-HU" b="1" dirty="0">
                <a:effectLst/>
              </a:rPr>
              <a:t>kétkamarás</a:t>
            </a:r>
            <a:r>
              <a:rPr lang="hu-HU" dirty="0">
                <a:effectLst/>
              </a:rPr>
              <a:t> volt. </a:t>
            </a:r>
          </a:p>
          <a:p>
            <a:r>
              <a:rPr lang="hu-HU" dirty="0">
                <a:effectLst/>
              </a:rPr>
              <a:t>A </a:t>
            </a:r>
            <a:r>
              <a:rPr lang="hu-HU" b="1" dirty="0">
                <a:effectLst/>
              </a:rPr>
              <a:t>felsőtáblán a főpapság és az arisztokrácia</a:t>
            </a:r>
            <a:r>
              <a:rPr lang="hu-HU" dirty="0">
                <a:effectLst/>
              </a:rPr>
              <a:t> személyei vettek részt. </a:t>
            </a:r>
          </a:p>
          <a:p>
            <a:r>
              <a:rPr lang="hu-HU" b="1" dirty="0">
                <a:effectLst/>
              </a:rPr>
              <a:t>Az alsótáblán a káptalanok követei, királyi városok követei, vármegyei követek</a:t>
            </a:r>
            <a:r>
              <a:rPr lang="hu-HU" dirty="0">
                <a:effectLst/>
              </a:rPr>
              <a:t> vettek részt.</a:t>
            </a:r>
          </a:p>
          <a:p>
            <a:r>
              <a:rPr lang="hu-HU" dirty="0">
                <a:effectLst/>
              </a:rPr>
              <a:t>Az országgyűlés </a:t>
            </a:r>
            <a:r>
              <a:rPr lang="hu-HU" b="1" dirty="0">
                <a:effectLst/>
              </a:rPr>
              <a:t>ügymenete lassú és nehézkes</a:t>
            </a:r>
            <a:r>
              <a:rPr lang="hu-HU" dirty="0">
                <a:effectLst/>
              </a:rPr>
              <a:t> volt. </a:t>
            </a:r>
          </a:p>
          <a:p>
            <a:r>
              <a:rPr lang="hu-HU" dirty="0">
                <a:effectLst/>
              </a:rPr>
              <a:t>Ha az egyik tábla javaslatát elutasította a király vagy a másik tábla akkor a törvényjavaslatot újra tárgyalták.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932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21CCC8-4D4A-4DF3-82BE-D8A72290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népesség kérdése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C2390B-7092-4F30-8A31-CEE5AD96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effectLst/>
              </a:rPr>
              <a:t>A Török Hódoltság idején</a:t>
            </a:r>
            <a:r>
              <a:rPr lang="hu-HU" dirty="0">
                <a:effectLst/>
              </a:rPr>
              <a:t>, főleg a </a:t>
            </a:r>
            <a:r>
              <a:rPr lang="hu-HU" b="1" dirty="0">
                <a:effectLst/>
              </a:rPr>
              <a:t>rablógazdálkodásnak</a:t>
            </a:r>
            <a:r>
              <a:rPr lang="hu-HU" dirty="0">
                <a:effectLst/>
              </a:rPr>
              <a:t> </a:t>
            </a:r>
            <a:r>
              <a:rPr lang="hu-HU" b="1" dirty="0">
                <a:effectLst/>
              </a:rPr>
              <a:t>köszönhetően</a:t>
            </a:r>
            <a:r>
              <a:rPr lang="hu-HU" dirty="0">
                <a:effectLst/>
              </a:rPr>
              <a:t> </a:t>
            </a:r>
            <a:r>
              <a:rPr lang="hu-HU" b="1" dirty="0">
                <a:effectLst/>
              </a:rPr>
              <a:t>az Alföld jelentős része elnéptelenedett.</a:t>
            </a:r>
            <a:r>
              <a:rPr lang="hu-HU" dirty="0">
                <a:effectLst/>
              </a:rPr>
              <a:t> </a:t>
            </a:r>
          </a:p>
          <a:p>
            <a:r>
              <a:rPr lang="hu-HU" dirty="0">
                <a:effectLst/>
              </a:rPr>
              <a:t>Emellett jelentős volt a </a:t>
            </a:r>
            <a:r>
              <a:rPr lang="hu-HU" b="1" dirty="0">
                <a:effectLst/>
              </a:rPr>
              <a:t>természeti pusztulás</a:t>
            </a:r>
            <a:r>
              <a:rPr lang="hu-HU" dirty="0">
                <a:effectLst/>
              </a:rPr>
              <a:t>, a </a:t>
            </a:r>
            <a:r>
              <a:rPr lang="hu-HU" b="1" dirty="0">
                <a:effectLst/>
              </a:rPr>
              <a:t>megműveletlen szántóföldek elvadultak</a:t>
            </a:r>
            <a:r>
              <a:rPr lang="hu-HU" dirty="0">
                <a:effectLst/>
              </a:rPr>
              <a:t>, az </a:t>
            </a:r>
            <a:r>
              <a:rPr lang="hu-HU" b="1" dirty="0">
                <a:effectLst/>
              </a:rPr>
              <a:t>erdőket kivágták</a:t>
            </a:r>
            <a:r>
              <a:rPr lang="hu-HU" dirty="0">
                <a:effectLst/>
              </a:rPr>
              <a:t> tüzelőanyagért cserébe, a Kiskunságon megjelent a futóhomok stb. </a:t>
            </a:r>
          </a:p>
          <a:p>
            <a:r>
              <a:rPr lang="hu-HU" dirty="0">
                <a:effectLst/>
              </a:rPr>
              <a:t>A </a:t>
            </a:r>
            <a:r>
              <a:rPr lang="hu-HU" b="1" dirty="0">
                <a:effectLst/>
              </a:rPr>
              <a:t>sok hadjárat, járvány és éhínség rengeteg ember halálával járt</a:t>
            </a:r>
            <a:r>
              <a:rPr lang="hu-HU" dirty="0">
                <a:effectLst/>
              </a:rPr>
              <a:t>, míg </a:t>
            </a:r>
            <a:r>
              <a:rPr lang="hu-HU" b="1" dirty="0">
                <a:effectLst/>
              </a:rPr>
              <a:t>más európai országok lakossága jelentősen nőtt</a:t>
            </a:r>
            <a:r>
              <a:rPr lang="hu-HU" dirty="0">
                <a:effectLst/>
              </a:rPr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932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2C6324-5550-4771-B9EB-A72D5BA3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népesség kérdése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EE1F75-E025-4708-BB06-72B35995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b="1" dirty="0">
                <a:effectLst/>
              </a:rPr>
              <a:t>A demográfiai mélypont 1711-ben következett be.</a:t>
            </a:r>
            <a:r>
              <a:rPr lang="hu-HU" dirty="0">
                <a:effectLst/>
              </a:rPr>
              <a:t> </a:t>
            </a:r>
          </a:p>
          <a:p>
            <a:r>
              <a:rPr lang="hu-HU" dirty="0">
                <a:effectLst/>
              </a:rPr>
              <a:t>Az ezutáni béke korszaka jelentősen segített megnövelni a lakosság létszámát. </a:t>
            </a:r>
          </a:p>
          <a:p>
            <a:r>
              <a:rPr lang="hu-HU" dirty="0">
                <a:effectLst/>
              </a:rPr>
              <a:t>A török hódoltság miatt elnéptelenedett területekre hamarosan </a:t>
            </a:r>
            <a:r>
              <a:rPr lang="hu-HU" b="1" dirty="0">
                <a:effectLst/>
              </a:rPr>
              <a:t>megindult a betelepedés</a:t>
            </a:r>
            <a:r>
              <a:rPr lang="hu-HU" dirty="0">
                <a:effectLst/>
              </a:rPr>
              <a:t>, ide főleg az </a:t>
            </a:r>
            <a:r>
              <a:rPr lang="hu-HU" b="1" dirty="0">
                <a:effectLst/>
              </a:rPr>
              <a:t>ország</a:t>
            </a:r>
            <a:r>
              <a:rPr lang="hu-HU" dirty="0">
                <a:effectLst/>
              </a:rPr>
              <a:t> </a:t>
            </a:r>
            <a:r>
              <a:rPr lang="hu-HU" b="1" dirty="0">
                <a:effectLst/>
              </a:rPr>
              <a:t>peremterületiről érkeztek</a:t>
            </a:r>
            <a:r>
              <a:rPr lang="hu-HU" dirty="0">
                <a:effectLst/>
              </a:rPr>
              <a:t> jobbágyok. </a:t>
            </a:r>
          </a:p>
          <a:p>
            <a:r>
              <a:rPr lang="hu-HU" dirty="0">
                <a:effectLst/>
              </a:rPr>
              <a:t>A </a:t>
            </a:r>
            <a:r>
              <a:rPr lang="hu-HU" b="1" dirty="0">
                <a:effectLst/>
              </a:rPr>
              <a:t>belső vándorlásban főleg a magyarok és a szlovákok</a:t>
            </a:r>
            <a:r>
              <a:rPr lang="hu-HU" dirty="0">
                <a:effectLst/>
              </a:rPr>
              <a:t> vettek részt, az ország belső, lakatlan területeit kitűzve célul. </a:t>
            </a:r>
          </a:p>
          <a:p>
            <a:r>
              <a:rPr lang="hu-HU" dirty="0">
                <a:effectLst/>
              </a:rPr>
              <a:t>Ezt kísérte a </a:t>
            </a:r>
            <a:r>
              <a:rPr lang="hu-HU" b="1" dirty="0">
                <a:effectLst/>
              </a:rPr>
              <a:t>bevándorlás</a:t>
            </a:r>
            <a:r>
              <a:rPr lang="hu-HU" dirty="0">
                <a:effectLst/>
              </a:rPr>
              <a:t> folyamata, ami egy </a:t>
            </a:r>
            <a:r>
              <a:rPr lang="hu-HU" b="1" dirty="0">
                <a:effectLst/>
              </a:rPr>
              <a:t>szervezetlen, öntevékenység</a:t>
            </a:r>
            <a:r>
              <a:rPr lang="hu-HU" dirty="0">
                <a:effectLst/>
              </a:rPr>
              <a:t> volt. </a:t>
            </a:r>
          </a:p>
          <a:p>
            <a:r>
              <a:rPr lang="hu-HU" dirty="0">
                <a:effectLst/>
              </a:rPr>
              <a:t>A </a:t>
            </a:r>
            <a:r>
              <a:rPr lang="hu-HU" b="1" dirty="0">
                <a:effectLst/>
              </a:rPr>
              <a:t>környező területekről települtek be hazánk</a:t>
            </a:r>
            <a:r>
              <a:rPr lang="hu-HU" dirty="0">
                <a:effectLst/>
              </a:rPr>
              <a:t> határmenti területeire a </a:t>
            </a:r>
            <a:r>
              <a:rPr lang="hu-HU" b="1" dirty="0">
                <a:effectLst/>
              </a:rPr>
              <a:t>szlovákok, románok, ukránok, szlovének, szerbek, horvátok, bosnyákok.</a:t>
            </a:r>
            <a:r>
              <a:rPr lang="hu-HU" dirty="0">
                <a:effectLst/>
              </a:rPr>
              <a:t> </a:t>
            </a:r>
          </a:p>
          <a:p>
            <a:r>
              <a:rPr lang="hu-HU" dirty="0">
                <a:effectLst/>
              </a:rPr>
              <a:t>A harmadik forma a </a:t>
            </a:r>
            <a:r>
              <a:rPr lang="hu-HU" b="1" dirty="0">
                <a:effectLst/>
              </a:rPr>
              <a:t>szervezett betelepítés</a:t>
            </a:r>
            <a:r>
              <a:rPr lang="hu-HU" dirty="0">
                <a:effectLst/>
              </a:rPr>
              <a:t> volt, amit az udvar hajtott végre annak érdekében, hogy a birodalom adózóinak számát növelhesse. </a:t>
            </a:r>
          </a:p>
          <a:p>
            <a:r>
              <a:rPr lang="hu-HU" dirty="0">
                <a:effectLst/>
              </a:rPr>
              <a:t>Ilyen módon kerültek letelepítésre a </a:t>
            </a:r>
            <a:r>
              <a:rPr lang="hu-HU" b="1" dirty="0">
                <a:effectLst/>
              </a:rPr>
              <a:t>svábok (németek) </a:t>
            </a:r>
            <a:r>
              <a:rPr lang="hu-HU" dirty="0">
                <a:effectLst/>
              </a:rPr>
              <a:t>akiket az országba </a:t>
            </a:r>
            <a:r>
              <a:rPr lang="hu-HU" b="1" dirty="0">
                <a:effectLst/>
              </a:rPr>
              <a:t>szétszórva telepítettek le</a:t>
            </a:r>
            <a:r>
              <a:rPr lang="hu-HU" dirty="0">
                <a:effectLst/>
              </a:rPr>
              <a:t>, hogy </a:t>
            </a:r>
            <a:r>
              <a:rPr lang="hu-HU" b="1" dirty="0">
                <a:effectLst/>
              </a:rPr>
              <a:t>elősegítség a magyarországi gazdaság fejlődését</a:t>
            </a:r>
            <a:r>
              <a:rPr lang="hu-HU" dirty="0">
                <a:effectLst/>
              </a:rPr>
              <a:t>. </a:t>
            </a:r>
          </a:p>
          <a:p>
            <a:r>
              <a:rPr lang="hu-HU" dirty="0">
                <a:effectLst/>
              </a:rPr>
              <a:t>Mindezek következtében Magyarország egy sokszínű ország lett, ahol a </a:t>
            </a:r>
            <a:r>
              <a:rPr lang="hu-HU" b="1" dirty="0">
                <a:effectLst/>
              </a:rPr>
              <a:t>magyarok kissebségbe kerültek</a:t>
            </a:r>
            <a:r>
              <a:rPr lang="hu-HU" dirty="0">
                <a:effectLst/>
              </a:rPr>
              <a:t>. (49% magyar – 51% nemzetiség) </a:t>
            </a:r>
          </a:p>
          <a:p>
            <a:endParaRPr lang="hu-HU" dirty="0"/>
          </a:p>
        </p:txBody>
      </p:sp>
      <p:pic>
        <p:nvPicPr>
          <p:cNvPr id="5122" name="Picture 2" descr="10.4.2 Demográfiai változások - DigiTöri">
            <a:extLst>
              <a:ext uri="{FF2B5EF4-FFF2-40B4-BE49-F238E27FC236}">
                <a16:creationId xmlns:a16="http://schemas.microsoft.com/office/drawing/2014/main" id="{8AFB1DAF-6A9B-4D55-A27A-884810E7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578" y="1010173"/>
            <a:ext cx="4497567" cy="449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97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76</TotalTime>
  <Words>511</Words>
  <Application>Microsoft Office PowerPoint</Application>
  <PresentationFormat>Szélesvásznú</PresentationFormat>
  <Paragraphs>38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Szita</vt:lpstr>
      <vt:lpstr>Demográfiai változások, a nemzetiségi arányok alakulása</vt:lpstr>
      <vt:lpstr>Előzmények</vt:lpstr>
      <vt:lpstr>Magyarország helyzete</vt:lpstr>
      <vt:lpstr>Magyarország helyzete</vt:lpstr>
      <vt:lpstr>Magyarország helyzete</vt:lpstr>
      <vt:lpstr>A népesség kérdése</vt:lpstr>
      <vt:lpstr>A népesség kérdése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Demográfiai változások, a nemzetiségi arányok alakulása</dc:title>
  <dc:creator>user</dc:creator>
  <cp:lastModifiedBy>user</cp:lastModifiedBy>
  <cp:revision>10</cp:revision>
  <dcterms:created xsi:type="dcterms:W3CDTF">2024-03-06T08:22:26Z</dcterms:created>
  <dcterms:modified xsi:type="dcterms:W3CDTF">2024-03-07T07:37:07Z</dcterms:modified>
</cp:coreProperties>
</file>