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2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37D5-16D5-43BC-AF79-489CDB4CFCA7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DDE60D-401C-468E-A939-0BAD731F203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7D6E79-51E5-4B63-A39D-19A631670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i="1" dirty="0"/>
              <a:t>Mária Terézia és </a:t>
            </a:r>
            <a:br>
              <a:rPr lang="hu-HU" b="1" i="1" dirty="0"/>
            </a:br>
            <a:r>
              <a:rPr lang="hu-HU" b="1" i="1" dirty="0"/>
              <a:t>II. József reformjai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90BE6E-C081-4DA6-8743-F0275E391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31CE03C-4A5C-4051-B532-27EB5E24EA51}"/>
              </a:ext>
            </a:extLst>
          </p:cNvPr>
          <p:cNvSpPr txBox="1"/>
          <p:nvPr/>
        </p:nvSpPr>
        <p:spPr>
          <a:xfrm>
            <a:off x="9653890" y="5686370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Demes Kornél</a:t>
            </a:r>
          </a:p>
        </p:txBody>
      </p:sp>
    </p:spTree>
    <p:extLst>
      <p:ext uri="{BB962C8B-B14F-4D97-AF65-F5344CB8AC3E}">
        <p14:creationId xmlns:p14="http://schemas.microsoft.com/office/powerpoint/2010/main" val="5400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21A61-8472-4DAB-B875-990F0243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8D81FE-5A4B-4A35-A267-513E13DA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III. Károlynak nem született fiúgyermeke, ezért </a:t>
            </a:r>
            <a:r>
              <a:rPr lang="hu-HU" b="1" dirty="0"/>
              <a:t>1723-ban elfogadtatta a nőági öröklődést (Pragmatica </a:t>
            </a:r>
            <a:r>
              <a:rPr lang="hu-HU" b="1" dirty="0" err="1"/>
              <a:t>Sanctio</a:t>
            </a:r>
            <a:r>
              <a:rPr lang="hu-HU" b="1" dirty="0"/>
              <a:t>).</a:t>
            </a:r>
            <a:r>
              <a:rPr lang="hu-HU" dirty="0"/>
              <a:t> </a:t>
            </a:r>
          </a:p>
          <a:p>
            <a:r>
              <a:rPr lang="hu-HU" dirty="0"/>
              <a:t>Ez lehetővé tette, hogy a következő uralkodó lánya, Mária Terézia legyen.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73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12ED3-7094-4A54-8B50-7F30DC0A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17" y="804519"/>
            <a:ext cx="9695837" cy="1049235"/>
          </a:xfrm>
        </p:spPr>
        <p:txBody>
          <a:bodyPr/>
          <a:lstStyle/>
          <a:p>
            <a:r>
              <a:rPr lang="hu-HU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40D785-E993-4291-B86E-F9387080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2015732"/>
            <a:ext cx="7466202" cy="4037749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Amikor 1740-ben meghalt III. Károly, lánya </a:t>
            </a:r>
            <a:r>
              <a:rPr lang="hu-HU" b="1" dirty="0"/>
              <a:t>Mária Terézia lett az osztrák császár és magyar király</a:t>
            </a:r>
            <a:r>
              <a:rPr lang="hu-HU" dirty="0"/>
              <a:t>. </a:t>
            </a:r>
          </a:p>
          <a:p>
            <a:r>
              <a:rPr lang="hu-HU" dirty="0"/>
              <a:t>Azonban a környező országok is igényt tartottak a trónra, így megkezdődött az </a:t>
            </a:r>
            <a:r>
              <a:rPr lang="hu-HU" b="1" dirty="0"/>
              <a:t>örökösödési háború</a:t>
            </a:r>
            <a:r>
              <a:rPr lang="hu-HU" dirty="0"/>
              <a:t>. </a:t>
            </a:r>
          </a:p>
          <a:p>
            <a:r>
              <a:rPr lang="hu-HU" dirty="0"/>
              <a:t>A </a:t>
            </a:r>
            <a:r>
              <a:rPr lang="hu-HU" b="1" dirty="0"/>
              <a:t>poroszok elfoglalták Sziléziát</a:t>
            </a:r>
            <a:r>
              <a:rPr lang="hu-HU" dirty="0"/>
              <a:t>, a </a:t>
            </a:r>
            <a:r>
              <a:rPr lang="hu-HU" b="1" dirty="0"/>
              <a:t>Bajorok pedig Felső-Ausztriát és Csehországot akarták</a:t>
            </a:r>
            <a:r>
              <a:rPr lang="hu-HU" dirty="0"/>
              <a:t>. </a:t>
            </a:r>
          </a:p>
          <a:p>
            <a:r>
              <a:rPr lang="hu-HU" dirty="0"/>
              <a:t>Mária Terézia végső elkeseredésében a </a:t>
            </a:r>
            <a:r>
              <a:rPr lang="hu-HU" b="1" dirty="0"/>
              <a:t>magyar rendekhez fordult, akik a birodalom mellé álltak</a:t>
            </a:r>
            <a:r>
              <a:rPr lang="hu-HU" dirty="0"/>
              <a:t>. </a:t>
            </a:r>
          </a:p>
          <a:p>
            <a:r>
              <a:rPr lang="hu-HU" dirty="0"/>
              <a:t>Ezért a tettükért cserébe megerősítést kaptak arról, hogy a </a:t>
            </a:r>
            <a:r>
              <a:rPr lang="hu-HU" b="1" dirty="0"/>
              <a:t>nemesek adómentesek fognak maradni</a:t>
            </a:r>
            <a:r>
              <a:rPr lang="hu-HU" dirty="0"/>
              <a:t>. </a:t>
            </a:r>
          </a:p>
          <a:p>
            <a:r>
              <a:rPr lang="hu-HU" dirty="0"/>
              <a:t>Később azonban áttért a </a:t>
            </a:r>
            <a:r>
              <a:rPr lang="hu-HU" b="1" dirty="0"/>
              <a:t>rendeleti kormányzásra</a:t>
            </a:r>
            <a:r>
              <a:rPr lang="hu-HU" dirty="0"/>
              <a:t>, ami azt jelentette, hogy kihagyta az országgyűlést a rendeletek meghozatalából.</a:t>
            </a:r>
          </a:p>
          <a:p>
            <a:endParaRPr lang="hu-HU" dirty="0"/>
          </a:p>
        </p:txBody>
      </p:sp>
      <p:pic>
        <p:nvPicPr>
          <p:cNvPr id="1026" name="Picture 2" descr="Mária Terézia magyar királynő – Wikipédia">
            <a:extLst>
              <a:ext uri="{FF2B5EF4-FFF2-40B4-BE49-F238E27FC236}">
                <a16:creationId xmlns:a16="http://schemas.microsoft.com/office/drawing/2014/main" id="{DFC43E3F-4FFB-4A7B-A1BD-044C4417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083" y="2015732"/>
            <a:ext cx="2686687" cy="33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A56A1D6-B8C5-4075-B5C2-F8A8DCA5FE98}"/>
              </a:ext>
            </a:extLst>
          </p:cNvPr>
          <p:cNvSpPr txBox="1"/>
          <p:nvPr/>
        </p:nvSpPr>
        <p:spPr>
          <a:xfrm>
            <a:off x="8918083" y="5402510"/>
            <a:ext cx="26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Mária Terézia</a:t>
            </a:r>
          </a:p>
        </p:txBody>
      </p:sp>
    </p:spTree>
    <p:extLst>
      <p:ext uri="{BB962C8B-B14F-4D97-AF65-F5344CB8AC3E}">
        <p14:creationId xmlns:p14="http://schemas.microsoft.com/office/powerpoint/2010/main" val="910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3876F1-2148-4D05-934A-652E2A40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23" y="804519"/>
            <a:ext cx="9695832" cy="1049235"/>
          </a:xfrm>
        </p:spPr>
        <p:txBody>
          <a:bodyPr/>
          <a:lstStyle/>
          <a:p>
            <a:r>
              <a:rPr lang="hu-HU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F76E12-C61B-439E-93A4-A921159C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64" y="2034884"/>
            <a:ext cx="3606983" cy="387096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Első rendelete a </a:t>
            </a:r>
            <a:r>
              <a:rPr lang="hu-HU" b="1" dirty="0"/>
              <a:t>vámrendelet</a:t>
            </a:r>
            <a:r>
              <a:rPr lang="hu-HU" dirty="0"/>
              <a:t> volt, ami miatt külön vámot kellett fizetni a magyar és osztrák határ átlépésénél (</a:t>
            </a:r>
            <a:r>
              <a:rPr lang="hu-HU" b="1" dirty="0"/>
              <a:t>2-szer adóztatták meg a terméket</a:t>
            </a:r>
            <a:r>
              <a:rPr lang="hu-HU" dirty="0"/>
              <a:t>). </a:t>
            </a:r>
          </a:p>
          <a:p>
            <a:r>
              <a:rPr lang="hu-HU" dirty="0"/>
              <a:t>Erre azért volt szükség, hogy a </a:t>
            </a:r>
            <a:r>
              <a:rPr lang="hu-HU" b="1" dirty="0"/>
              <a:t>magyar termékeket a birodalmon belül tartsák</a:t>
            </a:r>
            <a:r>
              <a:rPr lang="hu-HU" dirty="0"/>
              <a:t>, azaz Magyarország lett a birodalom éléskamrája.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3399265-76EA-485C-B318-EFA7FF83A957}"/>
              </a:ext>
            </a:extLst>
          </p:cNvPr>
          <p:cNvSpPr txBox="1">
            <a:spLocks/>
          </p:cNvSpPr>
          <p:nvPr/>
        </p:nvSpPr>
        <p:spPr>
          <a:xfrm>
            <a:off x="3783435" y="2034884"/>
            <a:ext cx="4580389" cy="387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Második rendelete az </a:t>
            </a:r>
            <a:r>
              <a:rPr lang="hu-HU" b="1" dirty="0"/>
              <a:t>Urbárium</a:t>
            </a:r>
            <a:r>
              <a:rPr lang="hu-HU" dirty="0"/>
              <a:t> rendelet, ami a </a:t>
            </a:r>
            <a:r>
              <a:rPr lang="hu-HU" b="1" dirty="0"/>
              <a:t>robotmunka szabályozása volt</a:t>
            </a:r>
            <a:r>
              <a:rPr lang="hu-HU" dirty="0"/>
              <a:t>. </a:t>
            </a:r>
          </a:p>
          <a:p>
            <a:r>
              <a:rPr lang="hu-HU" dirty="0"/>
              <a:t>Maximálisan heti </a:t>
            </a:r>
            <a:r>
              <a:rPr lang="hu-HU" b="1" dirty="0"/>
              <a:t>2 nap kézi vagy 1 nap igás robotot engedélyezett</a:t>
            </a:r>
            <a:r>
              <a:rPr lang="hu-HU" dirty="0"/>
              <a:t> </a:t>
            </a:r>
            <a:r>
              <a:rPr lang="hu-HU" b="1" dirty="0"/>
              <a:t>hetente</a:t>
            </a:r>
            <a:r>
              <a:rPr lang="hu-HU" dirty="0"/>
              <a:t>. </a:t>
            </a:r>
          </a:p>
          <a:p>
            <a:r>
              <a:rPr lang="hu-HU" dirty="0"/>
              <a:t>Ez a rendelet Magyarország 80%-át segíti.</a:t>
            </a:r>
          </a:p>
          <a:p>
            <a:r>
              <a:rPr lang="hu-HU" dirty="0"/>
              <a:t>Harmadik rendelete a Ratio Educationis azaz az </a:t>
            </a:r>
            <a:r>
              <a:rPr lang="hu-HU" b="1" dirty="0"/>
              <a:t>oktatási</a:t>
            </a:r>
            <a:r>
              <a:rPr lang="hu-HU" dirty="0"/>
              <a:t> </a:t>
            </a:r>
            <a:r>
              <a:rPr lang="hu-HU" b="1" dirty="0"/>
              <a:t>rendelet</a:t>
            </a:r>
            <a:r>
              <a:rPr lang="hu-HU" dirty="0"/>
              <a:t>. </a:t>
            </a:r>
          </a:p>
          <a:p>
            <a:r>
              <a:rPr lang="hu-HU" dirty="0"/>
              <a:t>Ez kimondta, hogy </a:t>
            </a:r>
            <a:r>
              <a:rPr lang="hu-HU" b="1" dirty="0"/>
              <a:t>minden 6 és 12 év közötti gyermeket kötelező iskolába járatni</a:t>
            </a:r>
            <a:r>
              <a:rPr lang="hu-HU" dirty="0"/>
              <a:t>. </a:t>
            </a:r>
          </a:p>
          <a:p>
            <a:r>
              <a:rPr lang="hu-HU" dirty="0"/>
              <a:t>Az egyetlen gond ezzel a rendelettel, hogy nem volt elég tanár, aki tudott volna tanítani.</a:t>
            </a:r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7557AAA-E877-4888-AAB3-194838C0D824}"/>
              </a:ext>
            </a:extLst>
          </p:cNvPr>
          <p:cNvSpPr txBox="1">
            <a:spLocks/>
          </p:cNvSpPr>
          <p:nvPr/>
        </p:nvSpPr>
        <p:spPr>
          <a:xfrm>
            <a:off x="8565160" y="2034884"/>
            <a:ext cx="3498209" cy="387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Harmadik rendelete a Ratio Educationis azaz az </a:t>
            </a:r>
            <a:r>
              <a:rPr lang="hu-HU" b="1" dirty="0"/>
              <a:t>oktatási</a:t>
            </a:r>
            <a:r>
              <a:rPr lang="hu-HU" dirty="0"/>
              <a:t> </a:t>
            </a:r>
            <a:r>
              <a:rPr lang="hu-HU" b="1" dirty="0"/>
              <a:t>rendelet</a:t>
            </a:r>
            <a:r>
              <a:rPr lang="hu-HU" dirty="0"/>
              <a:t>. </a:t>
            </a:r>
          </a:p>
          <a:p>
            <a:r>
              <a:rPr lang="hu-HU" dirty="0"/>
              <a:t>Ez kimondta, hogy </a:t>
            </a:r>
            <a:r>
              <a:rPr lang="hu-HU" b="1" dirty="0"/>
              <a:t>minden 6 és 12 év közötti gyermeket kötelező iskolába járatni</a:t>
            </a:r>
            <a:r>
              <a:rPr lang="hu-HU" dirty="0"/>
              <a:t>. </a:t>
            </a:r>
          </a:p>
          <a:p>
            <a:r>
              <a:rPr lang="hu-HU" dirty="0"/>
              <a:t>Az egyetlen gond ezzel a rendelettel, hogy nem volt elég tanár, aki tudott volna tanítani.</a:t>
            </a:r>
          </a:p>
          <a:p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87DC3371-97E0-419B-84D7-56FB734D89E5}"/>
              </a:ext>
            </a:extLst>
          </p:cNvPr>
          <p:cNvCxnSpPr>
            <a:cxnSpLocks/>
          </p:cNvCxnSpPr>
          <p:nvPr/>
        </p:nvCxnSpPr>
        <p:spPr>
          <a:xfrm>
            <a:off x="3716323" y="2147582"/>
            <a:ext cx="0" cy="3758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F7902AF8-D028-488E-B1FA-C262FFCE1B85}"/>
              </a:ext>
            </a:extLst>
          </p:cNvPr>
          <p:cNvCxnSpPr>
            <a:cxnSpLocks/>
          </p:cNvCxnSpPr>
          <p:nvPr/>
        </p:nvCxnSpPr>
        <p:spPr>
          <a:xfrm>
            <a:off x="8474279" y="2147582"/>
            <a:ext cx="0" cy="3758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7B3362-6D71-485A-81D4-E9FEB83F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II. József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116900-31D9-43F9-9841-B1AA6406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484406" cy="3450613"/>
          </a:xfrm>
        </p:spPr>
        <p:txBody>
          <a:bodyPr/>
          <a:lstStyle/>
          <a:p>
            <a:r>
              <a:rPr lang="hu-HU" dirty="0"/>
              <a:t>1770-től kezdve </a:t>
            </a:r>
            <a:r>
              <a:rPr lang="hu-HU" b="1" dirty="0"/>
              <a:t>társuralkodóként</a:t>
            </a:r>
            <a:r>
              <a:rPr lang="hu-HU" dirty="0"/>
              <a:t> </a:t>
            </a:r>
            <a:r>
              <a:rPr lang="hu-HU" b="1" dirty="0"/>
              <a:t>uralkodott</a:t>
            </a:r>
            <a:r>
              <a:rPr lang="hu-HU" dirty="0"/>
              <a:t> Mária Terézia mellett, nagyon tudatosan készülve az uralkodói életre. Amikor 1780-ban meghalt Mária Terézia úgy döntött, hogy nem </a:t>
            </a:r>
            <a:r>
              <a:rPr lang="hu-HU" b="1" dirty="0"/>
              <a:t>koronáztatja meg magát magyar királlyá</a:t>
            </a:r>
            <a:r>
              <a:rPr lang="hu-HU" dirty="0"/>
              <a:t>, hogy a magyar törvények ne nehezítsék munkáját. Uralmát </a:t>
            </a:r>
            <a:r>
              <a:rPr lang="hu-HU" b="1" dirty="0"/>
              <a:t>jozefinizmusnak</a:t>
            </a:r>
            <a:r>
              <a:rPr lang="hu-HU" dirty="0"/>
              <a:t> nevezzük, ami az uralkodására jellemző </a:t>
            </a:r>
            <a:r>
              <a:rPr lang="hu-HU" b="1" dirty="0"/>
              <a:t>felvilágosult abszolutizmus</a:t>
            </a:r>
            <a:r>
              <a:rPr lang="hu-HU" dirty="0"/>
              <a:t>. Célja, hogy egy jól működő államot hozzon létre. Élete során </a:t>
            </a:r>
            <a:r>
              <a:rPr lang="hu-HU" b="1" dirty="0"/>
              <a:t>több mint 6000 rendeletet hozott</a:t>
            </a:r>
            <a:r>
              <a:rPr lang="hu-HU" dirty="0"/>
              <a:t>, ezek közül a legfontosabbak:</a:t>
            </a:r>
          </a:p>
          <a:p>
            <a:endParaRPr lang="hu-HU" dirty="0"/>
          </a:p>
        </p:txBody>
      </p:sp>
      <p:pic>
        <p:nvPicPr>
          <p:cNvPr id="2052" name="Picture 4" descr="II. József magyar király – Wikipédia">
            <a:extLst>
              <a:ext uri="{FF2B5EF4-FFF2-40B4-BE49-F238E27FC236}">
                <a16:creationId xmlns:a16="http://schemas.microsoft.com/office/drawing/2014/main" id="{7B6FF77F-D4B7-449A-8436-91814DE6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51" y="2015732"/>
            <a:ext cx="2360103" cy="32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C537BBF-A34D-46C3-A733-4694428CAEF7}"/>
              </a:ext>
            </a:extLst>
          </p:cNvPr>
          <p:cNvSpPr txBox="1"/>
          <p:nvPr/>
        </p:nvSpPr>
        <p:spPr>
          <a:xfrm>
            <a:off x="8694751" y="5255673"/>
            <a:ext cx="236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II. József</a:t>
            </a:r>
          </a:p>
        </p:txBody>
      </p:sp>
    </p:spTree>
    <p:extLst>
      <p:ext uri="{BB962C8B-B14F-4D97-AF65-F5344CB8AC3E}">
        <p14:creationId xmlns:p14="http://schemas.microsoft.com/office/powerpoint/2010/main" val="15039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05E7E-0681-4D9D-BF67-142BD36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II. József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1A9392-89BA-47D8-9C9A-D6D76564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központisági rendelet</a:t>
            </a:r>
            <a:r>
              <a:rPr lang="hu-HU" dirty="0"/>
              <a:t>, amivel bevezették a hivatalokba a </a:t>
            </a:r>
            <a:r>
              <a:rPr lang="hu-HU" b="1" dirty="0"/>
              <a:t>német nyelv használatát</a:t>
            </a:r>
            <a:r>
              <a:rPr lang="hu-HU" dirty="0"/>
              <a:t>. Ez a </a:t>
            </a:r>
            <a:r>
              <a:rPr lang="hu-HU" b="1" dirty="0"/>
              <a:t>hivatalokra, oktatásra és törvénykezésre terjedt ki</a:t>
            </a:r>
            <a:r>
              <a:rPr lang="hu-HU" dirty="0"/>
              <a:t>, azaz, ha valaki hivatalos ügyet akart elintézni annak ez </a:t>
            </a:r>
            <a:r>
              <a:rPr lang="hu-HU" b="1" dirty="0"/>
              <a:t>plusz költséget jelentett</a:t>
            </a:r>
            <a:r>
              <a:rPr lang="hu-HU" dirty="0"/>
              <a:t> a tolmácsolás miatt. (ellenszenv)</a:t>
            </a:r>
          </a:p>
          <a:p>
            <a:r>
              <a:rPr lang="hu-HU" dirty="0"/>
              <a:t>A </a:t>
            </a:r>
            <a:r>
              <a:rPr lang="hu-HU" b="1" dirty="0"/>
              <a:t>jobbágyrendelet</a:t>
            </a:r>
            <a:r>
              <a:rPr lang="hu-HU" dirty="0"/>
              <a:t> kimondja a </a:t>
            </a:r>
            <a:r>
              <a:rPr lang="hu-HU" b="1" dirty="0"/>
              <a:t>jobbágyság megszűnését</a:t>
            </a:r>
            <a:r>
              <a:rPr lang="hu-HU" dirty="0"/>
              <a:t>, azaz a jobbágyságból parasztság lett, de nem osztott földet a parasztoknak. Ilyen formán minden maradt a régiben.</a:t>
            </a:r>
          </a:p>
          <a:p>
            <a:r>
              <a:rPr lang="hu-HU" dirty="0"/>
              <a:t>A </a:t>
            </a:r>
            <a:r>
              <a:rPr lang="hu-HU" b="1" dirty="0"/>
              <a:t>türelmi rendelet</a:t>
            </a:r>
            <a:r>
              <a:rPr lang="hu-HU" dirty="0"/>
              <a:t> egyrészt </a:t>
            </a:r>
            <a:r>
              <a:rPr lang="hu-HU" b="1" dirty="0"/>
              <a:t>vallási türelmet biztosított a protestánsoknak</a:t>
            </a:r>
            <a:r>
              <a:rPr lang="hu-HU" dirty="0"/>
              <a:t>, azaz lehetett iskolájuk és építhettek templomot. Másfelől kimondta, hogy </a:t>
            </a:r>
            <a:r>
              <a:rPr lang="hu-HU" b="1" dirty="0"/>
              <a:t>azokat a szerzetesrendeket, amik a társadalom szempontjából nem végeznek hasznos tevékenységet, meg kell szüntetni!</a:t>
            </a:r>
            <a:r>
              <a:rPr lang="hu-HU" dirty="0"/>
              <a:t> Az utóbbi rész miatt a pápa könyörgött, a császárnak, hogy vonja vissza rendeletét.</a:t>
            </a:r>
          </a:p>
          <a:p>
            <a:r>
              <a:rPr lang="hu-HU" dirty="0"/>
              <a:t>1789-ben azonban egy hadjárat közben halálos sebet kap, és halálos ágyán egy tollvonással </a:t>
            </a:r>
            <a:r>
              <a:rPr lang="hu-HU" b="1" dirty="0"/>
              <a:t>visszavonta az összes eddigi rendeletét</a:t>
            </a:r>
            <a:r>
              <a:rPr lang="hu-HU" dirty="0"/>
              <a:t>, </a:t>
            </a:r>
            <a:r>
              <a:rPr lang="hu-HU" b="1" dirty="0"/>
              <a:t>kivéve a Jobbágy és Türelmi rendeletet.</a:t>
            </a:r>
            <a:r>
              <a:rPr lang="hu-HU" dirty="0"/>
              <a:t> Végül 1790-ben halt meg.</a:t>
            </a:r>
          </a:p>
        </p:txBody>
      </p:sp>
    </p:spTree>
    <p:extLst>
      <p:ext uri="{BB962C8B-B14F-4D97-AF65-F5344CB8AC3E}">
        <p14:creationId xmlns:p14="http://schemas.microsoft.com/office/powerpoint/2010/main" val="1185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551</Words>
  <Application>Microsoft Office PowerPoint</Application>
  <PresentationFormat>Szélesvásznú</PresentationFormat>
  <Paragraphs>33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Galéria</vt:lpstr>
      <vt:lpstr>Mária Terézia és  II. József reformjai</vt:lpstr>
      <vt:lpstr>Előzmények</vt:lpstr>
      <vt:lpstr>Mária Terézia</vt:lpstr>
      <vt:lpstr>Mária Terézia</vt:lpstr>
      <vt:lpstr>II. József</vt:lpstr>
      <vt:lpstr>II. József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Mária Terézia és II. József reformjai</dc:title>
  <dc:creator>user</dc:creator>
  <cp:lastModifiedBy>user</cp:lastModifiedBy>
  <cp:revision>8</cp:revision>
  <dcterms:created xsi:type="dcterms:W3CDTF">2024-03-06T10:08:37Z</dcterms:created>
  <dcterms:modified xsi:type="dcterms:W3CDTF">2024-03-07T07:40:46Z</dcterms:modified>
</cp:coreProperties>
</file>