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30377E-2267-4B9C-BF92-3EE902D4A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451296"/>
            <a:ext cx="8915399" cy="3326086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A korszak főbb eszmeáramlatainak és a legfontosabb állam- és alkotmányjogi fogalmak 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6EA579-F00E-482D-B977-BE649E4BF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i="1" dirty="0"/>
              <a:t>liberalizmus, nacionalizmus, konzervativizmus és szocializmus, alkotmány, parlament, képviseleti rendszer, szavazati jog, hatalommegosztás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E90D789-C542-425E-9F12-6C42294A57B5}"/>
              </a:ext>
            </a:extLst>
          </p:cNvPr>
          <p:cNvSpPr txBox="1"/>
          <p:nvPr/>
        </p:nvSpPr>
        <p:spPr>
          <a:xfrm>
            <a:off x="9269834" y="6488668"/>
            <a:ext cx="292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Demes Kornél</a:t>
            </a:r>
          </a:p>
        </p:txBody>
      </p:sp>
    </p:spTree>
    <p:extLst>
      <p:ext uri="{BB962C8B-B14F-4D97-AF65-F5344CB8AC3E}">
        <p14:creationId xmlns:p14="http://schemas.microsoft.com/office/powerpoint/2010/main" val="338335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BD6A50-AB98-4239-A8A9-478BA8C7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F808D6-436F-4E13-8A15-91999164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XIX. században létrejött eszmerendszerek a </a:t>
            </a:r>
            <a:r>
              <a:rPr lang="hu-HU" b="1" dirty="0"/>
              <a:t>felvilágosodásra vezethetők vissza</a:t>
            </a:r>
            <a:r>
              <a:rPr lang="hu-HU" dirty="0"/>
              <a:t>. </a:t>
            </a:r>
          </a:p>
          <a:p>
            <a:r>
              <a:rPr lang="hu-HU" dirty="0"/>
              <a:t>Ezeket aztán később a </a:t>
            </a:r>
            <a:r>
              <a:rPr lang="hu-HU" b="1" dirty="0"/>
              <a:t>francia forradalom</a:t>
            </a:r>
            <a:r>
              <a:rPr lang="hu-HU" dirty="0"/>
              <a:t> és az </a:t>
            </a:r>
            <a:r>
              <a:rPr lang="hu-HU" b="1" dirty="0"/>
              <a:t>ipari forradalom is előrébb lendítette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919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7683FD-C2B9-459A-9B54-5749B5CD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Liberalizmus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323BBE-2971-4B26-A0D0-2CABED4C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liberalizmus </a:t>
            </a:r>
            <a:r>
              <a:rPr lang="hu-HU" b="1" dirty="0"/>
              <a:t>(szabadság-elvűség)</a:t>
            </a:r>
            <a:r>
              <a:rPr lang="hu-HU" dirty="0"/>
              <a:t> az alkotmányos berendezkedést és a polgári szabadságjogokat összefoglaló eszmerendszer. </a:t>
            </a:r>
          </a:p>
          <a:p>
            <a:r>
              <a:rPr lang="hu-HU" dirty="0"/>
              <a:t>Képviselői a liberálisok. </a:t>
            </a:r>
          </a:p>
          <a:p>
            <a:r>
              <a:rPr lang="hu-HU" dirty="0"/>
              <a:t>Főbb alapvető értékei:</a:t>
            </a:r>
          </a:p>
          <a:p>
            <a:pPr lvl="1"/>
            <a:r>
              <a:rPr lang="hu-HU" b="1" dirty="0"/>
              <a:t>Polgári szabadságjogok</a:t>
            </a:r>
            <a:r>
              <a:rPr lang="hu-HU" dirty="0"/>
              <a:t> (sajtó-, vallás-, gyülekezési-, szólásszabadság)</a:t>
            </a:r>
          </a:p>
          <a:p>
            <a:pPr lvl="1"/>
            <a:r>
              <a:rPr lang="hu-HU" b="1" dirty="0"/>
              <a:t>Alkotmányos polgári rendszer</a:t>
            </a:r>
            <a:endParaRPr lang="hu-HU" dirty="0"/>
          </a:p>
          <a:p>
            <a:pPr lvl="1"/>
            <a:r>
              <a:rPr lang="hu-HU" dirty="0"/>
              <a:t>Korlátozás nélküli </a:t>
            </a:r>
            <a:r>
              <a:rPr lang="hu-HU" b="1" dirty="0"/>
              <a:t>szabad verseny</a:t>
            </a:r>
            <a:endParaRPr lang="hu-HU" dirty="0"/>
          </a:p>
          <a:p>
            <a:pPr lvl="1"/>
            <a:r>
              <a:rPr lang="hu-HU" b="1" dirty="0"/>
              <a:t>Parlamentarizmus</a:t>
            </a:r>
            <a:r>
              <a:rPr lang="hu-HU" dirty="0"/>
              <a:t>, </a:t>
            </a:r>
            <a:r>
              <a:rPr lang="hu-HU" b="1" dirty="0"/>
              <a:t>népképviselet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927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E31FD7-E192-43A1-8AE2-ECC267EA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Nacionalizmus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4611B3-93A2-42BE-9BCD-DC898445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szó eredete a </a:t>
            </a:r>
            <a:r>
              <a:rPr lang="hu-HU" b="1" dirty="0"/>
              <a:t>náció = nemzet szóból ered</a:t>
            </a:r>
            <a:r>
              <a:rPr lang="hu-HU" dirty="0"/>
              <a:t>. </a:t>
            </a:r>
          </a:p>
          <a:p>
            <a:r>
              <a:rPr lang="hu-HU" dirty="0"/>
              <a:t>Főleg a bécsi kongresszuson megszületett Szent Szövetségre válaszul született meg. </a:t>
            </a:r>
          </a:p>
          <a:p>
            <a:r>
              <a:rPr lang="hu-HU" b="1" dirty="0"/>
              <a:t>Fő eleme a vallási és társadalmi különbségeken átívelő nemzeti érzés</a:t>
            </a:r>
            <a:r>
              <a:rPr lang="hu-HU" dirty="0"/>
              <a:t>. </a:t>
            </a:r>
          </a:p>
          <a:p>
            <a:r>
              <a:rPr lang="hu-HU" dirty="0"/>
              <a:t>Az összetartozás kifejezéséhez gyakran </a:t>
            </a:r>
            <a:r>
              <a:rPr lang="hu-HU" b="1" dirty="0"/>
              <a:t>szimbólumokat használ, például zászlót és címert</a:t>
            </a:r>
            <a:r>
              <a:rPr lang="hu-HU" dirty="0"/>
              <a:t>.</a:t>
            </a:r>
          </a:p>
          <a:p>
            <a:r>
              <a:rPr lang="hu-HU" dirty="0"/>
              <a:t> Legfőbb célja a </a:t>
            </a:r>
            <a:r>
              <a:rPr lang="hu-HU" b="1" dirty="0"/>
              <a:t>nemzetállam megalkotása.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685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D28E4C-69CC-4621-8DB1-4EC4C355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Konzervativizmus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964BA5-2911-4446-92D1-D0D90BA7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Mint sok másik eszmét, ezt is a francia forradalom indította útjára. </a:t>
            </a:r>
          </a:p>
          <a:p>
            <a:r>
              <a:rPr lang="hu-HU" dirty="0"/>
              <a:t>A forradalmi terror, vallásellenesség, régi értékek lerombolása miatt </a:t>
            </a:r>
            <a:r>
              <a:rPr lang="hu-HU" b="1" dirty="0"/>
              <a:t>elutasították a forradalmi változtatások szükségességét.</a:t>
            </a:r>
            <a:r>
              <a:rPr lang="hu-HU" dirty="0"/>
              <a:t> </a:t>
            </a:r>
          </a:p>
          <a:p>
            <a:r>
              <a:rPr lang="hu-HU" dirty="0"/>
              <a:t>Ehelyett a </a:t>
            </a:r>
            <a:r>
              <a:rPr lang="hu-HU" b="1" dirty="0"/>
              <a:t>hagyományokra építést és a fokozatos fejlődést tűzte ki célul,</a:t>
            </a:r>
            <a:r>
              <a:rPr lang="hu-HU" dirty="0"/>
              <a:t> valamint </a:t>
            </a:r>
            <a:r>
              <a:rPr lang="hu-HU" b="1" dirty="0"/>
              <a:t>támogatta az alkotmányosság eszméjét</a:t>
            </a:r>
            <a:r>
              <a:rPr lang="hu-HU" dirty="0"/>
              <a:t> és a liberalizmus alternatívájává vált.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719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F10A26-C353-4686-B669-EBA585B7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Szocializmus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F396F7-5871-448C-A402-F5BC2E5B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950781" cy="3777622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munkásosztály életkörülményei</a:t>
            </a:r>
            <a:r>
              <a:rPr lang="hu-HU" dirty="0"/>
              <a:t> (nyomor, alkoholizmus) sok emberben részvétet váltott ki és emlékeztett, hogy </a:t>
            </a:r>
            <a:r>
              <a:rPr lang="hu-HU" b="1" dirty="0"/>
              <a:t>hova vezethet egy nagyobb társadalmi robbanás</a:t>
            </a:r>
            <a:r>
              <a:rPr lang="hu-HU" dirty="0"/>
              <a:t>. </a:t>
            </a:r>
          </a:p>
          <a:p>
            <a:r>
              <a:rPr lang="hu-HU" dirty="0"/>
              <a:t>A probléma megoldását az </a:t>
            </a:r>
            <a:r>
              <a:rPr lang="hu-HU" b="1" dirty="0"/>
              <a:t>egyén és magántulajdon visszaszorításában látták</a:t>
            </a:r>
            <a:r>
              <a:rPr lang="hu-HU" dirty="0"/>
              <a:t> </a:t>
            </a:r>
            <a:r>
              <a:rPr lang="hu-HU" b="1" dirty="0"/>
              <a:t>és előtérbe helyezték volna a közösséget</a:t>
            </a:r>
            <a:r>
              <a:rPr lang="hu-HU" dirty="0"/>
              <a:t>. </a:t>
            </a:r>
          </a:p>
          <a:p>
            <a:r>
              <a:rPr lang="hu-HU" dirty="0"/>
              <a:t>Ennek a gondolkodásmódnak a neve szocializmus és ezen eszmék vallói a </a:t>
            </a:r>
            <a:r>
              <a:rPr lang="hu-HU" b="1" dirty="0"/>
              <a:t>szocialisták</a:t>
            </a:r>
            <a:r>
              <a:rPr lang="hu-HU" dirty="0"/>
              <a:t>.</a:t>
            </a:r>
          </a:p>
          <a:p>
            <a:r>
              <a:rPr lang="hu-HU" dirty="0"/>
              <a:t> Később több ága is kialakult.</a:t>
            </a:r>
          </a:p>
          <a:p>
            <a:endParaRPr lang="hu-HU" dirty="0"/>
          </a:p>
        </p:txBody>
      </p:sp>
      <p:pic>
        <p:nvPicPr>
          <p:cNvPr id="1026" name="Picture 2" descr="Dióhéjban: mi a szocializmus? - Munkások Újsága">
            <a:extLst>
              <a:ext uri="{FF2B5EF4-FFF2-40B4-BE49-F238E27FC236}">
                <a16:creationId xmlns:a16="http://schemas.microsoft.com/office/drawing/2014/main" id="{35DFB7CA-F71A-40F3-989A-675BEC74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103" y="1905000"/>
            <a:ext cx="36195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0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64F4E4-1EA3-418E-A95F-8A661FAF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Marxizmus (utópikus)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BF364C-93CD-4957-9735-100D0FDCA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308087" cy="4493703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Karl Marx</a:t>
            </a:r>
            <a:r>
              <a:rPr lang="hu-HU" dirty="0"/>
              <a:t> és </a:t>
            </a:r>
            <a:r>
              <a:rPr lang="hu-HU" b="1" dirty="0"/>
              <a:t>Friedrich Engels</a:t>
            </a:r>
            <a:r>
              <a:rPr lang="hu-HU" dirty="0"/>
              <a:t> által kidolgozott politikai irányzat a marxizmus, amit </a:t>
            </a:r>
            <a:r>
              <a:rPr lang="hu-HU" b="1" dirty="0"/>
              <a:t>szocialista alapokra helyeztek</a:t>
            </a:r>
            <a:r>
              <a:rPr lang="hu-HU" dirty="0"/>
              <a:t>. </a:t>
            </a:r>
          </a:p>
          <a:p>
            <a:r>
              <a:rPr lang="hu-HU" dirty="0"/>
              <a:t>Nézetük szerint a történelem </a:t>
            </a:r>
            <a:r>
              <a:rPr lang="hu-HU" b="1" dirty="0"/>
              <a:t>két osztály harcának eredménye a gazdagok és nincstelenek között.</a:t>
            </a:r>
            <a:r>
              <a:rPr lang="hu-HU" dirty="0"/>
              <a:t> </a:t>
            </a:r>
          </a:p>
          <a:p>
            <a:r>
              <a:rPr lang="hu-HU" dirty="0"/>
              <a:t>Szerinte a kezdetekben a társadalom egyetlen közösséget alkotott mivel nem létezett magántulajdon, és annak megjelenése után a </a:t>
            </a:r>
            <a:r>
              <a:rPr lang="hu-HU" b="1" dirty="0"/>
              <a:t>gazdagok egyre jobban kizsákmányolják a szegényeket (proletárok).</a:t>
            </a:r>
            <a:r>
              <a:rPr lang="hu-HU" dirty="0"/>
              <a:t> </a:t>
            </a:r>
          </a:p>
          <a:p>
            <a:r>
              <a:rPr lang="hu-HU" dirty="0"/>
              <a:t>Szerinte egy idő után ez így tarthatatlan lesz és a legfejlettebb gazdaságú országokban egy </a:t>
            </a:r>
            <a:r>
              <a:rPr lang="hu-HU" b="1" dirty="0"/>
              <a:t>véres proletárforradalom fog kitörni,</a:t>
            </a:r>
            <a:r>
              <a:rPr lang="hu-HU" dirty="0"/>
              <a:t> ami végig söpör majd a világon. </a:t>
            </a:r>
          </a:p>
          <a:p>
            <a:r>
              <a:rPr lang="hu-HU" dirty="0"/>
              <a:t>Ilyenkor a proletárok (nincstelenek) mindaddig </a:t>
            </a:r>
            <a:r>
              <a:rPr lang="hu-HU" b="1" dirty="0"/>
              <a:t>diktatúrát fognak fenntartani, amíg a magántulajdon teljesen meg nem szűnik</a:t>
            </a:r>
            <a:r>
              <a:rPr lang="hu-HU" dirty="0"/>
              <a:t>. </a:t>
            </a:r>
          </a:p>
          <a:p>
            <a:r>
              <a:rPr lang="hu-HU" dirty="0"/>
              <a:t>Végül megszületik a </a:t>
            </a:r>
            <a:r>
              <a:rPr lang="hu-HU" b="1" dirty="0"/>
              <a:t>kommunizmus</a:t>
            </a:r>
            <a:r>
              <a:rPr lang="hu-HU" dirty="0"/>
              <a:t>, ahol </a:t>
            </a:r>
            <a:r>
              <a:rPr lang="hu-HU" b="1" dirty="0"/>
              <a:t>nem lesz magántulajdon</a:t>
            </a:r>
            <a:r>
              <a:rPr lang="hu-HU" dirty="0"/>
              <a:t>, mindenki a </a:t>
            </a:r>
            <a:r>
              <a:rPr lang="hu-HU" b="1" dirty="0"/>
              <a:t>közért cselekszik</a:t>
            </a:r>
            <a:r>
              <a:rPr lang="hu-HU" dirty="0"/>
              <a:t> és csak annyi jusst fog mindenki elvenni, amennyire szüksége van. </a:t>
            </a:r>
          </a:p>
          <a:p>
            <a:r>
              <a:rPr lang="hu-HU" dirty="0"/>
              <a:t>Ez az elképzelés azonban </a:t>
            </a:r>
            <a:r>
              <a:rPr lang="hu-HU" b="1" dirty="0"/>
              <a:t>nem veszi figyelembe az emberi hibák kérdését.</a:t>
            </a:r>
            <a:r>
              <a:rPr lang="hu-HU" dirty="0"/>
              <a:t> (kapzsiság, gonoszság, stb.)</a:t>
            </a:r>
          </a:p>
        </p:txBody>
      </p:sp>
    </p:spTree>
    <p:extLst>
      <p:ext uri="{BB962C8B-B14F-4D97-AF65-F5344CB8AC3E}">
        <p14:creationId xmlns:p14="http://schemas.microsoft.com/office/powerpoint/2010/main" val="259040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DFAC1F-5CF7-42CA-ACE0-E44802D5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Állam- és alkotmányos fogalmak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5CA433C-2A81-4A68-BB02-9A1B0B2DC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350" y="2126222"/>
            <a:ext cx="3090134" cy="3777622"/>
          </a:xfrm>
        </p:spPr>
        <p:txBody>
          <a:bodyPr/>
          <a:lstStyle/>
          <a:p>
            <a:r>
              <a:rPr lang="hu-HU" dirty="0"/>
              <a:t>Az </a:t>
            </a:r>
            <a:r>
              <a:rPr lang="hu-HU" b="1" dirty="0"/>
              <a:t>alkotmány</a:t>
            </a:r>
            <a:r>
              <a:rPr lang="hu-HU" dirty="0"/>
              <a:t> az állam (írott vagy íratlan) alaptörvénye, ami rögzíti az államformát, legfőbb állami szervezetek nevét és működési módját, az állampolgárok alapvető jogait és kötelességeit stb.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8A27AE8F-2337-4D56-9813-115B10FAE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2799" y="2126222"/>
            <a:ext cx="3090134" cy="3777622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parlamentarizmus</a:t>
            </a:r>
            <a:r>
              <a:rPr lang="hu-HU" dirty="0"/>
              <a:t> egy olyan államforma, ami három tényezőn alapszik, államfő, végrehajtó hatalom és a parlament.</a:t>
            </a:r>
          </a:p>
        </p:txBody>
      </p:sp>
      <p:sp>
        <p:nvSpPr>
          <p:cNvPr id="6" name="Tartalom helye 4">
            <a:extLst>
              <a:ext uri="{FF2B5EF4-FFF2-40B4-BE49-F238E27FC236}">
                <a16:creationId xmlns:a16="http://schemas.microsoft.com/office/drawing/2014/main" id="{3A9B9A80-AF85-410C-881B-076BA8D38C7F}"/>
              </a:ext>
            </a:extLst>
          </p:cNvPr>
          <p:cNvSpPr txBox="1">
            <a:spLocks/>
          </p:cNvSpPr>
          <p:nvPr/>
        </p:nvSpPr>
        <p:spPr>
          <a:xfrm>
            <a:off x="8427249" y="2126222"/>
            <a:ext cx="309013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A </a:t>
            </a:r>
            <a:r>
              <a:rPr lang="hu-HU" b="1"/>
              <a:t>parlamentarizmus</a:t>
            </a:r>
            <a:r>
              <a:rPr lang="hu-HU"/>
              <a:t> egy olyan államforma, ami három tényezőn alapszik, államfő, végrehajtó hatalom és a parlament.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891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DFAC1F-5CF7-42CA-ACE0-E44802D5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Állam- és alkotmányos fogalmak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5CA433C-2A81-4A68-BB02-9A1B0B2DC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350" y="2126222"/>
            <a:ext cx="3090134" cy="3777622"/>
          </a:xfrm>
        </p:spPr>
        <p:txBody>
          <a:bodyPr/>
          <a:lstStyle/>
          <a:p>
            <a:r>
              <a:rPr lang="hu-HU" dirty="0"/>
              <a:t>Egy </a:t>
            </a:r>
            <a:r>
              <a:rPr lang="hu-HU" b="1" dirty="0"/>
              <a:t>képviseleti rendszerben</a:t>
            </a:r>
            <a:r>
              <a:rPr lang="hu-HU" dirty="0"/>
              <a:t> a nép által közvetlen vagy közvetve megválasztott képviselők kerülnek be a parlamentbe (törvényhozó hatalomba) és ott képviselik a csoport érdekeit stb.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8A27AE8F-2337-4D56-9813-115B10FAE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2799" y="2126222"/>
            <a:ext cx="3090134" cy="3777622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választójog</a:t>
            </a:r>
            <a:r>
              <a:rPr lang="hu-HU" dirty="0"/>
              <a:t> az állampolgárok azon joga, hogy részt vehetnek a képviselőválasztáson, illetve népszavazáson. Ezt lehet életkorhoz kötni, vagy cenzusos alapon szabályozni, azaz vagyoni helyzet vagy iskolázottsági szinthez szabni.</a:t>
            </a:r>
          </a:p>
        </p:txBody>
      </p:sp>
      <p:sp>
        <p:nvSpPr>
          <p:cNvPr id="6" name="Tartalom helye 4">
            <a:extLst>
              <a:ext uri="{FF2B5EF4-FFF2-40B4-BE49-F238E27FC236}">
                <a16:creationId xmlns:a16="http://schemas.microsoft.com/office/drawing/2014/main" id="{3A9B9A80-AF85-410C-881B-076BA8D38C7F}"/>
              </a:ext>
            </a:extLst>
          </p:cNvPr>
          <p:cNvSpPr txBox="1">
            <a:spLocks/>
          </p:cNvSpPr>
          <p:nvPr/>
        </p:nvSpPr>
        <p:spPr>
          <a:xfrm>
            <a:off x="8427249" y="2126222"/>
            <a:ext cx="309013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</a:t>
            </a:r>
            <a:r>
              <a:rPr lang="hu-HU" b="1" dirty="0"/>
              <a:t>hatalommegosztás</a:t>
            </a:r>
            <a:r>
              <a:rPr lang="hu-HU" dirty="0"/>
              <a:t> az önkényuralmi helyzet elkerülésére szolgált, azonban mostanság már arra értendő, hogy a törvényhozó, végrehajtó és bírói hatalmat el kell egymástól különíteni mind személyi vonatkozás, mind intézményi szinten.</a:t>
            </a:r>
          </a:p>
        </p:txBody>
      </p:sp>
    </p:spTree>
    <p:extLst>
      <p:ext uri="{BB962C8B-B14F-4D97-AF65-F5344CB8AC3E}">
        <p14:creationId xmlns:p14="http://schemas.microsoft.com/office/powerpoint/2010/main" val="1381952020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596</Words>
  <Application>Microsoft Office PowerPoint</Application>
  <PresentationFormat>Szélesvásznú</PresentationFormat>
  <Paragraphs>45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Szálak</vt:lpstr>
      <vt:lpstr>A korszak főbb eszmeáramlatainak és a legfontosabb állam- és alkotmányjogi fogalmak </vt:lpstr>
      <vt:lpstr>Előzmények</vt:lpstr>
      <vt:lpstr>Liberalizmus</vt:lpstr>
      <vt:lpstr>Nacionalizmus</vt:lpstr>
      <vt:lpstr>Konzervativizmus</vt:lpstr>
      <vt:lpstr>Szocializmus</vt:lpstr>
      <vt:lpstr>Marxizmus (utópikus)</vt:lpstr>
      <vt:lpstr>Állam- és alkotmányos fogalmak</vt:lpstr>
      <vt:lpstr>Állam- és alkotmányos fogalmak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korszak főbb eszmeáramlatainak és a legfontosabb állam- és alkotmányjogi fogalmak </dc:title>
  <dc:creator>user</dc:creator>
  <cp:lastModifiedBy>user</cp:lastModifiedBy>
  <cp:revision>7</cp:revision>
  <dcterms:created xsi:type="dcterms:W3CDTF">2024-03-06T12:25:16Z</dcterms:created>
  <dcterms:modified xsi:type="dcterms:W3CDTF">2024-03-07T07:59:54Z</dcterms:modified>
</cp:coreProperties>
</file>