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787DE-F36C-41C8-9C22-6018A168A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2CAE8F-21CD-4C18-93A5-0CBB71876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8FABC5-AD77-4790-B9CC-711D45EA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C5273E-D85D-4365-A6C6-1AD05998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A62FDC-96E5-4659-8DE2-46F87416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81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D77AAD-5D23-48FB-9A98-FDE887B8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65535A-85AE-4FB5-84FE-FBB9A993E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7E7E58-AC8F-44BA-9306-4BF38F05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7048D0-B90B-4805-A213-32955F5F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3C75C1-D4F9-4ACD-87A9-82EBAF0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889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4F88C89-A664-4973-BDF3-2C179A79B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0D2127-7F20-4EA4-8EFA-F20608700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996305-3E9D-4345-8781-24894299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D5A4CA-290C-4280-A82A-8CE92DBF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7406E3-F29D-4346-B18C-D5D77BE2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84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0E9A5-624E-4E9B-B573-C8563C56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E9BEFD-D90B-450E-8969-AC515E5E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C5981E-2406-4D39-84FF-E909B923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5ABA60-0A03-4F9E-AAE6-6628B116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921D2B-582E-459B-B986-4A1AB0D4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7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09A5AB-27AF-4402-AEE0-38132EF4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DB1491-6174-4453-9795-543A2D76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ACECBB-FD6E-414C-9DEF-7A7954A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D7CF25-90BC-43EF-97EE-CC7B4C63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48A794-DE10-4C8B-B2A0-A2100AB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86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3BF7C-1744-44DA-923E-8A9CEF7B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DBA4A7-DCF5-44F4-8BB9-581D6615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BD8D907-E70F-4E68-A81F-FF3E2F83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39034C-858F-4AC5-8763-9B94EC4D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CDC74E-0CA9-42C5-9447-5CE453B6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367962-7D3A-464C-BB39-837FA9AF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595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2426C4-2412-477F-9E7E-BD1FB964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E54DF5-3CC8-4C47-8CB4-5CF6B387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45491F-68AE-4C7D-82D8-5FCC92D1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71E5201-B319-49B0-BA9A-E72C77504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1496626-94DC-448D-A5D7-1C699C05B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BCFB71A-9210-475B-B9C4-72526C51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FA971AF-9503-4025-8FFD-F12F5F24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396EC4-B837-44C7-AFE5-DDF52981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7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468E81-3F01-4CA1-9E07-D3A3F535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D9265C-80F4-40F1-A630-A79AB6F0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F4822E-DF2B-4BDD-BECC-E3DD6549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96BAEA-6E4F-458F-B4C4-A7B6FE6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6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16E3F48-31D4-4AF1-9214-F4ECEAB9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C0534C0-09C1-496F-8B69-28DBFAA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71DB5D-53E3-4614-B8F4-2C51F921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50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4FA609-59F3-4C6A-94A1-24AB826E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F8FDA-F2BC-461F-A2E0-0267F80C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0140C5-3A5D-49DC-84BC-15C760A5B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3C5984-3DCC-4FBC-A453-7EF45161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BD520A-085F-4759-BB2D-E83C1BD8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E257A5-0498-4DB1-9A6E-FFEDB14E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3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94085-ACAA-45D1-BDA8-3A401C6D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7299270-9932-485D-BB83-BFA47FCAA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1155873-6E02-4958-BB68-1D1A959D4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AD3DA7-7572-4F0E-AA75-41E953CD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81978D-6D9F-44FC-A586-034D27E8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CDD5C0-4456-4611-8347-5A66400A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7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60000"/>
                <a:lumOff val="40000"/>
              </a:schemeClr>
            </a:gs>
            <a:gs pos="89000">
              <a:srgbClr val="F66AF6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869B18B-557F-4DB7-9EA0-B82A6989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C02064-333A-4C4E-9069-1DC8E28C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786CAE-6AED-4E45-BA2F-6ECC82C69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32B2B9B-56B1-46FA-BFD4-1CDB01E50E0D}" type="datetimeFigureOut">
              <a:rPr lang="hu-HU" smtClean="0"/>
              <a:pPr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2A08D-EA3B-439A-B64C-5375D32D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11A01F-9C95-4719-BF69-D29177B06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E8E4D8-8579-420D-8144-12FED396E8E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67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596C73-7375-4C8B-8780-C56160E0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9517"/>
            <a:ext cx="12191999" cy="2332607"/>
          </a:xfrm>
        </p:spPr>
        <p:txBody>
          <a:bodyPr>
            <a:normAutofit/>
          </a:bodyPr>
          <a:lstStyle/>
          <a:p>
            <a:r>
              <a:rPr lang="hu-HU" sz="5400" cap="small" dirty="0"/>
              <a:t>A román és a gótika főbb stílusjegye. </a:t>
            </a:r>
            <a:br>
              <a:rPr lang="hu-HU" sz="5400" cap="small" dirty="0"/>
            </a:br>
            <a:r>
              <a:rPr lang="hu-HU" sz="5400" cap="small" dirty="0"/>
              <a:t>A lovagi kultúra és értékrend néhányeleme.</a:t>
            </a:r>
            <a:br>
              <a:rPr lang="hu-HU" sz="5400" cap="small" dirty="0"/>
            </a:br>
            <a:r>
              <a:rPr lang="hu-HU" sz="5400" cap="small" dirty="0"/>
              <a:t>A humanizmus és a reneszánsz főbb jellemzői</a:t>
            </a:r>
          </a:p>
        </p:txBody>
      </p:sp>
      <p:pic>
        <p:nvPicPr>
          <p:cNvPr id="1026" name="Picture 2" descr="Román kor művészete">
            <a:extLst>
              <a:ext uri="{FF2B5EF4-FFF2-40B4-BE49-F238E27FC236}">
                <a16:creationId xmlns:a16="http://schemas.microsoft.com/office/drawing/2014/main" id="{6AB7A5E5-5B0A-4DBE-8D18-9167D22B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6" y="136449"/>
            <a:ext cx="3150378" cy="19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1 1. A KUTATÁSI TÉMA ISMERTETÉSE, JELENTŐSÉGE Az építés a legösszetettebb  emberi tevékenység. A felújítás sem egys">
            <a:extLst>
              <a:ext uri="{FF2B5EF4-FFF2-40B4-BE49-F238E27FC236}">
                <a16:creationId xmlns:a16="http://schemas.microsoft.com/office/drawing/2014/main" id="{2C6DA6DB-B538-4853-84C2-767AF615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186" y="136449"/>
            <a:ext cx="1198160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templomos lovagok kincse">
            <a:extLst>
              <a:ext uri="{FF2B5EF4-FFF2-40B4-BE49-F238E27FC236}">
                <a16:creationId xmlns:a16="http://schemas.microsoft.com/office/drawing/2014/main" id="{3E53594D-9B37-46B9-AFB8-B11D31C7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127283" y="4472124"/>
            <a:ext cx="3937432" cy="23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7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69" y="1531937"/>
            <a:ext cx="1560512" cy="552450"/>
          </a:xfrm>
        </p:spPr>
        <p:txBody>
          <a:bodyPr>
            <a:noAutofit/>
          </a:bodyPr>
          <a:lstStyle/>
          <a:p>
            <a:r>
              <a:rPr lang="hu-HU" sz="3600" i="1" u="sng" dirty="0"/>
              <a:t>Román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738" y="2266950"/>
            <a:ext cx="4600575" cy="2324100"/>
          </a:xfrm>
        </p:spPr>
        <p:txBody>
          <a:bodyPr>
            <a:normAutofit/>
          </a:bodyPr>
          <a:lstStyle/>
          <a:p>
            <a:r>
              <a:rPr lang="hu-HU" sz="2000" dirty="0"/>
              <a:t>A román stílus az ókori </a:t>
            </a:r>
            <a:r>
              <a:rPr lang="hu-HU" sz="2000" b="1" dirty="0"/>
              <a:t>római építészetnek a tovább gondolása</a:t>
            </a:r>
            <a:r>
              <a:rPr lang="hu-HU" sz="2000" dirty="0"/>
              <a:t>. A stílus jellegzetessége a </a:t>
            </a:r>
            <a:r>
              <a:rPr lang="hu-HU" sz="2000" b="1" dirty="0"/>
              <a:t>zömök, vastag kőből épült falak és szűk lőrésszerű ablakok</a:t>
            </a:r>
            <a:r>
              <a:rPr lang="hu-HU" sz="2000" dirty="0"/>
              <a:t>. Ha ugyanis veszély fenyegette a lakosságot, akkor ezekben a templomokban kerested </a:t>
            </a:r>
            <a:r>
              <a:rPr lang="hu-HU" sz="2000" b="1" dirty="0"/>
              <a:t>menedé</a:t>
            </a:r>
            <a:r>
              <a:rPr lang="hu-HU" sz="2000" dirty="0"/>
              <a:t>ket. Ilyen stílusú épület a Jáki-templom.</a:t>
            </a:r>
          </a:p>
        </p:txBody>
      </p:sp>
      <p:pic>
        <p:nvPicPr>
          <p:cNvPr id="1026" name="Picture 2" descr="Kirándulásaim hegyen,völgyön.....: Jáki templom">
            <a:extLst>
              <a:ext uri="{FF2B5EF4-FFF2-40B4-BE49-F238E27FC236}">
                <a16:creationId xmlns:a16="http://schemas.microsoft.com/office/drawing/2014/main" id="{3D50C608-D8D6-45B4-83B6-083876AA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533400"/>
            <a:ext cx="5551487" cy="555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9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87" y="227121"/>
            <a:ext cx="1530550" cy="707994"/>
          </a:xfrm>
        </p:spPr>
        <p:txBody>
          <a:bodyPr>
            <a:normAutofit/>
          </a:bodyPr>
          <a:lstStyle/>
          <a:p>
            <a:r>
              <a:rPr lang="hu-HU" sz="3600" i="1" u="sng" dirty="0"/>
              <a:t>Gótika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698" y="1117266"/>
            <a:ext cx="4532328" cy="3811588"/>
          </a:xfrm>
        </p:spPr>
        <p:txBody>
          <a:bodyPr>
            <a:normAutofit/>
          </a:bodyPr>
          <a:lstStyle/>
          <a:p>
            <a:r>
              <a:rPr lang="hu-HU" sz="2000" dirty="0"/>
              <a:t>A gótika a legjelentősebb az építészetben. A román stílussal ellentétben a megjelenésen van a hangsúly, ami </a:t>
            </a:r>
            <a:r>
              <a:rPr lang="hu-HU" sz="2000" b="1" dirty="0"/>
              <a:t>csúcsíves boltozatokban, díszes üvegablakokban,</a:t>
            </a:r>
            <a:r>
              <a:rPr lang="hu-HU" sz="2000" dirty="0"/>
              <a:t> </a:t>
            </a:r>
            <a:r>
              <a:rPr lang="hu-HU" sz="2000" b="1" dirty="0"/>
              <a:t>és magasra törő díszes tornyok</a:t>
            </a:r>
            <a:r>
              <a:rPr lang="hu-HU" sz="2000" dirty="0"/>
              <a:t> jelenik meg. Ilyen stílusú épület a Mátyás-templom.</a:t>
            </a:r>
          </a:p>
        </p:txBody>
      </p:sp>
      <p:pic>
        <p:nvPicPr>
          <p:cNvPr id="2050" name="Picture 2" descr="Gótika">
            <a:extLst>
              <a:ext uri="{FF2B5EF4-FFF2-40B4-BE49-F238E27FC236}">
                <a16:creationId xmlns:a16="http://schemas.microsoft.com/office/drawing/2014/main" id="{0179D8D9-A32F-4142-B390-C5C806B0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7" y="2913716"/>
            <a:ext cx="2665473" cy="38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8C0A4CB9-C8F9-4DCA-A363-6749F9BE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18" y="432786"/>
            <a:ext cx="3742493" cy="59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6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507"/>
            <a:ext cx="6096000" cy="743505"/>
          </a:xfrm>
        </p:spPr>
        <p:txBody>
          <a:bodyPr>
            <a:noAutofit/>
          </a:bodyPr>
          <a:lstStyle/>
          <a:p>
            <a:r>
              <a:rPr lang="hu-HU" sz="3600" i="1" u="sng" dirty="0"/>
              <a:t>A lovagi életmód a középkorban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99" y="989012"/>
            <a:ext cx="5326601" cy="5623482"/>
          </a:xfrm>
        </p:spPr>
        <p:txBody>
          <a:bodyPr>
            <a:normAutofit/>
          </a:bodyPr>
          <a:lstStyle/>
          <a:p>
            <a:r>
              <a:rPr lang="hu-HU" sz="2000" dirty="0"/>
              <a:t>A középkorra jellemző </a:t>
            </a:r>
            <a:r>
              <a:rPr lang="hu-HU" sz="2000" b="1" dirty="0"/>
              <a:t>nehézpáncélos katonát nevezték lovagnak</a:t>
            </a:r>
            <a:r>
              <a:rPr lang="hu-HU" sz="2000" dirty="0"/>
              <a:t>, mivel ez a </a:t>
            </a:r>
            <a:r>
              <a:rPr lang="hu-HU" sz="2000" b="1" dirty="0"/>
              <a:t>felszerelés nagyon drága volt</a:t>
            </a:r>
            <a:r>
              <a:rPr lang="hu-HU" sz="2000" dirty="0"/>
              <a:t> ezért csak a tehetős földesurak lehettek eleinte lovagok. A lovagoknak ezenfelül </a:t>
            </a:r>
            <a:r>
              <a:rPr lang="hu-HU" sz="2000" b="1" dirty="0"/>
              <a:t>erényei is voltak</a:t>
            </a:r>
            <a:r>
              <a:rPr lang="hu-HU" sz="2000" dirty="0"/>
              <a:t>, ezek közül a legfontosabbak a </a:t>
            </a:r>
            <a:r>
              <a:rPr lang="hu-HU" sz="2000" b="1" dirty="0"/>
              <a:t>hűség a királyhoz, a becsületesség, a gyengék, nők és gyerekek védelme, valamint a legyőzöttek megkímélése</a:t>
            </a:r>
            <a:r>
              <a:rPr lang="hu-HU" sz="2000" dirty="0"/>
              <a:t>. Persze nem minden lovag tartotta be ezeket az erényeket. A lovagok ezenfelül gyakran részt vettek </a:t>
            </a:r>
            <a:r>
              <a:rPr lang="hu-HU" sz="2000" b="1" dirty="0"/>
              <a:t>lovagi tornákon</a:t>
            </a:r>
            <a:r>
              <a:rPr lang="hu-HU" sz="2000" dirty="0"/>
              <a:t>, ahol győzni nagy dicsőség volt.</a:t>
            </a:r>
          </a:p>
          <a:p>
            <a:r>
              <a:rPr lang="hu-HU" sz="2000" dirty="0"/>
              <a:t>A terjeszkedő </a:t>
            </a:r>
            <a:r>
              <a:rPr lang="hu-HU" sz="2000" b="1" dirty="0"/>
              <a:t>Arab Birodalom elfoglalta a Szent Földet</a:t>
            </a:r>
            <a:r>
              <a:rPr lang="hu-HU" sz="2000" dirty="0"/>
              <a:t> és a keresztény zarándokokat pedig sokszor elfogta. Hogy biztonságosan lehessen elzarándokolni a pápa </a:t>
            </a:r>
            <a:r>
              <a:rPr lang="hu-HU" sz="2000" b="1" dirty="0"/>
              <a:t>kereszteshadjáratot hirdetett a Szent Föld felszabadítása nevében</a:t>
            </a:r>
            <a:r>
              <a:rPr lang="hu-HU" sz="2000" dirty="0"/>
              <a:t>. Aki részt vett ezeken a hadjáratokon az </a:t>
            </a:r>
            <a:r>
              <a:rPr lang="hu-HU" sz="2000" b="1" dirty="0"/>
              <a:t>bűnbocsánatban részesült és persze hadizsákmányban</a:t>
            </a:r>
            <a:r>
              <a:rPr lang="hu-HU" sz="2000" dirty="0"/>
              <a:t> is.</a:t>
            </a:r>
          </a:p>
          <a:p>
            <a:endParaRPr lang="hu-HU" dirty="0"/>
          </a:p>
        </p:txBody>
      </p:sp>
      <p:pic>
        <p:nvPicPr>
          <p:cNvPr id="3076" name="Picture 4" descr="A lovagi játékok és veszélyeik - Érdekes sztorik a múltból">
            <a:extLst>
              <a:ext uri="{FF2B5EF4-FFF2-40B4-BE49-F238E27FC236}">
                <a16:creationId xmlns:a16="http://schemas.microsoft.com/office/drawing/2014/main" id="{F8C63EB6-7625-4C05-8C2A-9EFE20C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54" y="617259"/>
            <a:ext cx="4708124" cy="33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Templomos Lovagrend megalapítása 1119-ben - Egyperces Történelem">
            <a:extLst>
              <a:ext uri="{FF2B5EF4-FFF2-40B4-BE49-F238E27FC236}">
                <a16:creationId xmlns:a16="http://schemas.microsoft.com/office/drawing/2014/main" id="{90EA461F-672D-4E5D-83BF-2CDC07CD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00" y="3367861"/>
            <a:ext cx="4866949" cy="32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0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991" y="288524"/>
            <a:ext cx="2817812" cy="628095"/>
          </a:xfrm>
        </p:spPr>
        <p:txBody>
          <a:bodyPr>
            <a:normAutofit/>
          </a:bodyPr>
          <a:lstStyle/>
          <a:p>
            <a:r>
              <a:rPr lang="hu-HU" sz="3600" i="1" u="sng" dirty="0"/>
              <a:t>Humanizmus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2966" y="1125245"/>
            <a:ext cx="8296430" cy="3811588"/>
          </a:xfrm>
        </p:spPr>
        <p:txBody>
          <a:bodyPr/>
          <a:lstStyle/>
          <a:p>
            <a:r>
              <a:rPr lang="hu-HU" sz="2000" dirty="0"/>
              <a:t>A középkori gondolkodás központjában a </a:t>
            </a:r>
            <a:r>
              <a:rPr lang="hu-HU" sz="2000" b="1" dirty="0"/>
              <a:t>vallás állt</a:t>
            </a:r>
            <a:r>
              <a:rPr lang="hu-HU" sz="2000" dirty="0"/>
              <a:t>. Ez azt jelentette, hogy az életet azért éljük meg egy szenvedésként, mert a halálunk után egy nagyobb jóban részesülünk. Voltak azonban akik </a:t>
            </a:r>
            <a:r>
              <a:rPr lang="hu-HU" sz="2000" b="1" dirty="0"/>
              <a:t>úgy gondolták</a:t>
            </a:r>
            <a:r>
              <a:rPr lang="hu-HU" sz="2000" dirty="0"/>
              <a:t>, hogy az élet központjában az embernek kéne állnia és az </a:t>
            </a:r>
            <a:r>
              <a:rPr lang="hu-HU" sz="2000" b="1" dirty="0"/>
              <a:t>örömök kereséséről és élvezéséről szóljon életünk</a:t>
            </a:r>
            <a:r>
              <a:rPr lang="hu-HU" sz="2000" dirty="0"/>
              <a:t>. Az így gondolkodó embereket nevezzük </a:t>
            </a:r>
            <a:r>
              <a:rPr lang="hu-HU" sz="2000" b="1" dirty="0"/>
              <a:t>humanistáknak</a:t>
            </a:r>
            <a:r>
              <a:rPr lang="hu-HU" sz="2000" dirty="0"/>
              <a:t>.</a:t>
            </a:r>
          </a:p>
          <a:p>
            <a:endParaRPr lang="hu-HU" dirty="0"/>
          </a:p>
        </p:txBody>
      </p:sp>
      <p:pic>
        <p:nvPicPr>
          <p:cNvPr id="4098" name="Picture 2" descr="Reneszánsz és humanizmus - Irodalom kidolgozott érettségi tétel -  Érettségi.com">
            <a:extLst>
              <a:ext uri="{FF2B5EF4-FFF2-40B4-BE49-F238E27FC236}">
                <a16:creationId xmlns:a16="http://schemas.microsoft.com/office/drawing/2014/main" id="{896A676A-A170-4341-845B-0A4F0968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89" y="2852876"/>
            <a:ext cx="7101783" cy="3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249"/>
            <a:ext cx="2285152" cy="690239"/>
          </a:xfrm>
        </p:spPr>
        <p:txBody>
          <a:bodyPr>
            <a:normAutofit/>
          </a:bodyPr>
          <a:lstStyle/>
          <a:p>
            <a:r>
              <a:rPr lang="hu-HU" sz="3600" i="1" u="sng" dirty="0"/>
              <a:t>Reneszánsz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74" y="1367161"/>
            <a:ext cx="3932237" cy="2585621"/>
          </a:xfrm>
        </p:spPr>
        <p:txBody>
          <a:bodyPr>
            <a:normAutofit/>
          </a:bodyPr>
          <a:lstStyle/>
          <a:p>
            <a:r>
              <a:rPr lang="hu-HU" sz="2000" dirty="0"/>
              <a:t>A Reneszánsz </a:t>
            </a:r>
            <a:r>
              <a:rPr lang="hu-HU" sz="2000" b="1" dirty="0"/>
              <a:t>jelentése újjászületés</a:t>
            </a:r>
            <a:r>
              <a:rPr lang="hu-HU" sz="2000" dirty="0"/>
              <a:t>, ahol az </a:t>
            </a:r>
            <a:r>
              <a:rPr lang="hu-HU" sz="2000" b="1" dirty="0"/>
              <a:t>ókor görög és római kultúrát vették alapul</a:t>
            </a:r>
            <a:r>
              <a:rPr lang="hu-HU" sz="2000" dirty="0"/>
              <a:t>. A Reneszánsz stílus </a:t>
            </a:r>
            <a:r>
              <a:rPr lang="hu-HU" sz="2000" b="1" dirty="0"/>
              <a:t>hazája Észak-Itália</a:t>
            </a:r>
            <a:r>
              <a:rPr lang="hu-HU" sz="2000" dirty="0"/>
              <a:t> volt. Ezalatt az idő alatt olyan emberek tevékenykedtek, mint </a:t>
            </a:r>
            <a:r>
              <a:rPr lang="hu-HU" sz="2000" b="1" dirty="0"/>
              <a:t>Leonardo da Vinci</a:t>
            </a:r>
            <a:r>
              <a:rPr lang="hu-HU" sz="2000" dirty="0"/>
              <a:t>. Az </a:t>
            </a:r>
            <a:r>
              <a:rPr lang="hu-HU" sz="2000" b="1" dirty="0"/>
              <a:t>építészetben</a:t>
            </a:r>
            <a:r>
              <a:rPr lang="hu-HU" sz="2000" dirty="0"/>
              <a:t> jellemzően az ókori </a:t>
            </a:r>
            <a:r>
              <a:rPr lang="hu-HU" sz="2000" b="1" dirty="0"/>
              <a:t>oszlopos, kupolás építkezés dominált</a:t>
            </a:r>
            <a:r>
              <a:rPr lang="hu-HU" sz="2000" dirty="0"/>
              <a:t>.</a:t>
            </a:r>
          </a:p>
        </p:txBody>
      </p:sp>
      <p:pic>
        <p:nvPicPr>
          <p:cNvPr id="5122" name="Picture 2" descr="Leonardo da Vinci - Paintings, Inventions &amp; Quotes">
            <a:extLst>
              <a:ext uri="{FF2B5EF4-FFF2-40B4-BE49-F238E27FC236}">
                <a16:creationId xmlns:a16="http://schemas.microsoft.com/office/drawing/2014/main" id="{500781F1-2BBB-46B2-A4EF-10681AA3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06" y="3648168"/>
            <a:ext cx="3071951" cy="30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gyan hatott a reneszánsz az építészetre">
            <a:extLst>
              <a:ext uri="{FF2B5EF4-FFF2-40B4-BE49-F238E27FC236}">
                <a16:creationId xmlns:a16="http://schemas.microsoft.com/office/drawing/2014/main" id="{A8C7C53E-A60F-4F3C-9784-1BAFDA3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73" y="1276165"/>
            <a:ext cx="6458504" cy="43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7D0817D-7A62-43A3-8DA2-13E23DC8C2A4}"/>
              </a:ext>
            </a:extLst>
          </p:cNvPr>
          <p:cNvSpPr txBox="1"/>
          <p:nvPr/>
        </p:nvSpPr>
        <p:spPr>
          <a:xfrm>
            <a:off x="4350057" y="6196614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Leonardo da Vinci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31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351</Words>
  <Application>Microsoft Office PowerPoint</Application>
  <PresentationFormat>Szélesvásznú</PresentationFormat>
  <Paragraphs>13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román és a gótika főbb stílusjegye.  A lovagi kultúra és értékrend néhányeleme. A humanizmus és a reneszánsz főbb jellemzői</vt:lpstr>
      <vt:lpstr>Román</vt:lpstr>
      <vt:lpstr>Gótika</vt:lpstr>
      <vt:lpstr>A lovagi életmód a középkorban</vt:lpstr>
      <vt:lpstr>Humanizmus</vt:lpstr>
      <vt:lpstr>Reneszánsz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román és a gótika főbb stílusjegye.  A lovagi kultúra és értékrend néhányeleme. A humanizmus és a reneszánsz főbb jellemzői</dc:title>
  <dc:creator>user</dc:creator>
  <cp:lastModifiedBy>user</cp:lastModifiedBy>
  <cp:revision>29</cp:revision>
  <dcterms:created xsi:type="dcterms:W3CDTF">2024-03-05T11:24:02Z</dcterms:created>
  <dcterms:modified xsi:type="dcterms:W3CDTF">2024-03-06T12:41:06Z</dcterms:modified>
</cp:coreProperties>
</file>