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D2B04-3899-450D-83E8-BD7E08788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B19269-7FDE-424B-A54B-4C0C02B8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5B0ACA-4F03-4C1E-8482-A0A77C44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9E43EB-0A5D-46C5-B796-F9532994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2CCE28-EA5A-4232-A1DC-74D9D28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14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5DB0A-7576-41CA-BFD0-130113EC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2EFBD8-E953-4D24-B7E5-B3B39A95F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DA8F9B-719B-4EAB-8307-E00875E7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D1194D-F473-4034-9DD0-91CC84D6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ECFE36-D0D6-4628-BBAB-DF77FE01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3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8F9A00-537A-432C-92BA-9FBE8CED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CC8B62-2F6F-4E56-BF06-C306B805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35DFE4-BAE3-4750-B544-B8D044B7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27DF7F-E9A9-49B1-A4B1-0DD4AFCD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DC9716-B60B-4F7E-B103-3407CC9D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67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0EA79-E89F-4FA3-8513-4E9985A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792C53-DD30-4E0A-8850-CBF82E40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7EAF-D4B1-42E0-9761-E50C2E5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BA3719-4FFC-4C2C-B063-4B6F9319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3946BA-4EAF-43B4-B13D-8976D5D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31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063567-9EDD-4683-98B6-199BDC01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C63956-12A8-4E9D-B5CB-90EDA766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448C8F-2261-4566-8D69-93D4C295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122926-302A-4EC4-AD61-60A7ABF8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236B51-1707-4DF5-8384-DFA03205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4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DC0815-A9FB-49A3-B228-AEDC6E77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D6269-F56C-4BBE-8676-71FE22A5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C18BA9-5304-4D99-9B32-54980759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BB81E4-8E04-491A-8C95-31083698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321748-AE96-4AD4-BE30-4DA4C2CB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B7F909-8759-4AE7-BD96-4DF9B9F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78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71B0E-5A50-4629-AB46-5547FAA1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864527-7C30-49C4-B319-E958EDA1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145473-6877-46A5-8519-19D73BD8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9B84D79-0733-4502-9682-F74616CCA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A65C214-A867-482C-A046-AB1003AAE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B2AC13-23C2-46F1-9A42-4E305767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69B107-0829-4DC9-860F-64B7D9D6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70C7C5-44A1-48CB-8154-48CBFA36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56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26842B-5385-4F43-B108-FE9B86CD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6F3191E-7574-4F61-ADA3-FD1C92B2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06CD14-27E5-48DE-8DE9-23E6CBEE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68CD9B-7053-46A7-9178-B3B8478B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0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DCF7ED-D5E3-4E95-8C2D-6DBD9AB6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A7ECCA-1C3D-4A79-BD95-F796CABC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645B6A-3B4C-4AA3-946D-0734A716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14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95419B-0025-44B0-B7D4-2CFEEA83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567EBE-274A-46BF-9DBB-E4D49305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FFBF4D-205B-4F26-896A-6058628D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DC3867-4A9D-49E5-AE5F-E70D63B2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8C701E-2C18-4AB5-8F75-4800AAA5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C2762-A969-471C-B5F6-544D008A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97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6BCCA-77D7-47DD-BB51-4FC3F840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400D556-23A0-46C9-BE9A-47D41746E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37966E-7134-42A1-A876-8428D51FB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BB1AEC-7C6A-4C77-B547-5BC33D6E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49B80B-194B-4224-8207-10BD591D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3A1E90-8822-40DF-B4DF-7C975BB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6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66000">
              <a:srgbClr val="E5F7ED"/>
            </a:gs>
            <a:gs pos="40000">
              <a:schemeClr val="bg1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3F78844-EC05-46EE-A681-338364EE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E47EA3-24FA-49F4-BAEF-DCF56E53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3B3116-652B-4957-86BA-7A7A04509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D6BC1A9-41E2-4D1D-9CAE-A9EBDC7CD66F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B20463-FC6A-4483-A09C-F213016A7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57A18E-78C1-4706-A9D6-71AD546F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BED6FF1-32BE-4C5A-BEF0-ADDC969F2D0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D4B21-E01C-431E-8BD8-9B1F1F32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98" y="5615126"/>
            <a:ext cx="12192000" cy="1136342"/>
          </a:xfrm>
        </p:spPr>
        <p:txBody>
          <a:bodyPr>
            <a:normAutofit/>
          </a:bodyPr>
          <a:lstStyle/>
          <a:p>
            <a:r>
              <a:rPr lang="hu-HU" cap="small" dirty="0"/>
              <a:t>A magyar nép vándorlása térkép alapján. </a:t>
            </a:r>
          </a:p>
        </p:txBody>
      </p:sp>
      <p:pic>
        <p:nvPicPr>
          <p:cNvPr id="1026" name="Picture 2" descr="Nézze meg akár ingyen a Feszty-körképet">
            <a:extLst>
              <a:ext uri="{FF2B5EF4-FFF2-40B4-BE49-F238E27FC236}">
                <a16:creationId xmlns:a16="http://schemas.microsoft.com/office/drawing/2014/main" id="{A273BB09-6D94-4BF0-AEFC-67DD47AA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8" y="1413607"/>
            <a:ext cx="12206796" cy="40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A38C4EC6-6654-4A3A-8D99-9721F30CA2D0}"/>
              </a:ext>
            </a:extLst>
          </p:cNvPr>
          <p:cNvSpPr txBox="1">
            <a:spLocks/>
          </p:cNvSpPr>
          <p:nvPr/>
        </p:nvSpPr>
        <p:spPr>
          <a:xfrm>
            <a:off x="-7398" y="177675"/>
            <a:ext cx="12192000" cy="1065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cap="small" dirty="0"/>
              <a:t>A honfoglalás.</a:t>
            </a:r>
          </a:p>
        </p:txBody>
      </p:sp>
    </p:spTree>
    <p:extLst>
      <p:ext uri="{BB962C8B-B14F-4D97-AF65-F5344CB8AC3E}">
        <p14:creationId xmlns:p14="http://schemas.microsoft.com/office/powerpoint/2010/main" val="19265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5074F-293D-4283-AB0A-AE20B969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26753" cy="714375"/>
          </a:xfrm>
        </p:spPr>
        <p:txBody>
          <a:bodyPr/>
          <a:lstStyle/>
          <a:p>
            <a:r>
              <a:rPr lang="hu-HU" i="1" u="sng" dirty="0"/>
              <a:t>A magyar nép eredete és vándorlása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4EE73E-DFB4-434A-9616-8D66428B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825624"/>
            <a:ext cx="5965246" cy="5708341"/>
          </a:xfrm>
        </p:spPr>
        <p:txBody>
          <a:bodyPr>
            <a:noAutofit/>
          </a:bodyPr>
          <a:lstStyle/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A Kr. e. III. évezredben a magyarok az Urál-vidéken</a:t>
            </a:r>
            <a:r>
              <a:rPr lang="hu-HU" sz="1800" dirty="0"/>
              <a:t> éltek más nomád törzsekkel együtt. Fő tevékenységük az állattenyésztése és a vándorlás volt. A </a:t>
            </a:r>
            <a:r>
              <a:rPr lang="hu-HU" sz="1800" b="1" dirty="0"/>
              <a:t>vándorlást tekintve több állomás</a:t>
            </a:r>
            <a:r>
              <a:rPr lang="hu-HU" sz="1800" dirty="0"/>
              <a:t>on keresztül jutott el a magyarság a Kárpát-medencébe. 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Magna Hungária (Magyar Őshaza)</a:t>
            </a:r>
            <a:r>
              <a:rPr lang="hu-HU" sz="1800" dirty="0"/>
              <a:t> ahol kb. Kr. előtt 1500-ban élt a magyarság. 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Levédia (Baskíria)</a:t>
            </a:r>
            <a:r>
              <a:rPr lang="hu-HU" sz="1800" dirty="0"/>
              <a:t> ahol a Kazár Birodalom biztonságában élt a magyarság, ám alárendelt helyzetbe kerültek. Ez az időszak Kr. e. 500 és Kr. u. 500 között állt fenn. Itt </a:t>
            </a:r>
            <a:r>
              <a:rPr lang="hu-HU" sz="1800" b="1" dirty="0"/>
              <a:t>megismerkedhettek a letelepedett életmód</a:t>
            </a:r>
            <a:r>
              <a:rPr lang="hu-HU" sz="1800" dirty="0"/>
              <a:t> néhány gazdasági elemével: a </a:t>
            </a:r>
            <a:r>
              <a:rPr lang="hu-HU" sz="1800" b="1" dirty="0"/>
              <a:t>kertműveléssel, a belterjes állattartással</a:t>
            </a:r>
            <a:r>
              <a:rPr lang="hu-HU" sz="1800" dirty="0"/>
              <a:t> és az aszimmetrikus ekével. Ezen időszakban </a:t>
            </a:r>
            <a:r>
              <a:rPr lang="hu-HU" sz="1800" b="1" dirty="0"/>
              <a:t>vették át a kettős fejedelemséget</a:t>
            </a:r>
            <a:r>
              <a:rPr lang="hu-HU" sz="1800" dirty="0"/>
              <a:t> a magyarok. A kazár fennhatóság alóli kikerülést egy ottani belháború tette lehetővé. Ekkor tömörültek törzsszövetségbe a magyarok.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Etelköz és Levédia,</a:t>
            </a:r>
            <a:r>
              <a:rPr lang="hu-HU" sz="1800" dirty="0"/>
              <a:t> ahol a magyarság </a:t>
            </a:r>
            <a:r>
              <a:rPr lang="hu-HU" sz="1800" b="1" dirty="0"/>
              <a:t>nomád állattartással foglalkozott</a:t>
            </a:r>
            <a:r>
              <a:rPr lang="hu-HU" sz="1800" dirty="0"/>
              <a:t>. A területnek egyetlen nagyobb hátránya volt, méghozzá </a:t>
            </a:r>
            <a:r>
              <a:rPr lang="hu-HU" sz="1800" b="1" dirty="0"/>
              <a:t>katonai szempontból nem védhető</a:t>
            </a:r>
            <a:r>
              <a:rPr lang="hu-HU" sz="1800" dirty="0"/>
              <a:t>. Innen indultak az úgynevezett „</a:t>
            </a:r>
            <a:r>
              <a:rPr lang="hu-HU" sz="1800" b="1" dirty="0"/>
              <a:t>kalandozások</a:t>
            </a:r>
            <a:r>
              <a:rPr lang="hu-HU" sz="1800" dirty="0"/>
              <a:t>” is, amik tulajdonképpen </a:t>
            </a:r>
            <a:r>
              <a:rPr lang="hu-HU" sz="1800" b="1" dirty="0"/>
              <a:t>rablóhadjáratok voltak</a:t>
            </a:r>
            <a:r>
              <a:rPr lang="hu-HU" sz="1800" dirty="0"/>
              <a:t>. </a:t>
            </a:r>
          </a:p>
        </p:txBody>
      </p:sp>
      <p:pic>
        <p:nvPicPr>
          <p:cNvPr id="2052" name="Picture 4" descr="A magyar nép vándorlása - YouTube">
            <a:extLst>
              <a:ext uri="{FF2B5EF4-FFF2-40B4-BE49-F238E27FC236}">
                <a16:creationId xmlns:a16="http://schemas.microsoft.com/office/drawing/2014/main" id="{01E480FD-0D81-4E1C-B967-6C33A1C0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" y="2815823"/>
            <a:ext cx="6012841" cy="33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lyen eredetű a magyar nép? | Új Nő">
            <a:extLst>
              <a:ext uri="{FF2B5EF4-FFF2-40B4-BE49-F238E27FC236}">
                <a16:creationId xmlns:a16="http://schemas.microsoft.com/office/drawing/2014/main" id="{7A28579A-DA3E-45AD-BFA7-E8B77C8A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" y="1131287"/>
            <a:ext cx="5991357" cy="156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E1987-1C3E-4269-80B1-B891650A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381" y="173115"/>
            <a:ext cx="2569237" cy="616998"/>
          </a:xfrm>
        </p:spPr>
        <p:txBody>
          <a:bodyPr/>
          <a:lstStyle/>
          <a:p>
            <a:r>
              <a:rPr lang="hu-HU" i="1" u="sng" dirty="0"/>
              <a:t>A Honfoglalás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593AF93-FAFE-4809-94A9-9D5F64108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848" y="891096"/>
            <a:ext cx="5333152" cy="5075808"/>
          </a:xfrm>
        </p:spPr>
        <p:txBody>
          <a:bodyPr>
            <a:noAutofit/>
          </a:bodyPr>
          <a:lstStyle/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dirty="0"/>
              <a:t>A magyar seregek amellett, hogy </a:t>
            </a:r>
            <a:r>
              <a:rPr lang="hu-HU" sz="1800" b="1" dirty="0"/>
              <a:t>kalandoztak</a:t>
            </a:r>
            <a:r>
              <a:rPr lang="hu-HU" sz="1800" dirty="0"/>
              <a:t> még rendszeresen </a:t>
            </a:r>
            <a:r>
              <a:rPr lang="hu-HU" sz="1800" b="1" dirty="0"/>
              <a:t>részt vettek háborúkban, olyan népek oldalán, akik hajlandók voltak fizetni</a:t>
            </a:r>
            <a:r>
              <a:rPr lang="hu-HU" sz="1800" dirty="0"/>
              <a:t> a magyaroknak. Az ilyen hadjáratok során </a:t>
            </a:r>
            <a:r>
              <a:rPr lang="hu-HU" sz="1800" b="1" dirty="0"/>
              <a:t>volt alkalma a magyarságnak feltérképezni a Kárpát-medencét</a:t>
            </a:r>
            <a:r>
              <a:rPr lang="hu-HU" sz="1800" dirty="0"/>
              <a:t>, ami megfelelt a nomád állattartásnak ás még </a:t>
            </a:r>
            <a:r>
              <a:rPr lang="hu-HU" sz="1800" b="1" dirty="0"/>
              <a:t>jobban is védhető volt, mint az Etelköz.</a:t>
            </a:r>
            <a:r>
              <a:rPr lang="hu-HU" sz="1800" dirty="0"/>
              <a:t> 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dirty="0"/>
              <a:t>Egy ilyen hadjárat során a </a:t>
            </a:r>
            <a:r>
              <a:rPr lang="hu-HU" sz="1800" b="1" dirty="0"/>
              <a:t>seregek egy része a Kárpát-medencében maradt, hogy előkészítsék a Honfoglalást.</a:t>
            </a:r>
            <a:r>
              <a:rPr lang="hu-HU" sz="1800" dirty="0"/>
              <a:t> </a:t>
            </a:r>
            <a:r>
              <a:rPr lang="hu-HU" sz="1800" b="1" dirty="0"/>
              <a:t>895 tavaszán</a:t>
            </a:r>
            <a:r>
              <a:rPr lang="hu-HU" sz="1800" dirty="0"/>
              <a:t> hozzájuk csatlakozott a</a:t>
            </a:r>
            <a:r>
              <a:rPr lang="hu-HU" sz="1800" b="1" dirty="0"/>
              <a:t> magyar fősereg Árpád vezérletével</a:t>
            </a:r>
            <a:r>
              <a:rPr lang="hu-HU" sz="1800" dirty="0"/>
              <a:t>, akik a </a:t>
            </a:r>
            <a:r>
              <a:rPr lang="hu-HU" sz="1800" b="1" dirty="0"/>
              <a:t>Vereckei-hágón</a:t>
            </a:r>
            <a:r>
              <a:rPr lang="hu-HU" sz="1800" dirty="0"/>
              <a:t> át érkeztek. </a:t>
            </a:r>
            <a:r>
              <a:rPr lang="hu-HU" sz="1800" b="1" dirty="0"/>
              <a:t>Az Etelközben élők </a:t>
            </a:r>
            <a:r>
              <a:rPr lang="hu-HU" sz="1800" dirty="0"/>
              <a:t>végül a </a:t>
            </a:r>
            <a:r>
              <a:rPr lang="hu-HU" sz="1800" b="1" dirty="0"/>
              <a:t>besenyők támadásai miatt követték a seregeket</a:t>
            </a:r>
            <a:r>
              <a:rPr lang="hu-HU" sz="1800" dirty="0"/>
              <a:t>, így egy </a:t>
            </a:r>
            <a:r>
              <a:rPr lang="hu-HU" sz="1800" b="1" dirty="0"/>
              <a:t>kényszerített szállásterület cserélő beszélhetünk. </a:t>
            </a:r>
            <a:endParaRPr lang="hu-HU" sz="1800" dirty="0"/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895-ben a Dunától keletre eső területek magyar kézre kerültek</a:t>
            </a:r>
            <a:r>
              <a:rPr lang="hu-HU" sz="1800" dirty="0"/>
              <a:t>, a bolgár haderők kiszorultak Erdélyből és a Tisza vidékéről (így a magyarok rendkívül fontos sóbányáikhoz is hozzájutottak). </a:t>
            </a:r>
            <a:r>
              <a:rPr lang="hu-HU" sz="1800" b="1" dirty="0"/>
              <a:t>900-ra az egész Kárpát-medence magyar kézre került</a:t>
            </a:r>
            <a:r>
              <a:rPr lang="hu-HU" sz="1800" dirty="0"/>
              <a:t>. </a:t>
            </a:r>
          </a:p>
        </p:txBody>
      </p:sp>
      <p:pic>
        <p:nvPicPr>
          <p:cNvPr id="3074" name="Picture 2" descr="Remekművek - Tíz magyar festmény">
            <a:extLst>
              <a:ext uri="{FF2B5EF4-FFF2-40B4-BE49-F238E27FC236}">
                <a16:creationId xmlns:a16="http://schemas.microsoft.com/office/drawing/2014/main" id="{39631742-5098-4BEF-8D12-C1C77900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113"/>
            <a:ext cx="6878518" cy="24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skolaellato.hu/img/80027/33167H/33167H.webp?time=1680510545">
            <a:extLst>
              <a:ext uri="{FF2B5EF4-FFF2-40B4-BE49-F238E27FC236}">
                <a16:creationId xmlns:a16="http://schemas.microsoft.com/office/drawing/2014/main" id="{26DF8313-4383-4BCA-9585-E127DB57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85" y="3315811"/>
            <a:ext cx="4927347" cy="336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8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8D9022-E03A-489F-9C28-FD16A59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63" y="115410"/>
            <a:ext cx="4105074" cy="734626"/>
          </a:xfrm>
        </p:spPr>
        <p:txBody>
          <a:bodyPr>
            <a:normAutofit/>
          </a:bodyPr>
          <a:lstStyle/>
          <a:p>
            <a:r>
              <a:rPr lang="hu-HU" i="1" u="sng" dirty="0"/>
              <a:t>A magyarság életmódja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387D89-2F0F-4C8B-83AA-2C7FFAC4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511" y="850036"/>
            <a:ext cx="4025768" cy="4145872"/>
          </a:xfrm>
        </p:spPr>
        <p:txBody>
          <a:bodyPr>
            <a:normAutofit lnSpcReduction="10000"/>
          </a:bodyPr>
          <a:lstStyle/>
          <a:p>
            <a:pPr marL="342900" indent="-342900">
              <a:buSzPct val="125000"/>
              <a:buBlip>
                <a:blip r:embed="rId2"/>
              </a:buBlip>
            </a:pPr>
            <a:r>
              <a:rPr lang="hu-HU" sz="1800" dirty="0"/>
              <a:t>A magyarság </a:t>
            </a:r>
            <a:r>
              <a:rPr lang="hu-HU" sz="1800" b="1" dirty="0"/>
              <a:t>lovasnomád életmódban élt</a:t>
            </a:r>
            <a:r>
              <a:rPr lang="hu-HU" sz="1800" dirty="0"/>
              <a:t>, ez azt jeleni, hogy </a:t>
            </a:r>
            <a:r>
              <a:rPr lang="hu-HU" sz="1800" b="1" dirty="0"/>
              <a:t>jurtában aludtak</a:t>
            </a:r>
            <a:r>
              <a:rPr lang="hu-HU" sz="1800" dirty="0"/>
              <a:t> és nagy szerepet játszottak életükben a lovak. Harcmodorukat tekintve </a:t>
            </a:r>
            <a:r>
              <a:rPr lang="hu-HU" sz="1800" b="1" dirty="0"/>
              <a:t>könnyűlovas harcmodor</a:t>
            </a:r>
            <a:r>
              <a:rPr lang="hu-HU" sz="1800" dirty="0"/>
              <a:t> volt a meghatározó, fő fegyvereik a </a:t>
            </a:r>
            <a:r>
              <a:rPr lang="hu-HU" sz="1800" b="1" dirty="0"/>
              <a:t>reflexíj, szablya, buzogány</a:t>
            </a:r>
            <a:r>
              <a:rPr lang="hu-HU" sz="1800" dirty="0"/>
              <a:t> és a </a:t>
            </a:r>
            <a:r>
              <a:rPr lang="hu-HU" sz="1800" b="1" dirty="0"/>
              <a:t>lovasíjászat volt a legnagyobb erősségük.</a:t>
            </a:r>
            <a:endParaRPr lang="hu-HU" sz="1800" dirty="0"/>
          </a:p>
          <a:p>
            <a:pPr marL="342900" indent="-342900">
              <a:buSzPct val="125000"/>
              <a:buBlip>
                <a:blip r:embed="rId2"/>
              </a:buBlip>
            </a:pPr>
            <a:r>
              <a:rPr lang="hu-HU" sz="1800" b="1" dirty="0"/>
              <a:t>Kalandozásaik egyészen 955-ig voltak nyugat fele</a:t>
            </a:r>
            <a:r>
              <a:rPr lang="hu-HU" sz="1800" dirty="0"/>
              <a:t>, amikor is </a:t>
            </a:r>
            <a:r>
              <a:rPr lang="hu-HU" sz="1800" b="1" dirty="0"/>
              <a:t>Augsburgnál vereség</a:t>
            </a:r>
            <a:r>
              <a:rPr lang="hu-HU" sz="1800" dirty="0"/>
              <a:t>et szenvedtek és többek között Lehel és </a:t>
            </a:r>
            <a:r>
              <a:rPr lang="hu-HU" sz="1800" dirty="0" err="1"/>
              <a:t>Vérbulcsú</a:t>
            </a:r>
            <a:r>
              <a:rPr lang="hu-HU" sz="1800" dirty="0"/>
              <a:t> vezért is kivégezték. Habár egészen </a:t>
            </a:r>
            <a:r>
              <a:rPr lang="hu-HU" sz="1800" b="1" dirty="0"/>
              <a:t>970-ig folytatódtak a kalandozások Bizánc fele</a:t>
            </a:r>
            <a:r>
              <a:rPr lang="hu-HU" sz="1800" dirty="0"/>
              <a:t>, de ezután befejeződött a kalandozások kora.</a:t>
            </a:r>
          </a:p>
        </p:txBody>
      </p:sp>
      <p:pic>
        <p:nvPicPr>
          <p:cNvPr id="4098" name="Picture 2" descr="Történelem - túra vagy tortúra?: A honfoglaló magyarság életmódja">
            <a:extLst>
              <a:ext uri="{FF2B5EF4-FFF2-40B4-BE49-F238E27FC236}">
                <a16:creationId xmlns:a16="http://schemas.microsoft.com/office/drawing/2014/main" id="{329A3FFE-31C3-4180-8B47-EC425DC8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54" y="809041"/>
            <a:ext cx="3738092" cy="237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magyarok | Sutori">
            <a:extLst>
              <a:ext uri="{FF2B5EF4-FFF2-40B4-BE49-F238E27FC236}">
                <a16:creationId xmlns:a16="http://schemas.microsoft.com/office/drawing/2014/main" id="{B57974D4-FF63-43D1-9AF6-F44DA66D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80" y="4332997"/>
            <a:ext cx="4250452" cy="22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nfoglalás és a &quot;kalandozások&quot;">
            <a:extLst>
              <a:ext uri="{FF2B5EF4-FFF2-40B4-BE49-F238E27FC236}">
                <a16:creationId xmlns:a16="http://schemas.microsoft.com/office/drawing/2014/main" id="{2B615877-C977-4CC5-9D09-83FEA2D1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43" y="3226555"/>
            <a:ext cx="5236791" cy="35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örténelem 5. - V. Árpád népe - 40. A puszták vándorai">
            <a:extLst>
              <a:ext uri="{FF2B5EF4-FFF2-40B4-BE49-F238E27FC236}">
                <a16:creationId xmlns:a16="http://schemas.microsoft.com/office/drawing/2014/main" id="{1EA4A66F-D12D-4E97-B1D3-59EB2EAE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12" y="0"/>
            <a:ext cx="3536135" cy="29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423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Office-téma</vt:lpstr>
      <vt:lpstr>A magyar nép vándorlása térkép alapján. </vt:lpstr>
      <vt:lpstr>A magyar nép eredete és vándorlása</vt:lpstr>
      <vt:lpstr>A Honfoglalás</vt:lpstr>
      <vt:lpstr>A magyarság életmódja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magyar nép vándorlása térkép alapján. A honfoglalás.</dc:title>
  <dc:creator>user</dc:creator>
  <cp:lastModifiedBy>user</cp:lastModifiedBy>
  <cp:revision>36</cp:revision>
  <dcterms:created xsi:type="dcterms:W3CDTF">2024-03-05T12:00:48Z</dcterms:created>
  <dcterms:modified xsi:type="dcterms:W3CDTF">2024-03-07T06:41:36Z</dcterms:modified>
</cp:coreProperties>
</file>