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29" r:id="rId1"/>
  </p:sldMasterIdLst>
  <p:notesMasterIdLst>
    <p:notesMasterId r:id="rId10"/>
  </p:notesMasterIdLst>
  <p:handoutMasterIdLst>
    <p:handoutMasterId r:id="rId11"/>
  </p:handoutMasterIdLst>
  <p:sldIdLst>
    <p:sldId id="256" r:id="rId2"/>
    <p:sldId id="264" r:id="rId3"/>
    <p:sldId id="285" r:id="rId4"/>
    <p:sldId id="270" r:id="rId5"/>
    <p:sldId id="276" r:id="rId6"/>
    <p:sldId id="289" r:id="rId7"/>
    <p:sldId id="291"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106"/>
    <p:restoredTop sz="96296"/>
  </p:normalViewPr>
  <p:slideViewPr>
    <p:cSldViewPr snapToGrid="0">
      <p:cViewPr varScale="1">
        <p:scale>
          <a:sx n="36" d="100"/>
          <a:sy n="36" d="100"/>
        </p:scale>
        <p:origin x="232" y="2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2" d="100"/>
          <a:sy n="82" d="100"/>
        </p:scale>
        <p:origin x="312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4043E2-BFE7-3BA6-B04C-01C587A7CE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R"/>
          </a:p>
        </p:txBody>
      </p:sp>
      <p:sp>
        <p:nvSpPr>
          <p:cNvPr id="3" name="Date Placeholder 2">
            <a:extLst>
              <a:ext uri="{FF2B5EF4-FFF2-40B4-BE49-F238E27FC236}">
                <a16:creationId xmlns:a16="http://schemas.microsoft.com/office/drawing/2014/main" id="{11C9FD15-E0A9-9C59-1CE0-E9CC2F39CC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15A5D3-7522-6C43-BF4C-FFB0AE5D2E0C}" type="datetimeFigureOut">
              <a:rPr lang="en-HR" smtClean="0"/>
              <a:t>08.01.2024.</a:t>
            </a:fld>
            <a:endParaRPr lang="en-HR"/>
          </a:p>
        </p:txBody>
      </p:sp>
      <p:sp>
        <p:nvSpPr>
          <p:cNvPr id="4" name="Footer Placeholder 3">
            <a:extLst>
              <a:ext uri="{FF2B5EF4-FFF2-40B4-BE49-F238E27FC236}">
                <a16:creationId xmlns:a16="http://schemas.microsoft.com/office/drawing/2014/main" id="{B63CCEDA-2301-4D1B-99BB-84269D9B7A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R"/>
          </a:p>
        </p:txBody>
      </p:sp>
      <p:sp>
        <p:nvSpPr>
          <p:cNvPr id="5" name="Slide Number Placeholder 4">
            <a:extLst>
              <a:ext uri="{FF2B5EF4-FFF2-40B4-BE49-F238E27FC236}">
                <a16:creationId xmlns:a16="http://schemas.microsoft.com/office/drawing/2014/main" id="{93F2DDCB-129E-ABA9-22D4-105ECF34A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12763E-7CC8-AF47-B15D-82E13E3C2243}" type="slidenum">
              <a:rPr lang="en-HR" smtClean="0"/>
              <a:t>‹#›</a:t>
            </a:fld>
            <a:endParaRPr lang="en-HR"/>
          </a:p>
        </p:txBody>
      </p:sp>
    </p:spTree>
    <p:extLst>
      <p:ext uri="{BB962C8B-B14F-4D97-AF65-F5344CB8AC3E}">
        <p14:creationId xmlns:p14="http://schemas.microsoft.com/office/powerpoint/2010/main" val="3546393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6A4F6-0EC9-9A4B-8F1E-68EB64E605F4}" type="datetimeFigureOut">
              <a:rPr lang="en-HR" smtClean="0"/>
              <a:t>08.01.2024.</a:t>
            </a:fld>
            <a:endParaRPr lang="en-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0D42-FB1C-B644-BDC5-AFBE3E0273D4}" type="slidenum">
              <a:rPr lang="en-HR" smtClean="0"/>
              <a:t>‹#›</a:t>
            </a:fld>
            <a:endParaRPr lang="en-HR"/>
          </a:p>
        </p:txBody>
      </p:sp>
    </p:spTree>
    <p:extLst>
      <p:ext uri="{BB962C8B-B14F-4D97-AF65-F5344CB8AC3E}">
        <p14:creationId xmlns:p14="http://schemas.microsoft.com/office/powerpoint/2010/main" val="13840610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presentation is…</a:t>
            </a:r>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0</a:t>
            </a:fld>
            <a:endParaRPr lang="en-HR"/>
          </a:p>
        </p:txBody>
      </p:sp>
    </p:spTree>
    <p:extLst>
      <p:ext uri="{BB962C8B-B14F-4D97-AF65-F5344CB8AC3E}">
        <p14:creationId xmlns:p14="http://schemas.microsoft.com/office/powerpoint/2010/main" val="261223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R" dirty="0"/>
              <a:t>FY2004 performance remained strong and balanced, with top- and bottom- line resultes exceeding expectations.</a:t>
            </a:r>
          </a:p>
          <a:p>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1</a:t>
            </a:fld>
            <a:endParaRPr lang="en-HR"/>
          </a:p>
        </p:txBody>
      </p:sp>
    </p:spTree>
    <p:extLst>
      <p:ext uri="{BB962C8B-B14F-4D97-AF65-F5344CB8AC3E}">
        <p14:creationId xmlns:p14="http://schemas.microsoft.com/office/powerpoint/2010/main" val="424615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a:solidFill>
                  <a:schemeClr val="tx2"/>
                </a:solidFill>
                <a:latin typeface="+mn-lt"/>
                <a:ea typeface="+mn-ea"/>
                <a:cs typeface="+mn-cs"/>
              </a:rPr>
              <a:t>Revenue </a:t>
            </a:r>
            <a:r>
              <a:rPr lang="en-GB" sz="1800" kern="1200" dirty="0">
                <a:solidFill>
                  <a:schemeClr val="tx2"/>
                </a:solidFill>
                <a:latin typeface="+mn-lt"/>
                <a:ea typeface="+mn-ea"/>
                <a:cs typeface="+mn-cs"/>
              </a:rPr>
              <a:t>increased steadily to $109.7 million, while gross profit rose positively to $12.5 million. </a:t>
            </a: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However, a rise in operational expenses saw Cost of Goods Sold escalate to $97.2 million. This increase led to a decrease in Gross Margin to 11.4%, signalling a decline in profitability due to heightened production costs.</a:t>
            </a:r>
            <a:br>
              <a:rPr lang="en-GB" sz="1800" kern="1200" dirty="0">
                <a:solidFill>
                  <a:schemeClr val="tx2"/>
                </a:solidFill>
                <a:latin typeface="+mn-lt"/>
                <a:ea typeface="+mn-ea"/>
                <a:cs typeface="+mn-cs"/>
              </a:rPr>
            </a:b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Revenue Growth: The consistent growth in revenue to $109.7 million indicates positive market traction and sales performance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2"/>
                </a:solidFill>
                <a:latin typeface="+mn-lt"/>
                <a:ea typeface="+mn-ea"/>
                <a:cs typeface="+mn-cs"/>
              </a:rPr>
              <a:t>Gross Profit Increase: Despite the revenue growth, the rise in gross profit to $12.5 million showcases improved efficiency in production or sales processes.</a:t>
            </a:r>
          </a:p>
          <a:p>
            <a:r>
              <a:rPr lang="en-GB" sz="1800" kern="1200" dirty="0">
                <a:solidFill>
                  <a:schemeClr val="tx2"/>
                </a:solidFill>
                <a:latin typeface="+mn-lt"/>
                <a:ea typeface="+mn-ea"/>
                <a:cs typeface="+mn-cs"/>
              </a:rPr>
              <a:t>Cost of Goods Sold: The notable increase to $97.2 million suggests higher operational expenses, possibly impacting profitability.</a:t>
            </a:r>
          </a:p>
          <a:p>
            <a:r>
              <a:rPr lang="en-GB" sz="1800" kern="1200" dirty="0">
                <a:solidFill>
                  <a:schemeClr val="tx2"/>
                </a:solidFill>
                <a:latin typeface="+mn-lt"/>
                <a:ea typeface="+mn-ea"/>
                <a:cs typeface="+mn-cs"/>
              </a:rPr>
              <a:t>Gross Margin Decline: The decrease to 11.4% indicates a decline in profitability, highlighting the pressing need to address rising production costs.</a:t>
            </a:r>
            <a:endParaRPr lang="en-HR" sz="1800" kern="1200" dirty="0">
              <a:solidFill>
                <a:schemeClr val="tx2"/>
              </a:solidFill>
              <a:latin typeface="+mn-lt"/>
              <a:ea typeface="+mn-ea"/>
              <a:cs typeface="+mn-cs"/>
            </a:endParaRPr>
          </a:p>
        </p:txBody>
      </p:sp>
      <p:sp>
        <p:nvSpPr>
          <p:cNvPr id="4" name="Slide Number Placeholder 3"/>
          <p:cNvSpPr>
            <a:spLocks noGrp="1"/>
          </p:cNvSpPr>
          <p:nvPr>
            <p:ph type="sldNum" sz="quarter" idx="5"/>
          </p:nvPr>
        </p:nvSpPr>
        <p:spPr/>
        <p:txBody>
          <a:bodyPr/>
          <a:lstStyle/>
          <a:p>
            <a:fld id="{20490D42-FB1C-B644-BDC5-AFBE3E0273D4}" type="slidenum">
              <a:rPr lang="en-HR" smtClean="0"/>
              <a:t>2</a:t>
            </a:fld>
            <a:endParaRPr lang="en-HR"/>
          </a:p>
        </p:txBody>
      </p:sp>
    </p:spTree>
    <p:extLst>
      <p:ext uri="{BB962C8B-B14F-4D97-AF65-F5344CB8AC3E}">
        <p14:creationId xmlns:p14="http://schemas.microsoft.com/office/powerpoint/2010/main" val="295982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2800" dirty="0">
                <a:effectLst/>
              </a:rPr>
              <a:t>During the AOV drop period, cheaper products like accessories and clothing were added to online sales. This aligned with sales showing an increase but for lower-priced products. </a:t>
            </a:r>
          </a:p>
          <a:p>
            <a:pPr algn="l"/>
            <a:r>
              <a:rPr lang="en-GB" sz="2800" dirty="0">
                <a:effectLst/>
              </a:rPr>
              <a:t>The company actually included ACC and clothing to online, so they included more product that are cheaper. Also in sales reason price also shows up. Sales increased but for very small price products.</a:t>
            </a:r>
          </a:p>
          <a:p>
            <a:endParaRPr lang="ru-RU" sz="1800" kern="1200" dirty="0">
              <a:solidFill>
                <a:schemeClr val="tx2"/>
              </a:solidFill>
              <a:latin typeface="+mn-lt"/>
              <a:ea typeface="+mn-ea"/>
              <a:cs typeface="+mn-cs"/>
            </a:endParaRPr>
          </a:p>
          <a:p>
            <a:r>
              <a:rPr lang="en-GB" sz="1800" kern="1200" dirty="0">
                <a:solidFill>
                  <a:schemeClr val="tx2"/>
                </a:solidFill>
                <a:latin typeface="+mn-lt"/>
                <a:ea typeface="+mn-ea"/>
                <a:cs typeface="+mn-cs"/>
              </a:rPr>
              <a:t>Total Orders grew to 30,389, reflecting heightened customer activity. </a:t>
            </a: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Despite this increase, Average Order Value (AOV) dropped to $4.6k, indicating reduced spending per order. </a:t>
            </a: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However, Total Units Sold surged to 272.7k, showing an upward trend in product movement. </a:t>
            </a: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The Average Sales Price (ASP) declined to $402, highlighting a decrease in the average price per unit sold.</a:t>
            </a:r>
          </a:p>
          <a:p>
            <a:endParaRPr lang="en-GB" sz="1800" kern="1200" dirty="0">
              <a:solidFill>
                <a:schemeClr val="tx2"/>
              </a:solidFill>
              <a:latin typeface="+mn-lt"/>
              <a:ea typeface="+mn-ea"/>
              <a:cs typeface="+mn-cs"/>
            </a:endParaRPr>
          </a:p>
          <a:p>
            <a:r>
              <a:rPr lang="en-GB" sz="1800" kern="1200" dirty="0">
                <a:solidFill>
                  <a:schemeClr val="tx2"/>
                </a:solidFill>
                <a:latin typeface="+mn-lt"/>
                <a:ea typeface="+mn-ea"/>
                <a:cs typeface="+mn-cs"/>
              </a:rPr>
              <a:t>Order Volume Growth: The increase in total orders to 30,389 reflects heightened customer engagement and increased market demand.</a:t>
            </a:r>
          </a:p>
          <a:p>
            <a:r>
              <a:rPr lang="en-GB" sz="1800" kern="1200" dirty="0">
                <a:solidFill>
                  <a:schemeClr val="tx2"/>
                </a:solidFill>
                <a:latin typeface="+mn-lt"/>
                <a:ea typeface="+mn-ea"/>
                <a:cs typeface="+mn-cs"/>
              </a:rPr>
              <a:t>Average Order Value (AOV) Decline: The drop in AOV to $4.6k might suggest a shift in customer spending </a:t>
            </a:r>
            <a:r>
              <a:rPr lang="en-GB" sz="1800" kern="1200" dirty="0" err="1">
                <a:solidFill>
                  <a:schemeClr val="tx2"/>
                </a:solidFill>
                <a:latin typeface="+mn-lt"/>
                <a:ea typeface="+mn-ea"/>
                <a:cs typeface="+mn-cs"/>
              </a:rPr>
              <a:t>behavior</a:t>
            </a:r>
            <a:r>
              <a:rPr lang="en-GB" sz="1800" kern="1200" dirty="0">
                <a:solidFill>
                  <a:schemeClr val="tx2"/>
                </a:solidFill>
                <a:latin typeface="+mn-lt"/>
                <a:ea typeface="+mn-ea"/>
                <a:cs typeface="+mn-cs"/>
              </a:rPr>
              <a:t> or pricing strategies.</a:t>
            </a:r>
          </a:p>
          <a:p>
            <a:r>
              <a:rPr lang="en-GB" sz="1800" kern="1200" dirty="0">
                <a:solidFill>
                  <a:schemeClr val="tx2"/>
                </a:solidFill>
                <a:latin typeface="+mn-lt"/>
                <a:ea typeface="+mn-ea"/>
                <a:cs typeface="+mn-cs"/>
              </a:rPr>
              <a:t>Total Units Sold Increase: The surge to 272.7k units sold signifies robust product movement and sales traction.</a:t>
            </a:r>
          </a:p>
          <a:p>
            <a:r>
              <a:rPr lang="en-GB" sz="1800" kern="1200" dirty="0">
                <a:solidFill>
                  <a:schemeClr val="tx2"/>
                </a:solidFill>
                <a:latin typeface="+mn-lt"/>
                <a:ea typeface="+mn-ea"/>
                <a:cs typeface="+mn-cs"/>
              </a:rPr>
              <a:t>Average Sales Price (ASP) Decline: The decrease to $402 per unit sold indicates a reduction in the average price per product, possibly impacting revenue per sale</a:t>
            </a:r>
          </a:p>
          <a:p>
            <a:endParaRPr lang="en-HR" sz="1800" kern="1200" dirty="0">
              <a:solidFill>
                <a:schemeClr val="tx2"/>
              </a:solidFill>
              <a:latin typeface="+mn-lt"/>
              <a:ea typeface="+mn-ea"/>
              <a:cs typeface="+mn-cs"/>
            </a:endParaRPr>
          </a:p>
        </p:txBody>
      </p:sp>
      <p:sp>
        <p:nvSpPr>
          <p:cNvPr id="4" name="Slide Number Placeholder 3"/>
          <p:cNvSpPr>
            <a:spLocks noGrp="1"/>
          </p:cNvSpPr>
          <p:nvPr>
            <p:ph type="sldNum" sz="quarter" idx="5"/>
          </p:nvPr>
        </p:nvSpPr>
        <p:spPr/>
        <p:txBody>
          <a:bodyPr/>
          <a:lstStyle/>
          <a:p>
            <a:fld id="{20490D42-FB1C-B644-BDC5-AFBE3E0273D4}" type="slidenum">
              <a:rPr lang="en-HR" smtClean="0"/>
              <a:t>3</a:t>
            </a:fld>
            <a:endParaRPr lang="en-HR"/>
          </a:p>
        </p:txBody>
      </p:sp>
    </p:spTree>
    <p:extLst>
      <p:ext uri="{BB962C8B-B14F-4D97-AF65-F5344CB8AC3E}">
        <p14:creationId xmlns:p14="http://schemas.microsoft.com/office/powerpoint/2010/main" val="134341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Offline – lower prices and substantial discounts compare to Online</a:t>
            </a:r>
          </a:p>
        </p:txBody>
      </p:sp>
      <p:sp>
        <p:nvSpPr>
          <p:cNvPr id="4" name="Slide Number Placeholder 3"/>
          <p:cNvSpPr>
            <a:spLocks noGrp="1"/>
          </p:cNvSpPr>
          <p:nvPr>
            <p:ph type="sldNum" sz="quarter" idx="5"/>
          </p:nvPr>
        </p:nvSpPr>
        <p:spPr/>
        <p:txBody>
          <a:bodyPr/>
          <a:lstStyle/>
          <a:p>
            <a:fld id="{20490D42-FB1C-B644-BDC5-AFBE3E0273D4}" type="slidenum">
              <a:rPr lang="en-HR" smtClean="0"/>
              <a:t>4</a:t>
            </a:fld>
            <a:endParaRPr lang="en-HR"/>
          </a:p>
        </p:txBody>
      </p:sp>
    </p:spTree>
    <p:extLst>
      <p:ext uri="{BB962C8B-B14F-4D97-AF65-F5344CB8AC3E}">
        <p14:creationId xmlns:p14="http://schemas.microsoft.com/office/powerpoint/2010/main" val="210393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D1D5DB"/>
                </a:solidFill>
                <a:effectLst/>
                <a:latin typeface="Söhne"/>
              </a:rPr>
              <a:t>Costs Impact Profitability</a:t>
            </a:r>
            <a:r>
              <a:rPr lang="en-GB" b="0" i="0" dirty="0">
                <a:solidFill>
                  <a:srgbClr val="D1D5DB"/>
                </a:solidFill>
                <a:effectLst/>
                <a:latin typeface="Söhne"/>
              </a:rPr>
              <a:t>: COGS increased, potentially impacting overall profitability.</a:t>
            </a:r>
          </a:p>
          <a:p>
            <a:pPr algn="l">
              <a:buFont typeface="+mj-lt"/>
              <a:buAutoNum type="arabicPeriod"/>
            </a:pPr>
            <a:r>
              <a:rPr lang="en-GB" b="1" i="0" dirty="0">
                <a:solidFill>
                  <a:srgbClr val="D1D5DB"/>
                </a:solidFill>
                <a:effectLst/>
                <a:latin typeface="Söhne"/>
              </a:rPr>
              <a:t>Changing Customer &amp; Pricing Dynamics</a:t>
            </a:r>
            <a:r>
              <a:rPr lang="en-GB" b="0" i="0" dirty="0">
                <a:solidFill>
                  <a:srgbClr val="D1D5DB"/>
                </a:solidFill>
                <a:effectLst/>
                <a:latin typeface="Söhne"/>
              </a:rPr>
              <a:t>: AOV and ASP declined, </a:t>
            </a:r>
            <a:r>
              <a:rPr lang="en-GB" b="0" i="0" dirty="0" err="1">
                <a:solidFill>
                  <a:srgbClr val="D1D5DB"/>
                </a:solidFill>
                <a:effectLst/>
                <a:latin typeface="Söhne"/>
              </a:rPr>
              <a:t>signaling</a:t>
            </a:r>
            <a:r>
              <a:rPr lang="en-GB" b="0" i="0" dirty="0">
                <a:solidFill>
                  <a:srgbClr val="D1D5DB"/>
                </a:solidFill>
                <a:effectLst/>
                <a:latin typeface="Söhne"/>
              </a:rPr>
              <a:t> shifts in customer </a:t>
            </a:r>
            <a:r>
              <a:rPr lang="en-GB" b="0" i="0" dirty="0" err="1">
                <a:solidFill>
                  <a:srgbClr val="D1D5DB"/>
                </a:solidFill>
                <a:effectLst/>
                <a:latin typeface="Söhne"/>
              </a:rPr>
              <a:t>behavior</a:t>
            </a:r>
            <a:r>
              <a:rPr lang="en-GB" b="0" i="0" dirty="0">
                <a:solidFill>
                  <a:srgbClr val="D1D5DB"/>
                </a:solidFill>
                <a:effectLst/>
                <a:latin typeface="Söhne"/>
              </a:rPr>
              <a:t> and pricing strategies toward lower-priced items. Introduction of cheaper products online may have influenced this change.</a:t>
            </a:r>
          </a:p>
          <a:p>
            <a:pPr algn="l">
              <a:buFont typeface="+mj-lt"/>
              <a:buAutoNum type="arabicPeriod"/>
            </a:pPr>
            <a:r>
              <a:rPr lang="en-GB" b="1" i="0" dirty="0">
                <a:solidFill>
                  <a:srgbClr val="D1D5DB"/>
                </a:solidFill>
                <a:effectLst/>
                <a:latin typeface="Söhne"/>
              </a:rPr>
              <a:t>Offline Profitability Challenges</a:t>
            </a:r>
            <a:r>
              <a:rPr lang="en-GB" b="0" i="0" dirty="0">
                <a:solidFill>
                  <a:srgbClr val="D1D5DB"/>
                </a:solidFill>
                <a:effectLst/>
                <a:latin typeface="Söhne"/>
              </a:rPr>
              <a:t>: Gross profit losses in the offline channel resulted in a negative margin of -1.9%, indicating challenges in achieving profitability.</a:t>
            </a:r>
          </a:p>
          <a:p>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5</a:t>
            </a:fld>
            <a:endParaRPr lang="en-HR"/>
          </a:p>
        </p:txBody>
      </p:sp>
    </p:spTree>
    <p:extLst>
      <p:ext uri="{BB962C8B-B14F-4D97-AF65-F5344CB8AC3E}">
        <p14:creationId xmlns:p14="http://schemas.microsoft.com/office/powerpoint/2010/main" val="166633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i="0" dirty="0">
                <a:effectLst/>
                <a:latin typeface="Söhne"/>
              </a:rPr>
              <a:t>These recommendations focus on cost management, pricing strategies, product mix adjustments, and targeted improvements in the offline channel to address the highlighted challenges. </a:t>
            </a:r>
            <a:endParaRPr lang="en-GB" b="1" dirty="0">
              <a:solidFill>
                <a:schemeClr val="accent1"/>
              </a:solidFill>
            </a:endParaRPr>
          </a:p>
          <a:p>
            <a:pPr marL="0" indent="0">
              <a:buNone/>
            </a:pPr>
            <a:endParaRPr lang="en-GB" b="1" dirty="0">
              <a:solidFill>
                <a:schemeClr val="accent1"/>
              </a:solidFill>
            </a:endParaRPr>
          </a:p>
          <a:p>
            <a:pPr marL="0" indent="0">
              <a:buNone/>
            </a:pPr>
            <a:r>
              <a:rPr lang="en-GB" b="1" dirty="0">
                <a:solidFill>
                  <a:schemeClr val="accent1"/>
                </a:solidFill>
              </a:rPr>
              <a:t>Our Commitment: Establishing a Sustainable Business Model -&gt; Balancing (fast revenue) Growth and Profitability</a:t>
            </a:r>
          </a:p>
          <a:p>
            <a:pPr marL="0" indent="0">
              <a:buNone/>
            </a:pPr>
            <a:endParaRPr lang="en-GB" dirty="0"/>
          </a:p>
          <a:p>
            <a:pPr marL="228600" indent="-228600">
              <a:buAutoNum type="arabicPeriod"/>
            </a:pPr>
            <a:r>
              <a:rPr lang="en-GB" dirty="0"/>
              <a:t>Despite revenue growth, the decline in gross margin calls for a focused strategy to balance rapid expansion with maintaining profitability.</a:t>
            </a:r>
          </a:p>
          <a:p>
            <a:pPr algn="l">
              <a:buFont typeface="+mj-lt"/>
              <a:buAutoNum type="arabicPeriod"/>
            </a:pPr>
            <a:r>
              <a:rPr lang="en-GB" dirty="0"/>
              <a:t>Addressing the increase in Cost of Goods Sold is crucial to improving profitability.</a:t>
            </a:r>
            <a:br>
              <a:rPr lang="en-GB" dirty="0"/>
            </a:br>
            <a:br>
              <a:rPr lang="en-GB" dirty="0"/>
            </a:br>
            <a:r>
              <a:rPr lang="en-GB" dirty="0"/>
              <a:t>1. </a:t>
            </a:r>
            <a:r>
              <a:rPr lang="en-GB" sz="1200" dirty="0"/>
              <a:t>Gross Profit Margin Focus:  Aiming for a 20% increase in gross profit margin by optimizing pricing and promotional strategies within our offline channel</a:t>
            </a:r>
          </a:p>
          <a:p>
            <a:pPr>
              <a:buFont typeface="+mj-lt"/>
              <a:buAutoNum type="arabicPeriod"/>
            </a:pPr>
            <a:r>
              <a:rPr lang="en-GB" sz="1200" dirty="0"/>
              <a:t>Revenue Diversification:  Targeting a 60% overall revenue increase across both channels to foster a balanced growth trajectory</a:t>
            </a:r>
          </a:p>
          <a:p>
            <a:pPr algn="l">
              <a:buFont typeface="+mj-lt"/>
              <a:buAutoNum type="arabicPeriod"/>
            </a:pPr>
            <a:r>
              <a:rPr lang="en-GB" sz="1200" dirty="0"/>
              <a:t>Customer Value Enhancement: Driving a 30% increase in Average Order Value (AOV) to enhance overall profitability</a:t>
            </a:r>
          </a:p>
          <a:p>
            <a:pPr algn="l">
              <a:buFont typeface="+mj-lt"/>
              <a:buAutoNum type="arabicPeriod"/>
            </a:pPr>
            <a:r>
              <a:rPr lang="en-GB" sz="1200" dirty="0"/>
              <a:t>Operational Efficiency: Identifying cost-saving opportunities and enhancing operational efficiencies to align with our growth trajectory</a:t>
            </a:r>
            <a:br>
              <a:rPr lang="en-GB" sz="1200" dirty="0"/>
            </a:b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p:txBody>
      </p:sp>
      <p:sp>
        <p:nvSpPr>
          <p:cNvPr id="4" name="Slide Number Placeholder 3"/>
          <p:cNvSpPr>
            <a:spLocks noGrp="1"/>
          </p:cNvSpPr>
          <p:nvPr>
            <p:ph type="sldNum" sz="quarter" idx="5"/>
          </p:nvPr>
        </p:nvSpPr>
        <p:spPr/>
        <p:txBody>
          <a:bodyPr/>
          <a:lstStyle/>
          <a:p>
            <a:fld id="{20490D42-FB1C-B644-BDC5-AFBE3E0273D4}" type="slidenum">
              <a:rPr lang="en-HR" smtClean="0"/>
              <a:t>6</a:t>
            </a:fld>
            <a:endParaRPr lang="en-HR"/>
          </a:p>
        </p:txBody>
      </p:sp>
    </p:spTree>
    <p:extLst>
      <p:ext uri="{BB962C8B-B14F-4D97-AF65-F5344CB8AC3E}">
        <p14:creationId xmlns:p14="http://schemas.microsoft.com/office/powerpoint/2010/main" val="2517734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hr-HR"/>
              <a:t>01.07.2004</a:t>
            </a:r>
            <a:endParaRPr lang="en-HR"/>
          </a:p>
        </p:txBody>
      </p:sp>
      <p:pic>
        <p:nvPicPr>
          <p:cNvPr id="9" name="Picture 8">
            <a:extLst>
              <a:ext uri="{FF2B5EF4-FFF2-40B4-BE49-F238E27FC236}">
                <a16:creationId xmlns:a16="http://schemas.microsoft.com/office/drawing/2014/main" id="{67347C44-DBCC-C140-6C55-5584807036C9}"/>
              </a:ext>
            </a:extLst>
          </p:cNvPr>
          <p:cNvPicPr>
            <a:picLocks noChangeAspect="1"/>
          </p:cNvPicPr>
          <p:nvPr userDrawn="1"/>
        </p:nvPicPr>
        <p:blipFill>
          <a:blip r:embed="rId2">
            <a:alphaModFix amt="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GB"/>
              <a:t>by Marina Korneva</a:t>
            </a:r>
            <a:endParaRPr lang="en-H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46113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hr-HR"/>
              <a:t>01.07.2004</a:t>
            </a:r>
            <a:endParaRPr lang="en-HR"/>
          </a:p>
        </p:txBody>
      </p:sp>
      <p:sp>
        <p:nvSpPr>
          <p:cNvPr id="5" name="Footer Placeholder 4"/>
          <p:cNvSpPr>
            <a:spLocks noGrp="1"/>
          </p:cNvSpPr>
          <p:nvPr>
            <p:ph type="ftr" sz="quarter" idx="11"/>
          </p:nvPr>
        </p:nvSpPr>
        <p:spPr/>
        <p:txBody>
          <a:bodyPr/>
          <a:lstStyle/>
          <a:p>
            <a:r>
              <a:rPr lang="en-GB"/>
              <a:t>by Marina Korneva</a:t>
            </a:r>
            <a:endParaRPr lang="en-HR"/>
          </a:p>
        </p:txBody>
      </p:sp>
      <p:sp>
        <p:nvSpPr>
          <p:cNvPr id="6" name="Slide Number Placeholder 5"/>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108201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hr-HR"/>
              <a:t>01.07.2004</a:t>
            </a:r>
            <a:endParaRPr lang="en-HR"/>
          </a:p>
        </p:txBody>
      </p:sp>
      <p:sp>
        <p:nvSpPr>
          <p:cNvPr id="5" name="Footer Placeholder 4"/>
          <p:cNvSpPr>
            <a:spLocks noGrp="1"/>
          </p:cNvSpPr>
          <p:nvPr>
            <p:ph type="ftr" sz="quarter" idx="11"/>
          </p:nvPr>
        </p:nvSpPr>
        <p:spPr>
          <a:xfrm>
            <a:off x="774923" y="5951811"/>
            <a:ext cx="7896279" cy="365125"/>
          </a:xfrm>
        </p:spPr>
        <p:txBody>
          <a:bodyPr/>
          <a:lstStyle/>
          <a:p>
            <a:r>
              <a:rPr lang="en-GB"/>
              <a:t>by Marina Korneva</a:t>
            </a:r>
            <a:endParaRPr lang="en-H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158732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hr-HR"/>
              <a:t>01.07.2004</a:t>
            </a:r>
            <a:endParaRPr lang="en-HR"/>
          </a:p>
        </p:txBody>
      </p:sp>
      <p:sp>
        <p:nvSpPr>
          <p:cNvPr id="5" name="Footer Placeholder 4"/>
          <p:cNvSpPr>
            <a:spLocks noGrp="1"/>
          </p:cNvSpPr>
          <p:nvPr>
            <p:ph type="ftr" sz="quarter" idx="11"/>
          </p:nvPr>
        </p:nvSpPr>
        <p:spPr/>
        <p:txBody>
          <a:bodyPr/>
          <a:lstStyle/>
          <a:p>
            <a:r>
              <a:rPr lang="en-GB"/>
              <a:t>by Marina Korneva</a:t>
            </a:r>
            <a:endParaRPr lang="en-HR"/>
          </a:p>
        </p:txBody>
      </p:sp>
      <p:sp>
        <p:nvSpPr>
          <p:cNvPr id="6" name="Slide Number Placeholder 5"/>
          <p:cNvSpPr>
            <a:spLocks noGrp="1"/>
          </p:cNvSpPr>
          <p:nvPr>
            <p:ph type="sldNum" sz="quarter" idx="12"/>
          </p:nvPr>
        </p:nvSpPr>
        <p:spPr>
          <a:xfrm>
            <a:off x="10558300" y="5956137"/>
            <a:ext cx="1052508" cy="365125"/>
          </a:xfrm>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91903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hr-HR"/>
              <a:t>01.07.2004</a:t>
            </a:r>
            <a:endParaRPr lang="en-H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GB"/>
              <a:t>by Marina Korneva</a:t>
            </a:r>
            <a:endParaRPr lang="en-H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12166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hr-HR"/>
              <a:t>01.07.2004</a:t>
            </a:r>
            <a:endParaRPr lang="en-HR"/>
          </a:p>
        </p:txBody>
      </p:sp>
      <p:sp>
        <p:nvSpPr>
          <p:cNvPr id="6" name="Footer Placeholder 5"/>
          <p:cNvSpPr>
            <a:spLocks noGrp="1"/>
          </p:cNvSpPr>
          <p:nvPr>
            <p:ph type="ftr" sz="quarter" idx="11"/>
          </p:nvPr>
        </p:nvSpPr>
        <p:spPr/>
        <p:txBody>
          <a:bodyPr/>
          <a:lstStyle/>
          <a:p>
            <a:r>
              <a:rPr lang="en-GB"/>
              <a:t>by Marina Korneva</a:t>
            </a:r>
            <a:endParaRPr lang="en-HR"/>
          </a:p>
        </p:txBody>
      </p:sp>
      <p:sp>
        <p:nvSpPr>
          <p:cNvPr id="7" name="Slide Number Placeholder 6"/>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161531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hr-HR"/>
              <a:t>01.07.2004</a:t>
            </a:r>
            <a:endParaRPr lang="en-HR"/>
          </a:p>
        </p:txBody>
      </p:sp>
      <p:sp>
        <p:nvSpPr>
          <p:cNvPr id="8" name="Footer Placeholder 7"/>
          <p:cNvSpPr>
            <a:spLocks noGrp="1"/>
          </p:cNvSpPr>
          <p:nvPr>
            <p:ph type="ftr" sz="quarter" idx="11"/>
          </p:nvPr>
        </p:nvSpPr>
        <p:spPr/>
        <p:txBody>
          <a:bodyPr/>
          <a:lstStyle/>
          <a:p>
            <a:r>
              <a:rPr lang="en-GB"/>
              <a:t>by Marina Korneva</a:t>
            </a:r>
            <a:endParaRPr lang="en-HR"/>
          </a:p>
        </p:txBody>
      </p:sp>
      <p:sp>
        <p:nvSpPr>
          <p:cNvPr id="9" name="Slide Number Placeholder 8"/>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233956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hr-HR"/>
              <a:t>01.07.2004</a:t>
            </a:r>
            <a:endParaRPr lang="en-HR"/>
          </a:p>
        </p:txBody>
      </p:sp>
      <p:sp>
        <p:nvSpPr>
          <p:cNvPr id="4" name="Footer Placeholder 3"/>
          <p:cNvSpPr>
            <a:spLocks noGrp="1"/>
          </p:cNvSpPr>
          <p:nvPr>
            <p:ph type="ftr" sz="quarter" idx="11"/>
          </p:nvPr>
        </p:nvSpPr>
        <p:spPr/>
        <p:txBody>
          <a:bodyPr/>
          <a:lstStyle/>
          <a:p>
            <a:r>
              <a:rPr lang="en-GB"/>
              <a:t>by Marina Korneva</a:t>
            </a:r>
            <a:endParaRPr lang="en-HR"/>
          </a:p>
        </p:txBody>
      </p:sp>
      <p:sp>
        <p:nvSpPr>
          <p:cNvPr id="5" name="Slide Number Placeholder 4"/>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329644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r-HR"/>
              <a:t>01.07.2004</a:t>
            </a:r>
            <a:endParaRPr lang="en-HR"/>
          </a:p>
        </p:txBody>
      </p:sp>
      <p:sp>
        <p:nvSpPr>
          <p:cNvPr id="3" name="Footer Placeholder 2"/>
          <p:cNvSpPr>
            <a:spLocks noGrp="1"/>
          </p:cNvSpPr>
          <p:nvPr>
            <p:ph type="ftr" sz="quarter" idx="11"/>
          </p:nvPr>
        </p:nvSpPr>
        <p:spPr/>
        <p:txBody>
          <a:bodyPr/>
          <a:lstStyle/>
          <a:p>
            <a:r>
              <a:rPr lang="en-GB"/>
              <a:t>by Marina Korneva</a:t>
            </a:r>
            <a:endParaRPr lang="en-HR"/>
          </a:p>
        </p:txBody>
      </p:sp>
      <p:sp>
        <p:nvSpPr>
          <p:cNvPr id="4" name="Slide Number Placeholder 3"/>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22608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hr-HR"/>
              <a:t>01.07.2004</a:t>
            </a:r>
            <a:endParaRPr lang="en-H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GB"/>
              <a:t>by Marina Korneva</a:t>
            </a:r>
            <a:endParaRPr lang="en-H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25106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hr-HR"/>
              <a:t>01.07.2004</a:t>
            </a:r>
            <a:endParaRPr lang="en-HR"/>
          </a:p>
        </p:txBody>
      </p:sp>
      <p:sp>
        <p:nvSpPr>
          <p:cNvPr id="6" name="Footer Placeholder 5"/>
          <p:cNvSpPr>
            <a:spLocks noGrp="1"/>
          </p:cNvSpPr>
          <p:nvPr>
            <p:ph type="ftr" sz="quarter" idx="11"/>
          </p:nvPr>
        </p:nvSpPr>
        <p:spPr/>
        <p:txBody>
          <a:bodyPr/>
          <a:lstStyle/>
          <a:p>
            <a:r>
              <a:rPr lang="en-GB"/>
              <a:t>by Marina Korneva</a:t>
            </a:r>
            <a:endParaRPr lang="en-HR"/>
          </a:p>
        </p:txBody>
      </p:sp>
      <p:sp>
        <p:nvSpPr>
          <p:cNvPr id="7" name="Slide Number Placeholder 6"/>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277472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hr-HR"/>
              <a:t>01.07.2004</a:t>
            </a:r>
            <a:endParaRPr lang="en-H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GB"/>
              <a:t>by Marina Korneva</a:t>
            </a:r>
            <a:endParaRPr lang="en-HR"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EA6C5B5-1614-D849-843B-E076A5E30398}" type="slidenum">
              <a:rPr lang="en-HR" smtClean="0"/>
              <a:t>‹#›</a:t>
            </a:fld>
            <a:endParaRPr lang="en-H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103124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74E3-E466-4296-3617-BCAE678702DC}"/>
              </a:ext>
            </a:extLst>
          </p:cNvPr>
          <p:cNvSpPr>
            <a:spLocks noGrp="1"/>
          </p:cNvSpPr>
          <p:nvPr>
            <p:ph type="ctrTitle"/>
          </p:nvPr>
        </p:nvSpPr>
        <p:spPr/>
        <p:txBody>
          <a:bodyPr/>
          <a:lstStyle/>
          <a:p>
            <a:r>
              <a:rPr lang="en-HR" dirty="0"/>
              <a:t>ADVENTURE WORKS</a:t>
            </a:r>
          </a:p>
        </p:txBody>
      </p:sp>
      <p:sp>
        <p:nvSpPr>
          <p:cNvPr id="3" name="Subtitle 2">
            <a:extLst>
              <a:ext uri="{FF2B5EF4-FFF2-40B4-BE49-F238E27FC236}">
                <a16:creationId xmlns:a16="http://schemas.microsoft.com/office/drawing/2014/main" id="{5F573600-B501-EF6A-7BB1-1324935BDFA4}"/>
              </a:ext>
            </a:extLst>
          </p:cNvPr>
          <p:cNvSpPr>
            <a:spLocks noGrp="1"/>
          </p:cNvSpPr>
          <p:nvPr>
            <p:ph type="subTitle" idx="1"/>
          </p:nvPr>
        </p:nvSpPr>
        <p:spPr/>
        <p:txBody>
          <a:bodyPr/>
          <a:lstStyle/>
          <a:p>
            <a:r>
              <a:rPr lang="en-HR" dirty="0"/>
              <a:t>KPI OVERVIEW, FY2004</a:t>
            </a:r>
          </a:p>
        </p:txBody>
      </p:sp>
      <p:sp>
        <p:nvSpPr>
          <p:cNvPr id="10" name="Date Placeholder 9">
            <a:extLst>
              <a:ext uri="{FF2B5EF4-FFF2-40B4-BE49-F238E27FC236}">
                <a16:creationId xmlns:a16="http://schemas.microsoft.com/office/drawing/2014/main" id="{6A232ED1-CCA4-183C-EAD5-9BE104372377}"/>
              </a:ext>
            </a:extLst>
          </p:cNvPr>
          <p:cNvSpPr>
            <a:spLocks noGrp="1"/>
          </p:cNvSpPr>
          <p:nvPr>
            <p:ph type="dt" sz="half" idx="10"/>
          </p:nvPr>
        </p:nvSpPr>
        <p:spPr>
          <a:xfrm>
            <a:off x="8729940" y="5951810"/>
            <a:ext cx="2844800" cy="365125"/>
          </a:xfrm>
        </p:spPr>
        <p:txBody>
          <a:bodyPr/>
          <a:lstStyle/>
          <a:p>
            <a:r>
              <a:rPr lang="hr-HR" sz="1200" dirty="0">
                <a:solidFill>
                  <a:schemeClr val="bg1"/>
                </a:solidFill>
              </a:rPr>
              <a:t>01.07.2004</a:t>
            </a:r>
            <a:endParaRPr lang="en-HR" sz="1200" dirty="0">
              <a:solidFill>
                <a:schemeClr val="bg1"/>
              </a:solidFill>
            </a:endParaRPr>
          </a:p>
        </p:txBody>
      </p:sp>
      <p:sp>
        <p:nvSpPr>
          <p:cNvPr id="11" name="Footer Placeholder 10">
            <a:extLst>
              <a:ext uri="{FF2B5EF4-FFF2-40B4-BE49-F238E27FC236}">
                <a16:creationId xmlns:a16="http://schemas.microsoft.com/office/drawing/2014/main" id="{1775A8E1-4E10-5E48-3585-184E9CE7348B}"/>
              </a:ext>
            </a:extLst>
          </p:cNvPr>
          <p:cNvSpPr>
            <a:spLocks noGrp="1"/>
          </p:cNvSpPr>
          <p:nvPr>
            <p:ph type="ftr" sz="quarter" idx="11"/>
          </p:nvPr>
        </p:nvSpPr>
        <p:spPr/>
        <p:txBody>
          <a:bodyPr/>
          <a:lstStyle/>
          <a:p>
            <a:r>
              <a:rPr lang="en-GB" sz="1200" dirty="0">
                <a:solidFill>
                  <a:schemeClr val="bg1"/>
                </a:solidFill>
              </a:rPr>
              <a:t>by Marina </a:t>
            </a:r>
            <a:r>
              <a:rPr lang="en-GB" sz="1200" dirty="0" err="1">
                <a:solidFill>
                  <a:schemeClr val="bg1"/>
                </a:solidFill>
              </a:rPr>
              <a:t>Korneva</a:t>
            </a:r>
            <a:endParaRPr lang="en-HR" sz="1200" dirty="0">
              <a:solidFill>
                <a:schemeClr val="bg1"/>
              </a:solidFill>
            </a:endParaRPr>
          </a:p>
        </p:txBody>
      </p:sp>
    </p:spTree>
    <p:extLst>
      <p:ext uri="{BB962C8B-B14F-4D97-AF65-F5344CB8AC3E}">
        <p14:creationId xmlns:p14="http://schemas.microsoft.com/office/powerpoint/2010/main" val="197163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02FB-ED08-83F7-DF82-483EB7C66934}"/>
              </a:ext>
            </a:extLst>
          </p:cNvPr>
          <p:cNvSpPr>
            <a:spLocks noGrp="1"/>
          </p:cNvSpPr>
          <p:nvPr>
            <p:ph type="title"/>
          </p:nvPr>
        </p:nvSpPr>
        <p:spPr/>
        <p:txBody>
          <a:bodyPr/>
          <a:lstStyle/>
          <a:p>
            <a:r>
              <a:rPr lang="en-US" dirty="0"/>
              <a:t>CONTENTS</a:t>
            </a:r>
            <a:endParaRPr lang="en-HR" dirty="0"/>
          </a:p>
        </p:txBody>
      </p:sp>
      <p:sp>
        <p:nvSpPr>
          <p:cNvPr id="3" name="Content Placeholder 2">
            <a:extLst>
              <a:ext uri="{FF2B5EF4-FFF2-40B4-BE49-F238E27FC236}">
                <a16:creationId xmlns:a16="http://schemas.microsoft.com/office/drawing/2014/main" id="{E8ECD20F-8977-163A-BBB8-1FFEE1C00435}"/>
              </a:ext>
            </a:extLst>
          </p:cNvPr>
          <p:cNvSpPr>
            <a:spLocks noGrp="1"/>
          </p:cNvSpPr>
          <p:nvPr>
            <p:ph idx="1"/>
          </p:nvPr>
        </p:nvSpPr>
        <p:spPr>
          <a:xfrm>
            <a:off x="433598" y="2047048"/>
            <a:ext cx="11029615" cy="3678303"/>
          </a:xfrm>
        </p:spPr>
        <p:txBody>
          <a:bodyPr/>
          <a:lstStyle/>
          <a:p>
            <a:pPr>
              <a:buFont typeface="Wingdings" pitchFamily="2" charset="2"/>
              <a:buChar char="q"/>
            </a:pPr>
            <a:r>
              <a:rPr lang="en-US" dirty="0">
                <a:solidFill>
                  <a:schemeClr val="tx1"/>
                </a:solidFill>
              </a:rPr>
              <a:t>FY2004 KPI Overview in Numbers</a:t>
            </a:r>
          </a:p>
          <a:p>
            <a:pPr lvl="1">
              <a:buFont typeface="Courier New" panose="02070309020205020404" pitchFamily="49" charset="0"/>
              <a:buChar char="o"/>
            </a:pPr>
            <a:r>
              <a:rPr lang="en-US" sz="1800" dirty="0">
                <a:solidFill>
                  <a:schemeClr val="tx1"/>
                </a:solidFill>
              </a:rPr>
              <a:t>Financial Trend Analysis</a:t>
            </a:r>
          </a:p>
          <a:p>
            <a:pPr lvl="1">
              <a:buFont typeface="Courier New" panose="02070309020205020404" pitchFamily="49" charset="0"/>
              <a:buChar char="o"/>
            </a:pPr>
            <a:r>
              <a:rPr lang="en-US" sz="1800" dirty="0">
                <a:solidFill>
                  <a:schemeClr val="tx1"/>
                </a:solidFill>
              </a:rPr>
              <a:t>Order Volume and Pricing Trends</a:t>
            </a:r>
          </a:p>
          <a:p>
            <a:pPr lvl="1">
              <a:buFont typeface="Courier New" panose="02070309020205020404" pitchFamily="49" charset="0"/>
              <a:buChar char="o"/>
            </a:pPr>
            <a:r>
              <a:rPr lang="en-US" sz="1800" dirty="0">
                <a:solidFill>
                  <a:schemeClr val="tx1"/>
                </a:solidFill>
              </a:rPr>
              <a:t>Profitability Challenges in Offline Channel</a:t>
            </a:r>
          </a:p>
          <a:p>
            <a:pPr>
              <a:buFont typeface="Wingdings" pitchFamily="2" charset="2"/>
              <a:buChar char="q"/>
            </a:pPr>
            <a:r>
              <a:rPr lang="en-GB" dirty="0">
                <a:solidFill>
                  <a:schemeClr val="tx1"/>
                </a:solidFill>
              </a:rPr>
              <a:t>Summary</a:t>
            </a:r>
          </a:p>
          <a:p>
            <a:pPr>
              <a:buFont typeface="Wingdings" pitchFamily="2" charset="2"/>
              <a:buChar char="q"/>
            </a:pPr>
            <a:r>
              <a:rPr lang="en-GB" dirty="0">
                <a:solidFill>
                  <a:schemeClr val="tx1"/>
                </a:solidFill>
              </a:rPr>
              <a:t>Next Steps: Balancing Fast Growth and Profitability</a:t>
            </a:r>
          </a:p>
          <a:p>
            <a:pPr>
              <a:buFont typeface="Wingdings" pitchFamily="2" charset="2"/>
              <a:buChar char="q"/>
            </a:pPr>
            <a:r>
              <a:rPr lang="en-GB" dirty="0">
                <a:solidFill>
                  <a:schemeClr val="tx1"/>
                </a:solidFill>
              </a:rPr>
              <a:t>Q&amp;A</a:t>
            </a:r>
            <a:endParaRPr lang="en-US" dirty="0">
              <a:solidFill>
                <a:schemeClr val="tx1"/>
              </a:solidFill>
            </a:endParaRPr>
          </a:p>
          <a:p>
            <a:endParaRPr lang="en-HR" dirty="0"/>
          </a:p>
        </p:txBody>
      </p:sp>
      <p:sp>
        <p:nvSpPr>
          <p:cNvPr id="8" name="Slide Number Placeholder 7">
            <a:extLst>
              <a:ext uri="{FF2B5EF4-FFF2-40B4-BE49-F238E27FC236}">
                <a16:creationId xmlns:a16="http://schemas.microsoft.com/office/drawing/2014/main" id="{9B57E9C3-056F-B9CB-1504-152871AE128C}"/>
              </a:ext>
            </a:extLst>
          </p:cNvPr>
          <p:cNvSpPr>
            <a:spLocks noGrp="1"/>
          </p:cNvSpPr>
          <p:nvPr>
            <p:ph type="sldNum" sz="quarter" idx="12"/>
          </p:nvPr>
        </p:nvSpPr>
        <p:spPr/>
        <p:txBody>
          <a:bodyPr/>
          <a:lstStyle/>
          <a:p>
            <a:fld id="{BEA6C5B5-1614-D849-843B-E076A5E30398}" type="slidenum">
              <a:rPr lang="en-HR" smtClean="0"/>
              <a:t>1</a:t>
            </a:fld>
            <a:endParaRPr lang="en-HR"/>
          </a:p>
        </p:txBody>
      </p:sp>
    </p:spTree>
    <p:extLst>
      <p:ext uri="{BB962C8B-B14F-4D97-AF65-F5344CB8AC3E}">
        <p14:creationId xmlns:p14="http://schemas.microsoft.com/office/powerpoint/2010/main" val="63196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F813-F217-A916-E279-529E897BA65B}"/>
              </a:ext>
            </a:extLst>
          </p:cNvPr>
          <p:cNvSpPr>
            <a:spLocks noGrp="1"/>
          </p:cNvSpPr>
          <p:nvPr>
            <p:ph type="title"/>
          </p:nvPr>
        </p:nvSpPr>
        <p:spPr/>
        <p:txBody>
          <a:bodyPr/>
          <a:lstStyle/>
          <a:p>
            <a:r>
              <a:rPr lang="en-US" dirty="0"/>
              <a:t>KPI OVERVIEW IN NUMBERS | </a:t>
            </a:r>
            <a:r>
              <a:rPr lang="en-US" sz="1600" dirty="0"/>
              <a:t>FY2004, all regions</a:t>
            </a:r>
            <a:br>
              <a:rPr lang="en-US" dirty="0"/>
            </a:br>
            <a:r>
              <a:rPr lang="en-US" sz="1600" dirty="0"/>
              <a:t>Financial Trend Analysis</a:t>
            </a:r>
            <a:endParaRPr lang="en-HR" dirty="0"/>
          </a:p>
        </p:txBody>
      </p:sp>
      <p:sp>
        <p:nvSpPr>
          <p:cNvPr id="11" name="TextBox 10">
            <a:extLst>
              <a:ext uri="{FF2B5EF4-FFF2-40B4-BE49-F238E27FC236}">
                <a16:creationId xmlns:a16="http://schemas.microsoft.com/office/drawing/2014/main" id="{BBB560DE-FAAE-DE6C-4F12-9A29FB11902D}"/>
              </a:ext>
            </a:extLst>
          </p:cNvPr>
          <p:cNvSpPr txBox="1"/>
          <p:nvPr/>
        </p:nvSpPr>
        <p:spPr>
          <a:xfrm>
            <a:off x="7019632" y="2717187"/>
            <a:ext cx="4290926" cy="923330"/>
          </a:xfrm>
          <a:prstGeom prst="rect">
            <a:avLst/>
          </a:prstGeom>
          <a:noFill/>
        </p:spPr>
        <p:txBody>
          <a:bodyPr wrap="square" rtlCol="0">
            <a:spAutoFit/>
          </a:bodyPr>
          <a:lstStyle/>
          <a:p>
            <a:pPr algn="ctr"/>
            <a:r>
              <a:rPr lang="en-HR" dirty="0"/>
              <a:t>Positive</a:t>
            </a:r>
            <a:r>
              <a:rPr lang="en-HR" b="1" dirty="0">
                <a:solidFill>
                  <a:schemeClr val="accent1"/>
                </a:solidFill>
              </a:rPr>
              <a:t> growth </a:t>
            </a:r>
            <a:r>
              <a:rPr lang="en-HR" dirty="0"/>
              <a:t>in </a:t>
            </a:r>
            <a:r>
              <a:rPr lang="en-HR" b="1" dirty="0">
                <a:solidFill>
                  <a:schemeClr val="accent1"/>
                </a:solidFill>
              </a:rPr>
              <a:t>revenue</a:t>
            </a:r>
            <a:r>
              <a:rPr lang="en-HR" dirty="0"/>
              <a:t> and </a:t>
            </a:r>
            <a:r>
              <a:rPr lang="en-HR" b="1" dirty="0">
                <a:solidFill>
                  <a:schemeClr val="accent1"/>
                </a:solidFill>
              </a:rPr>
              <a:t>profitability</a:t>
            </a:r>
          </a:p>
          <a:p>
            <a:endParaRPr lang="en-HR" dirty="0"/>
          </a:p>
        </p:txBody>
      </p:sp>
      <p:sp>
        <p:nvSpPr>
          <p:cNvPr id="12" name="TextBox 11">
            <a:extLst>
              <a:ext uri="{FF2B5EF4-FFF2-40B4-BE49-F238E27FC236}">
                <a16:creationId xmlns:a16="http://schemas.microsoft.com/office/drawing/2014/main" id="{3B82F759-0704-6561-B140-6B7B93DD9DAA}"/>
              </a:ext>
            </a:extLst>
          </p:cNvPr>
          <p:cNvSpPr txBox="1"/>
          <p:nvPr/>
        </p:nvSpPr>
        <p:spPr>
          <a:xfrm>
            <a:off x="7019632" y="5093727"/>
            <a:ext cx="4290925" cy="646331"/>
          </a:xfrm>
          <a:prstGeom prst="rect">
            <a:avLst/>
          </a:prstGeom>
          <a:noFill/>
        </p:spPr>
        <p:txBody>
          <a:bodyPr wrap="square" rtlCol="0">
            <a:spAutoFit/>
          </a:bodyPr>
          <a:lstStyle/>
          <a:p>
            <a:pPr algn="ctr"/>
            <a:r>
              <a:rPr lang="en-HR" b="1" dirty="0">
                <a:solidFill>
                  <a:schemeClr val="accent1"/>
                </a:solidFill>
              </a:rPr>
              <a:t>Rise </a:t>
            </a:r>
            <a:r>
              <a:rPr lang="en-HR" dirty="0"/>
              <a:t>in</a:t>
            </a:r>
            <a:r>
              <a:rPr lang="en-HR" b="1" dirty="0">
                <a:solidFill>
                  <a:schemeClr val="accent1"/>
                </a:solidFill>
              </a:rPr>
              <a:t> Cost of Goods Sold</a:t>
            </a:r>
            <a:r>
              <a:rPr lang="en-HR" dirty="0"/>
              <a:t>, possibly impacting profitability</a:t>
            </a:r>
          </a:p>
        </p:txBody>
      </p:sp>
      <p:sp>
        <p:nvSpPr>
          <p:cNvPr id="5" name="Slide Number Placeholder 4">
            <a:extLst>
              <a:ext uri="{FF2B5EF4-FFF2-40B4-BE49-F238E27FC236}">
                <a16:creationId xmlns:a16="http://schemas.microsoft.com/office/drawing/2014/main" id="{B5B7A39E-3F8F-2377-8533-393A88F62CCE}"/>
              </a:ext>
            </a:extLst>
          </p:cNvPr>
          <p:cNvSpPr>
            <a:spLocks noGrp="1"/>
          </p:cNvSpPr>
          <p:nvPr>
            <p:ph type="sldNum" sz="quarter" idx="12"/>
          </p:nvPr>
        </p:nvSpPr>
        <p:spPr/>
        <p:txBody>
          <a:bodyPr/>
          <a:lstStyle/>
          <a:p>
            <a:fld id="{BEA6C5B5-1614-D849-843B-E076A5E30398}" type="slidenum">
              <a:rPr lang="en-HR" smtClean="0"/>
              <a:t>2</a:t>
            </a:fld>
            <a:endParaRPr lang="en-HR"/>
          </a:p>
        </p:txBody>
      </p:sp>
      <p:pic>
        <p:nvPicPr>
          <p:cNvPr id="20" name="Content Placeholder 19">
            <a:extLst>
              <a:ext uri="{FF2B5EF4-FFF2-40B4-BE49-F238E27FC236}">
                <a16:creationId xmlns:a16="http://schemas.microsoft.com/office/drawing/2014/main" id="{1BE0BCDB-3103-226A-6C56-136E8B112EA2}"/>
              </a:ext>
            </a:extLst>
          </p:cNvPr>
          <p:cNvPicPr>
            <a:picLocks noGrp="1" noChangeAspect="1"/>
          </p:cNvPicPr>
          <p:nvPr>
            <p:ph idx="1"/>
          </p:nvPr>
        </p:nvPicPr>
        <p:blipFill>
          <a:blip r:embed="rId3"/>
          <a:stretch>
            <a:fillRect/>
          </a:stretch>
        </p:blipFill>
        <p:spPr>
          <a:xfrm>
            <a:off x="472913" y="1894501"/>
            <a:ext cx="6132603" cy="2393727"/>
          </a:xfrm>
        </p:spPr>
      </p:pic>
      <p:pic>
        <p:nvPicPr>
          <p:cNvPr id="22" name="Picture 21">
            <a:extLst>
              <a:ext uri="{FF2B5EF4-FFF2-40B4-BE49-F238E27FC236}">
                <a16:creationId xmlns:a16="http://schemas.microsoft.com/office/drawing/2014/main" id="{C44D0BA3-9CB8-6F2F-8745-33362DECF3AF}"/>
              </a:ext>
            </a:extLst>
          </p:cNvPr>
          <p:cNvPicPr>
            <a:picLocks noChangeAspect="1"/>
          </p:cNvPicPr>
          <p:nvPr/>
        </p:nvPicPr>
        <p:blipFill>
          <a:blip r:embed="rId4"/>
          <a:stretch>
            <a:fillRect/>
          </a:stretch>
        </p:blipFill>
        <p:spPr>
          <a:xfrm>
            <a:off x="472912" y="4288228"/>
            <a:ext cx="6132603" cy="2336733"/>
          </a:xfrm>
          <a:prstGeom prst="rect">
            <a:avLst/>
          </a:prstGeom>
        </p:spPr>
      </p:pic>
      <p:sp>
        <p:nvSpPr>
          <p:cNvPr id="26" name="Rounded Rectangle 25">
            <a:extLst>
              <a:ext uri="{FF2B5EF4-FFF2-40B4-BE49-F238E27FC236}">
                <a16:creationId xmlns:a16="http://schemas.microsoft.com/office/drawing/2014/main" id="{F807C0D6-81A3-9B78-AC61-ED3352C20631}"/>
              </a:ext>
            </a:extLst>
          </p:cNvPr>
          <p:cNvSpPr/>
          <p:nvPr/>
        </p:nvSpPr>
        <p:spPr>
          <a:xfrm>
            <a:off x="7206018" y="4997676"/>
            <a:ext cx="4104539" cy="917835"/>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27" name="Rounded Rectangle 26">
            <a:extLst>
              <a:ext uri="{FF2B5EF4-FFF2-40B4-BE49-F238E27FC236}">
                <a16:creationId xmlns:a16="http://schemas.microsoft.com/office/drawing/2014/main" id="{B96E749B-9C51-1B24-5CA0-249F90DBD764}"/>
              </a:ext>
            </a:extLst>
          </p:cNvPr>
          <p:cNvSpPr/>
          <p:nvPr/>
        </p:nvSpPr>
        <p:spPr>
          <a:xfrm>
            <a:off x="4640239" y="2717186"/>
            <a:ext cx="968992" cy="230729"/>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238205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17DE-E2E3-022B-ECEA-CB5586B048A0}"/>
              </a:ext>
            </a:extLst>
          </p:cNvPr>
          <p:cNvSpPr>
            <a:spLocks noGrp="1"/>
          </p:cNvSpPr>
          <p:nvPr>
            <p:ph type="title"/>
          </p:nvPr>
        </p:nvSpPr>
        <p:spPr/>
        <p:txBody>
          <a:bodyPr>
            <a:normAutofit fontScale="90000"/>
          </a:bodyPr>
          <a:lstStyle/>
          <a:p>
            <a:br>
              <a:rPr lang="en-US" dirty="0"/>
            </a:br>
            <a:br>
              <a:rPr lang="en-US" dirty="0"/>
            </a:br>
            <a:br>
              <a:rPr lang="en-US" dirty="0"/>
            </a:br>
            <a:r>
              <a:rPr lang="en-US" sz="3100" dirty="0"/>
              <a:t>KPI OVERVIEW IN NUMBERS | </a:t>
            </a:r>
            <a:r>
              <a:rPr lang="en-US" sz="1800" dirty="0"/>
              <a:t>FY2004, all regions</a:t>
            </a:r>
            <a:br>
              <a:rPr lang="en-US" sz="3200" dirty="0"/>
            </a:br>
            <a:r>
              <a:rPr lang="en-US" sz="1800" dirty="0"/>
              <a:t>order volume and pricing trends</a:t>
            </a:r>
            <a:endParaRPr lang="en-HR" dirty="0"/>
          </a:p>
        </p:txBody>
      </p:sp>
      <p:sp>
        <p:nvSpPr>
          <p:cNvPr id="16" name="TextBox 15">
            <a:extLst>
              <a:ext uri="{FF2B5EF4-FFF2-40B4-BE49-F238E27FC236}">
                <a16:creationId xmlns:a16="http://schemas.microsoft.com/office/drawing/2014/main" id="{1CFE5697-30DE-A962-8E89-C6859C0FA4AE}"/>
              </a:ext>
            </a:extLst>
          </p:cNvPr>
          <p:cNvSpPr txBox="1"/>
          <p:nvPr/>
        </p:nvSpPr>
        <p:spPr>
          <a:xfrm>
            <a:off x="7056359" y="2500718"/>
            <a:ext cx="4661212" cy="1200329"/>
          </a:xfrm>
          <a:prstGeom prst="rect">
            <a:avLst/>
          </a:prstGeom>
          <a:noFill/>
        </p:spPr>
        <p:txBody>
          <a:bodyPr wrap="square" rtlCol="0">
            <a:spAutoFit/>
          </a:bodyPr>
          <a:lstStyle/>
          <a:p>
            <a:pPr algn="ctr"/>
            <a:r>
              <a:rPr lang="en-GB" dirty="0"/>
              <a:t>Significant </a:t>
            </a:r>
            <a:r>
              <a:rPr lang="en-GB" b="1" dirty="0">
                <a:solidFill>
                  <a:schemeClr val="accent1"/>
                </a:solidFill>
              </a:rPr>
              <a:t>surge</a:t>
            </a:r>
            <a:r>
              <a:rPr lang="en-GB" dirty="0"/>
              <a:t> in </a:t>
            </a:r>
            <a:r>
              <a:rPr lang="en-GB" b="1" dirty="0">
                <a:solidFill>
                  <a:schemeClr val="accent1"/>
                </a:solidFill>
              </a:rPr>
              <a:t>customer activity</a:t>
            </a:r>
            <a:r>
              <a:rPr lang="en-GB" dirty="0"/>
              <a:t>:</a:t>
            </a:r>
          </a:p>
          <a:p>
            <a:pPr marL="285750" indent="-285750">
              <a:buFont typeface="Arial" panose="020B0604020202020204" pitchFamily="34" charset="0"/>
              <a:buChar char="•"/>
            </a:pPr>
            <a:r>
              <a:rPr lang="en-GB" b="1" dirty="0">
                <a:solidFill>
                  <a:schemeClr val="accent1"/>
                </a:solidFill>
              </a:rPr>
              <a:t>Orders </a:t>
            </a:r>
            <a:r>
              <a:rPr lang="en-GB" dirty="0"/>
              <a:t>increased by </a:t>
            </a:r>
            <a:r>
              <a:rPr lang="en-GB" b="1" dirty="0">
                <a:solidFill>
                  <a:schemeClr val="accent1"/>
                </a:solidFill>
              </a:rPr>
              <a:t>416%</a:t>
            </a:r>
          </a:p>
          <a:p>
            <a:pPr marL="285750" indent="-285750">
              <a:buFont typeface="Arial" panose="020B0604020202020204" pitchFamily="34" charset="0"/>
              <a:buChar char="•"/>
            </a:pPr>
            <a:r>
              <a:rPr lang="en-GB" b="1" dirty="0">
                <a:solidFill>
                  <a:schemeClr val="accent1"/>
                </a:solidFill>
              </a:rPr>
              <a:t>Total Units Sold </a:t>
            </a:r>
            <a:r>
              <a:rPr lang="en-GB" dirty="0"/>
              <a:t>doubled</a:t>
            </a:r>
            <a:r>
              <a:rPr lang="en-HR" dirty="0"/>
              <a:t> due to </a:t>
            </a:r>
            <a:r>
              <a:rPr lang="en-GB" dirty="0"/>
              <a:t>volume discounts in Offline channel</a:t>
            </a:r>
            <a:endParaRPr lang="en-HR" b="1" dirty="0">
              <a:solidFill>
                <a:schemeClr val="accent1"/>
              </a:solidFill>
            </a:endParaRPr>
          </a:p>
        </p:txBody>
      </p:sp>
      <p:sp>
        <p:nvSpPr>
          <p:cNvPr id="18" name="TextBox 17">
            <a:extLst>
              <a:ext uri="{FF2B5EF4-FFF2-40B4-BE49-F238E27FC236}">
                <a16:creationId xmlns:a16="http://schemas.microsoft.com/office/drawing/2014/main" id="{0F65B32C-53E8-DBE1-F975-B390D28CE15E}"/>
              </a:ext>
            </a:extLst>
          </p:cNvPr>
          <p:cNvSpPr txBox="1"/>
          <p:nvPr/>
        </p:nvSpPr>
        <p:spPr>
          <a:xfrm>
            <a:off x="7056359" y="4653887"/>
            <a:ext cx="4779589" cy="2585323"/>
          </a:xfrm>
          <a:prstGeom prst="rect">
            <a:avLst/>
          </a:prstGeom>
          <a:noFill/>
        </p:spPr>
        <p:txBody>
          <a:bodyPr wrap="square" rtlCol="0">
            <a:spAutoFit/>
          </a:bodyPr>
          <a:lstStyle/>
          <a:p>
            <a:pPr algn="ctr"/>
            <a:r>
              <a:rPr lang="en-HR" dirty="0"/>
              <a:t>Drop in </a:t>
            </a:r>
            <a:r>
              <a:rPr lang="en-HR" b="1" dirty="0">
                <a:solidFill>
                  <a:schemeClr val="accent1"/>
                </a:solidFill>
              </a:rPr>
              <a:t>AOV </a:t>
            </a:r>
            <a:r>
              <a:rPr lang="en-HR" dirty="0"/>
              <a:t>and</a:t>
            </a:r>
            <a:r>
              <a:rPr lang="en-HR" b="1" dirty="0">
                <a:solidFill>
                  <a:schemeClr val="accent1"/>
                </a:solidFill>
              </a:rPr>
              <a:t> ASP</a:t>
            </a:r>
            <a:r>
              <a:rPr lang="en-HR" dirty="0">
                <a:solidFill>
                  <a:schemeClr val="tx2"/>
                </a:solidFill>
              </a:rPr>
              <a:t>,</a:t>
            </a:r>
            <a:r>
              <a:rPr lang="en-HR" dirty="0"/>
              <a:t> indicating changes in:</a:t>
            </a:r>
          </a:p>
          <a:p>
            <a:pPr marL="285750" indent="-285750">
              <a:buFont typeface="Arial" panose="020B0604020202020204" pitchFamily="34" charset="0"/>
              <a:buChar char="•"/>
            </a:pPr>
            <a:r>
              <a:rPr lang="en-GB" dirty="0"/>
              <a:t>customer behaviour</a:t>
            </a:r>
          </a:p>
          <a:p>
            <a:pPr marL="285750" indent="-285750">
              <a:buFont typeface="Arial" panose="020B0604020202020204" pitchFamily="34" charset="0"/>
              <a:buChar char="•"/>
            </a:pPr>
            <a:r>
              <a:rPr lang="en-GB" dirty="0"/>
              <a:t>pricing strategies towards lower-priced items</a:t>
            </a:r>
          </a:p>
          <a:p>
            <a:pPr marL="285750" indent="-285750">
              <a:buFont typeface="Arial" panose="020B0604020202020204" pitchFamily="34" charset="0"/>
              <a:buChar char="•"/>
            </a:pPr>
            <a:r>
              <a:rPr lang="en-GB" dirty="0"/>
              <a:t>product mix (introduction of cheaper products like Accessories and Clothing Online)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algn="ctr"/>
            <a:endParaRPr lang="en-HR" dirty="0"/>
          </a:p>
        </p:txBody>
      </p:sp>
      <p:sp>
        <p:nvSpPr>
          <p:cNvPr id="6" name="Slide Number Placeholder 5">
            <a:extLst>
              <a:ext uri="{FF2B5EF4-FFF2-40B4-BE49-F238E27FC236}">
                <a16:creationId xmlns:a16="http://schemas.microsoft.com/office/drawing/2014/main" id="{A307E078-320A-2782-50B1-F5E4D7023F40}"/>
              </a:ext>
            </a:extLst>
          </p:cNvPr>
          <p:cNvSpPr>
            <a:spLocks noGrp="1"/>
          </p:cNvSpPr>
          <p:nvPr>
            <p:ph type="sldNum" sz="quarter" idx="12"/>
          </p:nvPr>
        </p:nvSpPr>
        <p:spPr/>
        <p:txBody>
          <a:bodyPr/>
          <a:lstStyle/>
          <a:p>
            <a:fld id="{BEA6C5B5-1614-D849-843B-E076A5E30398}" type="slidenum">
              <a:rPr lang="en-HR" smtClean="0"/>
              <a:t>3</a:t>
            </a:fld>
            <a:endParaRPr lang="en-HR"/>
          </a:p>
        </p:txBody>
      </p:sp>
      <p:pic>
        <p:nvPicPr>
          <p:cNvPr id="13" name="Picture 12">
            <a:extLst>
              <a:ext uri="{FF2B5EF4-FFF2-40B4-BE49-F238E27FC236}">
                <a16:creationId xmlns:a16="http://schemas.microsoft.com/office/drawing/2014/main" id="{DF614B19-6355-39F9-048F-A4C35E92ADD2}"/>
              </a:ext>
            </a:extLst>
          </p:cNvPr>
          <p:cNvPicPr>
            <a:picLocks noChangeAspect="1"/>
          </p:cNvPicPr>
          <p:nvPr/>
        </p:nvPicPr>
        <p:blipFill>
          <a:blip r:embed="rId3"/>
          <a:stretch>
            <a:fillRect/>
          </a:stretch>
        </p:blipFill>
        <p:spPr>
          <a:xfrm>
            <a:off x="464228" y="1893438"/>
            <a:ext cx="6274402" cy="2414890"/>
          </a:xfrm>
          <a:prstGeom prst="rect">
            <a:avLst/>
          </a:prstGeom>
        </p:spPr>
      </p:pic>
      <p:pic>
        <p:nvPicPr>
          <p:cNvPr id="15" name="Picture 14">
            <a:extLst>
              <a:ext uri="{FF2B5EF4-FFF2-40B4-BE49-F238E27FC236}">
                <a16:creationId xmlns:a16="http://schemas.microsoft.com/office/drawing/2014/main" id="{42EEE80A-6A42-3192-BC8A-C8ABB5C0420C}"/>
              </a:ext>
            </a:extLst>
          </p:cNvPr>
          <p:cNvPicPr>
            <a:picLocks noChangeAspect="1"/>
          </p:cNvPicPr>
          <p:nvPr/>
        </p:nvPicPr>
        <p:blipFill>
          <a:blip r:embed="rId4"/>
          <a:stretch>
            <a:fillRect/>
          </a:stretch>
        </p:blipFill>
        <p:spPr>
          <a:xfrm>
            <a:off x="464227" y="4324324"/>
            <a:ext cx="6246664" cy="2397600"/>
          </a:xfrm>
          <a:prstGeom prst="rect">
            <a:avLst/>
          </a:prstGeom>
        </p:spPr>
      </p:pic>
      <p:sp>
        <p:nvSpPr>
          <p:cNvPr id="24" name="Rounded Rectangle 23">
            <a:extLst>
              <a:ext uri="{FF2B5EF4-FFF2-40B4-BE49-F238E27FC236}">
                <a16:creationId xmlns:a16="http://schemas.microsoft.com/office/drawing/2014/main" id="{EDC2AA41-3CD7-683C-82BC-AE0B77D3606E}"/>
              </a:ext>
            </a:extLst>
          </p:cNvPr>
          <p:cNvSpPr/>
          <p:nvPr/>
        </p:nvSpPr>
        <p:spPr>
          <a:xfrm>
            <a:off x="7056359" y="4653887"/>
            <a:ext cx="4671413" cy="1787855"/>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25" name="Rounded Rectangle 24">
            <a:extLst>
              <a:ext uri="{FF2B5EF4-FFF2-40B4-BE49-F238E27FC236}">
                <a16:creationId xmlns:a16="http://schemas.microsoft.com/office/drawing/2014/main" id="{8DF184F1-71C1-3E87-0F0D-81370D9AE5DD}"/>
              </a:ext>
            </a:extLst>
          </p:cNvPr>
          <p:cNvSpPr/>
          <p:nvPr/>
        </p:nvSpPr>
        <p:spPr>
          <a:xfrm>
            <a:off x="1542197" y="5132840"/>
            <a:ext cx="968992" cy="230729"/>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26" name="Rounded Rectangle 25">
            <a:extLst>
              <a:ext uri="{FF2B5EF4-FFF2-40B4-BE49-F238E27FC236}">
                <a16:creationId xmlns:a16="http://schemas.microsoft.com/office/drawing/2014/main" id="{A7F108EC-BD15-42AD-C2F3-CBC8B518C7D8}"/>
              </a:ext>
            </a:extLst>
          </p:cNvPr>
          <p:cNvSpPr/>
          <p:nvPr/>
        </p:nvSpPr>
        <p:spPr>
          <a:xfrm>
            <a:off x="4708478" y="5132839"/>
            <a:ext cx="968992" cy="230729"/>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251541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17DE-E2E3-022B-ECEA-CB5586B048A0}"/>
              </a:ext>
            </a:extLst>
          </p:cNvPr>
          <p:cNvSpPr>
            <a:spLocks noGrp="1"/>
          </p:cNvSpPr>
          <p:nvPr>
            <p:ph type="title"/>
          </p:nvPr>
        </p:nvSpPr>
        <p:spPr/>
        <p:txBody>
          <a:bodyPr>
            <a:normAutofit fontScale="90000"/>
          </a:bodyPr>
          <a:lstStyle/>
          <a:p>
            <a:br>
              <a:rPr lang="en-US" dirty="0"/>
            </a:br>
            <a:br>
              <a:rPr lang="en-US" dirty="0"/>
            </a:br>
            <a:br>
              <a:rPr lang="en-US" dirty="0"/>
            </a:br>
            <a:r>
              <a:rPr lang="en-US" sz="3100" dirty="0"/>
              <a:t>KPI OVERVIEW IN NUMBERS | </a:t>
            </a:r>
            <a:r>
              <a:rPr lang="en-US" sz="1800" dirty="0"/>
              <a:t>FY2004, all regions</a:t>
            </a:r>
            <a:br>
              <a:rPr lang="en-US" sz="3100" dirty="0"/>
            </a:br>
            <a:r>
              <a:rPr lang="en-US" sz="1800" dirty="0"/>
              <a:t>profitability Challenges in offline channel</a:t>
            </a:r>
            <a:endParaRPr lang="en-HR" dirty="0"/>
          </a:p>
        </p:txBody>
      </p:sp>
      <p:sp>
        <p:nvSpPr>
          <p:cNvPr id="4" name="TextBox 3">
            <a:extLst>
              <a:ext uri="{FF2B5EF4-FFF2-40B4-BE49-F238E27FC236}">
                <a16:creationId xmlns:a16="http://schemas.microsoft.com/office/drawing/2014/main" id="{09BEF800-2BD3-53FB-89EB-8AA57F55B969}"/>
              </a:ext>
            </a:extLst>
          </p:cNvPr>
          <p:cNvSpPr txBox="1"/>
          <p:nvPr/>
        </p:nvSpPr>
        <p:spPr>
          <a:xfrm>
            <a:off x="796787" y="4323307"/>
            <a:ext cx="4752642" cy="2031325"/>
          </a:xfrm>
          <a:prstGeom prst="rect">
            <a:avLst/>
          </a:prstGeom>
          <a:noFill/>
        </p:spPr>
        <p:txBody>
          <a:bodyPr wrap="square" rtlCol="0">
            <a:spAutoFit/>
          </a:bodyPr>
          <a:lstStyle/>
          <a:p>
            <a:pPr algn="ctr"/>
            <a:r>
              <a:rPr lang="en-HR" b="1" dirty="0"/>
              <a:t> </a:t>
            </a:r>
            <a:br>
              <a:rPr lang="en-HR" b="1" dirty="0">
                <a:solidFill>
                  <a:schemeClr val="accent1"/>
                </a:solidFill>
              </a:rPr>
            </a:br>
            <a:r>
              <a:rPr lang="en-HR" b="1" dirty="0">
                <a:solidFill>
                  <a:schemeClr val="accent1"/>
                </a:solidFill>
              </a:rPr>
              <a:t>- Online</a:t>
            </a:r>
            <a:r>
              <a:rPr lang="en-US" dirty="0"/>
              <a:t> (</a:t>
            </a:r>
            <a:r>
              <a:rPr lang="en-HR" b="1" dirty="0">
                <a:solidFill>
                  <a:schemeClr val="accent1"/>
                </a:solidFill>
              </a:rPr>
              <a:t>92% </a:t>
            </a:r>
            <a:r>
              <a:rPr lang="en-HR" dirty="0"/>
              <a:t>of all </a:t>
            </a:r>
            <a:r>
              <a:rPr lang="en-HR" b="1" dirty="0">
                <a:solidFill>
                  <a:schemeClr val="accent1"/>
                </a:solidFill>
              </a:rPr>
              <a:t>orders</a:t>
            </a:r>
            <a:r>
              <a:rPr lang="en-HR" dirty="0"/>
              <a:t>)</a:t>
            </a:r>
            <a:r>
              <a:rPr lang="en-HR" dirty="0">
                <a:solidFill>
                  <a:schemeClr val="accent1"/>
                </a:solidFill>
              </a:rPr>
              <a:t> </a:t>
            </a:r>
            <a:r>
              <a:rPr lang="en-HR" dirty="0"/>
              <a:t>contributed </a:t>
            </a:r>
            <a:r>
              <a:rPr lang="en-HR" b="1" dirty="0">
                <a:solidFill>
                  <a:schemeClr val="accent1"/>
                </a:solidFill>
              </a:rPr>
              <a:t>31% </a:t>
            </a:r>
            <a:r>
              <a:rPr lang="en-HR" dirty="0"/>
              <a:t>to total </a:t>
            </a:r>
            <a:r>
              <a:rPr lang="en-HR" b="1" dirty="0">
                <a:solidFill>
                  <a:schemeClr val="accent1"/>
                </a:solidFill>
              </a:rPr>
              <a:t>revenue</a:t>
            </a:r>
            <a:br>
              <a:rPr lang="en-HR" b="1" dirty="0">
                <a:solidFill>
                  <a:schemeClr val="accent1"/>
                </a:solidFill>
              </a:rPr>
            </a:br>
            <a:br>
              <a:rPr lang="en-HR" b="1" dirty="0">
                <a:solidFill>
                  <a:schemeClr val="accent1"/>
                </a:solidFill>
              </a:rPr>
            </a:br>
            <a:r>
              <a:rPr lang="en-HR" b="1" dirty="0">
                <a:solidFill>
                  <a:schemeClr val="accent1"/>
                </a:solidFill>
              </a:rPr>
              <a:t>- Offline</a:t>
            </a:r>
            <a:r>
              <a:rPr lang="en-HR" dirty="0"/>
              <a:t> (</a:t>
            </a:r>
            <a:r>
              <a:rPr lang="en-US" b="1" dirty="0">
                <a:solidFill>
                  <a:schemeClr val="accent1"/>
                </a:solidFill>
              </a:rPr>
              <a:t>only</a:t>
            </a:r>
            <a:r>
              <a:rPr lang="en-US" dirty="0"/>
              <a:t> </a:t>
            </a:r>
            <a:r>
              <a:rPr lang="en-US" b="1" dirty="0">
                <a:solidFill>
                  <a:schemeClr val="accent1"/>
                </a:solidFill>
              </a:rPr>
              <a:t>8%</a:t>
            </a:r>
            <a:r>
              <a:rPr lang="en-US" dirty="0"/>
              <a:t> of all </a:t>
            </a:r>
            <a:r>
              <a:rPr lang="en-US" b="1" dirty="0">
                <a:solidFill>
                  <a:schemeClr val="accent1"/>
                </a:solidFill>
              </a:rPr>
              <a:t>orders</a:t>
            </a:r>
            <a:r>
              <a:rPr lang="en-US" dirty="0"/>
              <a:t>) drove a substantial </a:t>
            </a:r>
            <a:r>
              <a:rPr lang="en-US" b="1" dirty="0">
                <a:solidFill>
                  <a:schemeClr val="accent1"/>
                </a:solidFill>
              </a:rPr>
              <a:t>69%</a:t>
            </a:r>
            <a:r>
              <a:rPr lang="en-US" dirty="0"/>
              <a:t> of total </a:t>
            </a:r>
            <a:r>
              <a:rPr lang="en-US" b="1" dirty="0">
                <a:solidFill>
                  <a:schemeClr val="accent1"/>
                </a:solidFill>
              </a:rPr>
              <a:t>revenue</a:t>
            </a:r>
            <a:endParaRPr lang="en-HR" b="1" dirty="0">
              <a:solidFill>
                <a:schemeClr val="accent1"/>
              </a:solidFill>
            </a:endParaRPr>
          </a:p>
          <a:p>
            <a:endParaRPr lang="en-HR" dirty="0"/>
          </a:p>
        </p:txBody>
      </p:sp>
      <p:sp>
        <p:nvSpPr>
          <p:cNvPr id="5" name="TextBox 4">
            <a:extLst>
              <a:ext uri="{FF2B5EF4-FFF2-40B4-BE49-F238E27FC236}">
                <a16:creationId xmlns:a16="http://schemas.microsoft.com/office/drawing/2014/main" id="{2AC651CA-5C27-6656-F9CF-3A5EE091C351}"/>
              </a:ext>
            </a:extLst>
          </p:cNvPr>
          <p:cNvSpPr txBox="1"/>
          <p:nvPr/>
        </p:nvSpPr>
        <p:spPr>
          <a:xfrm>
            <a:off x="6588646" y="4323307"/>
            <a:ext cx="4602519" cy="2308324"/>
          </a:xfrm>
          <a:prstGeom prst="rect">
            <a:avLst/>
          </a:prstGeom>
          <a:noFill/>
        </p:spPr>
        <p:txBody>
          <a:bodyPr wrap="square" rtlCol="0">
            <a:spAutoFit/>
          </a:bodyPr>
          <a:lstStyle/>
          <a:p>
            <a:pPr algn="ctr"/>
            <a:br>
              <a:rPr lang="en-US" b="1" dirty="0"/>
            </a:br>
            <a:r>
              <a:rPr lang="en-US" b="1" dirty="0"/>
              <a:t>-</a:t>
            </a:r>
            <a:r>
              <a:rPr lang="en-US" b="1" dirty="0">
                <a:solidFill>
                  <a:schemeClr val="accent1"/>
                </a:solidFill>
              </a:rPr>
              <a:t> Online </a:t>
            </a:r>
            <a:r>
              <a:rPr lang="en-US" dirty="0"/>
              <a:t>is the </a:t>
            </a:r>
            <a:r>
              <a:rPr lang="en-US" b="1" dirty="0">
                <a:solidFill>
                  <a:schemeClr val="accent1"/>
                </a:solidFill>
              </a:rPr>
              <a:t>only</a:t>
            </a:r>
            <a:r>
              <a:rPr lang="en-US" dirty="0"/>
              <a:t> driver </a:t>
            </a:r>
            <a:r>
              <a:rPr lang="en-GB" dirty="0"/>
              <a:t>of profitability with a significant </a:t>
            </a:r>
            <a:r>
              <a:rPr lang="en-GB" b="1" dirty="0">
                <a:solidFill>
                  <a:schemeClr val="accent1"/>
                </a:solidFill>
              </a:rPr>
              <a:t>margin </a:t>
            </a:r>
            <a:r>
              <a:rPr lang="en-GB" dirty="0"/>
              <a:t>of </a:t>
            </a:r>
            <a:r>
              <a:rPr lang="en-GB" b="1" dirty="0">
                <a:solidFill>
                  <a:schemeClr val="accent1"/>
                </a:solidFill>
              </a:rPr>
              <a:t>41.4%</a:t>
            </a:r>
          </a:p>
          <a:p>
            <a:pPr algn="ctr"/>
            <a:br>
              <a:rPr lang="en-GB" dirty="0"/>
            </a:br>
            <a:r>
              <a:rPr lang="en-GB" b="1" dirty="0"/>
              <a:t>-</a:t>
            </a:r>
            <a:r>
              <a:rPr lang="en-GB" dirty="0"/>
              <a:t> </a:t>
            </a:r>
            <a:r>
              <a:rPr lang="en-GB" b="1" dirty="0">
                <a:solidFill>
                  <a:schemeClr val="accent1"/>
                </a:solidFill>
              </a:rPr>
              <a:t>Offline</a:t>
            </a:r>
            <a:r>
              <a:rPr lang="en-GB" dirty="0"/>
              <a:t> incurred </a:t>
            </a:r>
            <a:r>
              <a:rPr lang="en-GB" b="1" dirty="0">
                <a:solidFill>
                  <a:schemeClr val="accent1"/>
                </a:solidFill>
              </a:rPr>
              <a:t>gross profit losses</a:t>
            </a:r>
            <a:r>
              <a:rPr lang="en-GB" dirty="0"/>
              <a:t>, resulting in a negative </a:t>
            </a:r>
            <a:r>
              <a:rPr lang="en-GB" b="1" dirty="0">
                <a:solidFill>
                  <a:schemeClr val="accent1"/>
                </a:solidFill>
              </a:rPr>
              <a:t>margin</a:t>
            </a:r>
            <a:r>
              <a:rPr lang="en-GB" dirty="0"/>
              <a:t> of </a:t>
            </a:r>
            <a:r>
              <a:rPr lang="en-GB" b="1" dirty="0">
                <a:solidFill>
                  <a:schemeClr val="accent1"/>
                </a:solidFill>
              </a:rPr>
              <a:t>-1.9%</a:t>
            </a:r>
            <a:r>
              <a:rPr lang="en-GB" dirty="0"/>
              <a:t> and posing profitability challenges</a:t>
            </a:r>
          </a:p>
          <a:p>
            <a:endParaRPr lang="en-HR" dirty="0"/>
          </a:p>
        </p:txBody>
      </p:sp>
      <p:sp>
        <p:nvSpPr>
          <p:cNvPr id="8" name="Slide Number Placeholder 7">
            <a:extLst>
              <a:ext uri="{FF2B5EF4-FFF2-40B4-BE49-F238E27FC236}">
                <a16:creationId xmlns:a16="http://schemas.microsoft.com/office/drawing/2014/main" id="{B4716032-C6ED-EE79-28A1-B5D5EC122A28}"/>
              </a:ext>
            </a:extLst>
          </p:cNvPr>
          <p:cNvSpPr>
            <a:spLocks noGrp="1"/>
          </p:cNvSpPr>
          <p:nvPr>
            <p:ph type="sldNum" sz="quarter" idx="12"/>
          </p:nvPr>
        </p:nvSpPr>
        <p:spPr/>
        <p:txBody>
          <a:bodyPr/>
          <a:lstStyle/>
          <a:p>
            <a:fld id="{BEA6C5B5-1614-D849-843B-E076A5E30398}" type="slidenum">
              <a:rPr lang="en-HR" smtClean="0"/>
              <a:t>4</a:t>
            </a:fld>
            <a:endParaRPr lang="en-HR" dirty="0"/>
          </a:p>
        </p:txBody>
      </p:sp>
      <p:pic>
        <p:nvPicPr>
          <p:cNvPr id="6" name="Picture 5">
            <a:extLst>
              <a:ext uri="{FF2B5EF4-FFF2-40B4-BE49-F238E27FC236}">
                <a16:creationId xmlns:a16="http://schemas.microsoft.com/office/drawing/2014/main" id="{1122DDF1-7A43-4BBD-CBF6-410CC1A40E22}"/>
              </a:ext>
            </a:extLst>
          </p:cNvPr>
          <p:cNvPicPr>
            <a:picLocks noChangeAspect="1"/>
          </p:cNvPicPr>
          <p:nvPr/>
        </p:nvPicPr>
        <p:blipFill>
          <a:blip r:embed="rId3"/>
          <a:stretch>
            <a:fillRect/>
          </a:stretch>
        </p:blipFill>
        <p:spPr>
          <a:xfrm>
            <a:off x="394268" y="1968957"/>
            <a:ext cx="11356453" cy="2218056"/>
          </a:xfrm>
          <a:prstGeom prst="rect">
            <a:avLst/>
          </a:prstGeom>
        </p:spPr>
      </p:pic>
      <p:sp>
        <p:nvSpPr>
          <p:cNvPr id="12" name="Rounded Rectangle 11">
            <a:extLst>
              <a:ext uri="{FF2B5EF4-FFF2-40B4-BE49-F238E27FC236}">
                <a16:creationId xmlns:a16="http://schemas.microsoft.com/office/drawing/2014/main" id="{A2F470B1-2276-AD40-5B86-411490A02E91}"/>
              </a:ext>
            </a:extLst>
          </p:cNvPr>
          <p:cNvSpPr/>
          <p:nvPr/>
        </p:nvSpPr>
        <p:spPr>
          <a:xfrm>
            <a:off x="6755643" y="5363570"/>
            <a:ext cx="4435522" cy="1078172"/>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3" name="Rounded Rectangle 12">
            <a:extLst>
              <a:ext uri="{FF2B5EF4-FFF2-40B4-BE49-F238E27FC236}">
                <a16:creationId xmlns:a16="http://schemas.microsoft.com/office/drawing/2014/main" id="{40E289E7-AD27-E7F0-0936-2A1DF5B38F26}"/>
              </a:ext>
            </a:extLst>
          </p:cNvPr>
          <p:cNvSpPr/>
          <p:nvPr/>
        </p:nvSpPr>
        <p:spPr>
          <a:xfrm>
            <a:off x="6588646" y="2933628"/>
            <a:ext cx="997235" cy="696676"/>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4" name="Rounded Rectangle 13">
            <a:extLst>
              <a:ext uri="{FF2B5EF4-FFF2-40B4-BE49-F238E27FC236}">
                <a16:creationId xmlns:a16="http://schemas.microsoft.com/office/drawing/2014/main" id="{533085AB-CD03-E496-1CBB-042ABCEA645D}"/>
              </a:ext>
            </a:extLst>
          </p:cNvPr>
          <p:cNvSpPr/>
          <p:nvPr/>
        </p:nvSpPr>
        <p:spPr>
          <a:xfrm>
            <a:off x="9372789" y="2948114"/>
            <a:ext cx="999509" cy="682190"/>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332330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7195-7E03-C2EE-6B86-DCBDC9320BA8}"/>
              </a:ext>
            </a:extLst>
          </p:cNvPr>
          <p:cNvSpPr>
            <a:spLocks noGrp="1"/>
          </p:cNvSpPr>
          <p:nvPr>
            <p:ph type="title"/>
          </p:nvPr>
        </p:nvSpPr>
        <p:spPr/>
        <p:txBody>
          <a:bodyPr/>
          <a:lstStyle/>
          <a:p>
            <a:r>
              <a:rPr lang="en-HR" dirty="0"/>
              <a:t>KEY takeaways</a:t>
            </a:r>
          </a:p>
        </p:txBody>
      </p:sp>
      <p:sp>
        <p:nvSpPr>
          <p:cNvPr id="4" name="Slide Number Placeholder 3">
            <a:extLst>
              <a:ext uri="{FF2B5EF4-FFF2-40B4-BE49-F238E27FC236}">
                <a16:creationId xmlns:a16="http://schemas.microsoft.com/office/drawing/2014/main" id="{4EF3192C-F188-1C8D-E368-EB604E2A46F6}"/>
              </a:ext>
            </a:extLst>
          </p:cNvPr>
          <p:cNvSpPr>
            <a:spLocks noGrp="1"/>
          </p:cNvSpPr>
          <p:nvPr>
            <p:ph type="sldNum" sz="quarter" idx="12"/>
          </p:nvPr>
        </p:nvSpPr>
        <p:spPr/>
        <p:txBody>
          <a:bodyPr/>
          <a:lstStyle/>
          <a:p>
            <a:fld id="{BEA6C5B5-1614-D849-843B-E076A5E30398}" type="slidenum">
              <a:rPr lang="en-HR" smtClean="0"/>
              <a:t>5</a:t>
            </a:fld>
            <a:endParaRPr lang="en-HR"/>
          </a:p>
        </p:txBody>
      </p:sp>
      <p:sp>
        <p:nvSpPr>
          <p:cNvPr id="5" name="TextBox 4">
            <a:extLst>
              <a:ext uri="{FF2B5EF4-FFF2-40B4-BE49-F238E27FC236}">
                <a16:creationId xmlns:a16="http://schemas.microsoft.com/office/drawing/2014/main" id="{F40E9C0C-FF24-FBA1-55EC-BC49BAC5C7E3}"/>
              </a:ext>
            </a:extLst>
          </p:cNvPr>
          <p:cNvSpPr txBox="1"/>
          <p:nvPr/>
        </p:nvSpPr>
        <p:spPr>
          <a:xfrm>
            <a:off x="581192" y="2349305"/>
            <a:ext cx="6404824" cy="523220"/>
          </a:xfrm>
          <a:prstGeom prst="rect">
            <a:avLst/>
          </a:prstGeom>
          <a:noFill/>
        </p:spPr>
        <p:txBody>
          <a:bodyPr wrap="square" rtlCol="0">
            <a:spAutoFit/>
          </a:bodyPr>
          <a:lstStyle/>
          <a:p>
            <a:pPr marL="342900" indent="-342900">
              <a:buFont typeface="+mj-lt"/>
              <a:buAutoNum type="arabicPeriod"/>
            </a:pPr>
            <a:r>
              <a:rPr lang="en-HR" sz="2800" b="1" dirty="0">
                <a:solidFill>
                  <a:schemeClr val="accent1"/>
                </a:solidFill>
              </a:rPr>
              <a:t>Costs Impact on Profitability</a:t>
            </a:r>
          </a:p>
        </p:txBody>
      </p:sp>
      <p:sp>
        <p:nvSpPr>
          <p:cNvPr id="6" name="TextBox 5">
            <a:extLst>
              <a:ext uri="{FF2B5EF4-FFF2-40B4-BE49-F238E27FC236}">
                <a16:creationId xmlns:a16="http://schemas.microsoft.com/office/drawing/2014/main" id="{46AE72E4-99A6-7196-ABDD-A2505ABDA391}"/>
              </a:ext>
            </a:extLst>
          </p:cNvPr>
          <p:cNvSpPr txBox="1"/>
          <p:nvPr/>
        </p:nvSpPr>
        <p:spPr>
          <a:xfrm>
            <a:off x="581192" y="3574436"/>
            <a:ext cx="7469944" cy="523220"/>
          </a:xfrm>
          <a:prstGeom prst="rect">
            <a:avLst/>
          </a:prstGeom>
          <a:noFill/>
        </p:spPr>
        <p:txBody>
          <a:bodyPr wrap="square" rtlCol="0">
            <a:spAutoFit/>
          </a:bodyPr>
          <a:lstStyle/>
          <a:p>
            <a:r>
              <a:rPr lang="en-HR" sz="2800" b="1" dirty="0">
                <a:solidFill>
                  <a:schemeClr val="accent1"/>
                </a:solidFill>
              </a:rPr>
              <a:t>2. Changing Customer &amp; Pricing Dynamics</a:t>
            </a:r>
          </a:p>
        </p:txBody>
      </p:sp>
      <p:sp>
        <p:nvSpPr>
          <p:cNvPr id="7" name="TextBox 6">
            <a:extLst>
              <a:ext uri="{FF2B5EF4-FFF2-40B4-BE49-F238E27FC236}">
                <a16:creationId xmlns:a16="http://schemas.microsoft.com/office/drawing/2014/main" id="{F78C6738-2074-10E3-A72C-BF04DD7466C6}"/>
              </a:ext>
            </a:extLst>
          </p:cNvPr>
          <p:cNvSpPr txBox="1"/>
          <p:nvPr/>
        </p:nvSpPr>
        <p:spPr>
          <a:xfrm>
            <a:off x="581192" y="4799567"/>
            <a:ext cx="7469944" cy="523220"/>
          </a:xfrm>
          <a:prstGeom prst="rect">
            <a:avLst/>
          </a:prstGeom>
          <a:noFill/>
        </p:spPr>
        <p:txBody>
          <a:bodyPr wrap="square" rtlCol="0">
            <a:spAutoFit/>
          </a:bodyPr>
          <a:lstStyle/>
          <a:p>
            <a:r>
              <a:rPr lang="en-HR" sz="2800" b="1" dirty="0">
                <a:solidFill>
                  <a:schemeClr val="accent1"/>
                </a:solidFill>
              </a:rPr>
              <a:t>3. Profitability Challenges in Offline</a:t>
            </a:r>
          </a:p>
        </p:txBody>
      </p:sp>
    </p:spTree>
    <p:extLst>
      <p:ext uri="{BB962C8B-B14F-4D97-AF65-F5344CB8AC3E}">
        <p14:creationId xmlns:p14="http://schemas.microsoft.com/office/powerpoint/2010/main" val="10476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C1C0-6251-901D-1B63-19B2C9AACF38}"/>
              </a:ext>
            </a:extLst>
          </p:cNvPr>
          <p:cNvSpPr>
            <a:spLocks noGrp="1"/>
          </p:cNvSpPr>
          <p:nvPr>
            <p:ph type="title"/>
          </p:nvPr>
        </p:nvSpPr>
        <p:spPr/>
        <p:txBody>
          <a:bodyPr>
            <a:normAutofit/>
          </a:bodyPr>
          <a:lstStyle/>
          <a:p>
            <a:r>
              <a:rPr lang="en-GB" dirty="0"/>
              <a:t>Next steps: Balancing growth and profitability</a:t>
            </a:r>
            <a:br>
              <a:rPr lang="en-GB" dirty="0"/>
            </a:br>
            <a:endParaRPr lang="en-HR" sz="1600" dirty="0"/>
          </a:p>
        </p:txBody>
      </p:sp>
      <p:pic>
        <p:nvPicPr>
          <p:cNvPr id="12" name="Graphic 11" descr="Bar graph with upward trend with solid fill">
            <a:extLst>
              <a:ext uri="{FF2B5EF4-FFF2-40B4-BE49-F238E27FC236}">
                <a16:creationId xmlns:a16="http://schemas.microsoft.com/office/drawing/2014/main" id="{1131B027-D78B-3188-21EC-6A533DEBDF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024" y="2224734"/>
            <a:ext cx="914400" cy="914400"/>
          </a:xfrm>
          <a:prstGeom prst="rect">
            <a:avLst/>
          </a:prstGeom>
        </p:spPr>
      </p:pic>
      <p:pic>
        <p:nvPicPr>
          <p:cNvPr id="18" name="Graphic 17" descr="Money with solid fill">
            <a:extLst>
              <a:ext uri="{FF2B5EF4-FFF2-40B4-BE49-F238E27FC236}">
                <a16:creationId xmlns:a16="http://schemas.microsoft.com/office/drawing/2014/main" id="{257A7AA1-2A5C-75F8-C61E-F7CA573F65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3183" y="2244963"/>
            <a:ext cx="608608" cy="608608"/>
          </a:xfrm>
          <a:prstGeom prst="rect">
            <a:avLst/>
          </a:prstGeom>
        </p:spPr>
      </p:pic>
      <p:sp>
        <p:nvSpPr>
          <p:cNvPr id="6" name="TextBox 5">
            <a:extLst>
              <a:ext uri="{FF2B5EF4-FFF2-40B4-BE49-F238E27FC236}">
                <a16:creationId xmlns:a16="http://schemas.microsoft.com/office/drawing/2014/main" id="{83DAB331-2922-C613-E02D-AAC555B503A4}"/>
              </a:ext>
            </a:extLst>
          </p:cNvPr>
          <p:cNvSpPr txBox="1"/>
          <p:nvPr/>
        </p:nvSpPr>
        <p:spPr>
          <a:xfrm>
            <a:off x="1038224" y="2295240"/>
            <a:ext cx="3859572" cy="369332"/>
          </a:xfrm>
          <a:prstGeom prst="rect">
            <a:avLst/>
          </a:prstGeom>
          <a:noFill/>
        </p:spPr>
        <p:txBody>
          <a:bodyPr wrap="square" rtlCol="0">
            <a:spAutoFit/>
          </a:bodyPr>
          <a:lstStyle/>
          <a:p>
            <a:pPr algn="ctr"/>
            <a:r>
              <a:rPr lang="en-GB" sz="1800" b="1" dirty="0">
                <a:solidFill>
                  <a:schemeClr val="accent1"/>
                </a:solidFill>
              </a:rPr>
              <a:t>Cost Management</a:t>
            </a:r>
            <a:endParaRPr lang="en-HR" b="1" dirty="0">
              <a:solidFill>
                <a:schemeClr val="accent1"/>
              </a:solidFill>
            </a:endParaRPr>
          </a:p>
        </p:txBody>
      </p:sp>
      <p:sp>
        <p:nvSpPr>
          <p:cNvPr id="7" name="TextBox 6">
            <a:extLst>
              <a:ext uri="{FF2B5EF4-FFF2-40B4-BE49-F238E27FC236}">
                <a16:creationId xmlns:a16="http://schemas.microsoft.com/office/drawing/2014/main" id="{07217B33-B4E3-71F7-89AE-78EFEDA1F7D2}"/>
              </a:ext>
            </a:extLst>
          </p:cNvPr>
          <p:cNvSpPr txBox="1"/>
          <p:nvPr/>
        </p:nvSpPr>
        <p:spPr>
          <a:xfrm>
            <a:off x="1038224" y="2978525"/>
            <a:ext cx="3876249" cy="923330"/>
          </a:xfrm>
          <a:prstGeom prst="rect">
            <a:avLst/>
          </a:prstGeom>
          <a:noFill/>
        </p:spPr>
        <p:txBody>
          <a:bodyPr wrap="square" rtlCol="0">
            <a:spAutoFit/>
          </a:bodyPr>
          <a:lstStyle/>
          <a:p>
            <a:pPr marL="285750" indent="-285750">
              <a:buFont typeface="Wingdings" pitchFamily="2" charset="2"/>
              <a:buChar char="§"/>
            </a:pPr>
            <a:r>
              <a:rPr lang="en-GB" dirty="0"/>
              <a:t>Evaluate and optimize cost efficiency to mitigate the impact of rising COGS on profitability</a:t>
            </a:r>
            <a:endParaRPr lang="en-HR" dirty="0"/>
          </a:p>
        </p:txBody>
      </p:sp>
      <p:sp>
        <p:nvSpPr>
          <p:cNvPr id="9" name="TextBox 8">
            <a:extLst>
              <a:ext uri="{FF2B5EF4-FFF2-40B4-BE49-F238E27FC236}">
                <a16:creationId xmlns:a16="http://schemas.microsoft.com/office/drawing/2014/main" id="{DFB5D50C-F500-07EE-000A-8B345A7D2CAD}"/>
              </a:ext>
            </a:extLst>
          </p:cNvPr>
          <p:cNvSpPr txBox="1"/>
          <p:nvPr/>
        </p:nvSpPr>
        <p:spPr>
          <a:xfrm>
            <a:off x="7186013" y="2365073"/>
            <a:ext cx="3831786" cy="646331"/>
          </a:xfrm>
          <a:prstGeom prst="rect">
            <a:avLst/>
          </a:prstGeom>
          <a:noFill/>
        </p:spPr>
        <p:txBody>
          <a:bodyPr wrap="square" rtlCol="0">
            <a:spAutoFit/>
          </a:bodyPr>
          <a:lstStyle/>
          <a:p>
            <a:r>
              <a:rPr lang="en-US" sz="1800" b="1" dirty="0">
                <a:solidFill>
                  <a:schemeClr val="accent1"/>
                </a:solidFill>
              </a:rPr>
              <a:t>Pricing Strategy Refinement </a:t>
            </a:r>
            <a:endParaRPr lang="en-HR" b="1" dirty="0">
              <a:solidFill>
                <a:schemeClr val="accent1"/>
              </a:solidFill>
            </a:endParaRPr>
          </a:p>
          <a:p>
            <a:endParaRPr lang="en-HR" dirty="0"/>
          </a:p>
        </p:txBody>
      </p:sp>
      <p:sp>
        <p:nvSpPr>
          <p:cNvPr id="11" name="TextBox 10">
            <a:extLst>
              <a:ext uri="{FF2B5EF4-FFF2-40B4-BE49-F238E27FC236}">
                <a16:creationId xmlns:a16="http://schemas.microsoft.com/office/drawing/2014/main" id="{97E63E1C-135D-D3BB-8D7F-2529A96CDD4A}"/>
              </a:ext>
            </a:extLst>
          </p:cNvPr>
          <p:cNvSpPr txBox="1"/>
          <p:nvPr/>
        </p:nvSpPr>
        <p:spPr>
          <a:xfrm>
            <a:off x="6280175" y="2955486"/>
            <a:ext cx="4720427" cy="1200329"/>
          </a:xfrm>
          <a:prstGeom prst="rect">
            <a:avLst/>
          </a:prstGeom>
          <a:noFill/>
        </p:spPr>
        <p:txBody>
          <a:bodyPr wrap="square" rtlCol="0">
            <a:spAutoFit/>
          </a:bodyPr>
          <a:lstStyle/>
          <a:p>
            <a:pPr marL="285750" indent="-285750">
              <a:buFont typeface="Wingdings" pitchFamily="2" charset="2"/>
              <a:buChar char="§"/>
            </a:pPr>
            <a:r>
              <a:rPr lang="en-GB" dirty="0"/>
              <a:t>Review and adjust pricing strategies in Offline</a:t>
            </a:r>
          </a:p>
          <a:p>
            <a:pPr marL="285750" indent="-285750">
              <a:buFont typeface="Wingdings" pitchFamily="2" charset="2"/>
              <a:buChar char="§"/>
            </a:pPr>
            <a:r>
              <a:rPr lang="en-GB" dirty="0"/>
              <a:t>Focus on value propositions while maintaining competitive pricing</a:t>
            </a:r>
          </a:p>
          <a:p>
            <a:endParaRPr lang="en-HR" dirty="0"/>
          </a:p>
        </p:txBody>
      </p:sp>
      <p:sp>
        <p:nvSpPr>
          <p:cNvPr id="13" name="TextBox 12">
            <a:extLst>
              <a:ext uri="{FF2B5EF4-FFF2-40B4-BE49-F238E27FC236}">
                <a16:creationId xmlns:a16="http://schemas.microsoft.com/office/drawing/2014/main" id="{15E75C43-E1E5-8904-51D6-A8AF68A770FE}"/>
              </a:ext>
            </a:extLst>
          </p:cNvPr>
          <p:cNvSpPr txBox="1"/>
          <p:nvPr/>
        </p:nvSpPr>
        <p:spPr>
          <a:xfrm>
            <a:off x="1554014" y="4606193"/>
            <a:ext cx="3343276" cy="646331"/>
          </a:xfrm>
          <a:prstGeom prst="rect">
            <a:avLst/>
          </a:prstGeom>
          <a:noFill/>
        </p:spPr>
        <p:txBody>
          <a:bodyPr wrap="square" rtlCol="0">
            <a:spAutoFit/>
          </a:bodyPr>
          <a:lstStyle/>
          <a:p>
            <a:pPr algn="ctr"/>
            <a:r>
              <a:rPr lang="en-US" sz="1800" b="1" dirty="0">
                <a:solidFill>
                  <a:schemeClr val="accent1"/>
                </a:solidFill>
              </a:rPr>
              <a:t>Product Mix Alignment</a:t>
            </a:r>
            <a:endParaRPr lang="en-HR" b="1" dirty="0">
              <a:solidFill>
                <a:schemeClr val="accent1"/>
              </a:solidFill>
            </a:endParaRPr>
          </a:p>
          <a:p>
            <a:endParaRPr lang="en-HR" dirty="0"/>
          </a:p>
        </p:txBody>
      </p:sp>
      <p:sp>
        <p:nvSpPr>
          <p:cNvPr id="15" name="TextBox 14">
            <a:extLst>
              <a:ext uri="{FF2B5EF4-FFF2-40B4-BE49-F238E27FC236}">
                <a16:creationId xmlns:a16="http://schemas.microsoft.com/office/drawing/2014/main" id="{231F9A5B-794C-D9A1-C367-F5505D15F7E8}"/>
              </a:ext>
            </a:extLst>
          </p:cNvPr>
          <p:cNvSpPr txBox="1"/>
          <p:nvPr/>
        </p:nvSpPr>
        <p:spPr>
          <a:xfrm>
            <a:off x="1038224" y="5268493"/>
            <a:ext cx="4162012" cy="1200329"/>
          </a:xfrm>
          <a:prstGeom prst="rect">
            <a:avLst/>
          </a:prstGeom>
          <a:noFill/>
        </p:spPr>
        <p:txBody>
          <a:bodyPr wrap="square" rtlCol="0">
            <a:spAutoFit/>
          </a:bodyPr>
          <a:lstStyle/>
          <a:p>
            <a:pPr marL="285750" indent="-285750">
              <a:buFont typeface="Wingdings" pitchFamily="2" charset="2"/>
              <a:buChar char="§"/>
            </a:pPr>
            <a:r>
              <a:rPr lang="en-GB" dirty="0"/>
              <a:t>Evaluate KPI on Product level</a:t>
            </a:r>
          </a:p>
          <a:p>
            <a:pPr marL="285750" indent="-285750">
              <a:buFont typeface="Wingdings" pitchFamily="2" charset="2"/>
              <a:buChar char="§"/>
            </a:pPr>
            <a:r>
              <a:rPr lang="en-GB" dirty="0"/>
              <a:t>Reassess the product mix, ensuring a balance between high and low-priced items across channels</a:t>
            </a:r>
            <a:endParaRPr lang="en-HR" dirty="0"/>
          </a:p>
        </p:txBody>
      </p:sp>
      <p:sp>
        <p:nvSpPr>
          <p:cNvPr id="17" name="TextBox 16">
            <a:extLst>
              <a:ext uri="{FF2B5EF4-FFF2-40B4-BE49-F238E27FC236}">
                <a16:creationId xmlns:a16="http://schemas.microsoft.com/office/drawing/2014/main" id="{2A399341-EFBA-C072-64C4-CE6654D0F8B4}"/>
              </a:ext>
            </a:extLst>
          </p:cNvPr>
          <p:cNvSpPr txBox="1"/>
          <p:nvPr/>
        </p:nvSpPr>
        <p:spPr>
          <a:xfrm>
            <a:off x="7134224" y="4594756"/>
            <a:ext cx="3424076" cy="646331"/>
          </a:xfrm>
          <a:prstGeom prst="rect">
            <a:avLst/>
          </a:prstGeom>
          <a:noFill/>
        </p:spPr>
        <p:txBody>
          <a:bodyPr wrap="square" rtlCol="0">
            <a:spAutoFit/>
          </a:bodyPr>
          <a:lstStyle/>
          <a:p>
            <a:r>
              <a:rPr lang="en-US" sz="1800" b="1" dirty="0">
                <a:solidFill>
                  <a:schemeClr val="accent1"/>
                </a:solidFill>
              </a:rPr>
              <a:t>Offline Channel Restructuring</a:t>
            </a:r>
            <a:endParaRPr lang="en-HR" b="1" dirty="0">
              <a:solidFill>
                <a:schemeClr val="accent1"/>
              </a:solidFill>
            </a:endParaRPr>
          </a:p>
          <a:p>
            <a:endParaRPr lang="en-HR" dirty="0"/>
          </a:p>
        </p:txBody>
      </p:sp>
      <p:sp>
        <p:nvSpPr>
          <p:cNvPr id="19" name="TextBox 18">
            <a:extLst>
              <a:ext uri="{FF2B5EF4-FFF2-40B4-BE49-F238E27FC236}">
                <a16:creationId xmlns:a16="http://schemas.microsoft.com/office/drawing/2014/main" id="{E4C412EA-27EB-1E9D-2185-D7661932C011}"/>
              </a:ext>
            </a:extLst>
          </p:cNvPr>
          <p:cNvSpPr txBox="1"/>
          <p:nvPr/>
        </p:nvSpPr>
        <p:spPr>
          <a:xfrm>
            <a:off x="6354817" y="5268493"/>
            <a:ext cx="4798959" cy="923330"/>
          </a:xfrm>
          <a:prstGeom prst="rect">
            <a:avLst/>
          </a:prstGeom>
          <a:noFill/>
        </p:spPr>
        <p:txBody>
          <a:bodyPr wrap="square" rtlCol="0">
            <a:spAutoFit/>
          </a:bodyPr>
          <a:lstStyle/>
          <a:p>
            <a:pPr marL="285750" indent="-285750">
              <a:buFont typeface="Wingdings" pitchFamily="2" charset="2"/>
              <a:buChar char="§"/>
            </a:pPr>
            <a:r>
              <a:rPr lang="en-GB" dirty="0"/>
              <a:t>Implement strategies to enhance profitability and achieve positive margins in Offline sales</a:t>
            </a:r>
          </a:p>
          <a:p>
            <a:pPr algn="ctr"/>
            <a:endParaRPr lang="en-HR" dirty="0"/>
          </a:p>
        </p:txBody>
      </p:sp>
      <p:sp>
        <p:nvSpPr>
          <p:cNvPr id="5" name="Slide Number Placeholder 4">
            <a:extLst>
              <a:ext uri="{FF2B5EF4-FFF2-40B4-BE49-F238E27FC236}">
                <a16:creationId xmlns:a16="http://schemas.microsoft.com/office/drawing/2014/main" id="{CD5D1F1A-5CD1-0F91-28D9-51B0DCD4C20B}"/>
              </a:ext>
            </a:extLst>
          </p:cNvPr>
          <p:cNvSpPr>
            <a:spLocks noGrp="1"/>
          </p:cNvSpPr>
          <p:nvPr>
            <p:ph type="sldNum" sz="quarter" idx="12"/>
          </p:nvPr>
        </p:nvSpPr>
        <p:spPr/>
        <p:txBody>
          <a:bodyPr/>
          <a:lstStyle/>
          <a:p>
            <a:fld id="{BEA6C5B5-1614-D849-843B-E076A5E30398}" type="slidenum">
              <a:rPr lang="en-HR" smtClean="0"/>
              <a:t>6</a:t>
            </a:fld>
            <a:endParaRPr lang="en-HR"/>
          </a:p>
        </p:txBody>
      </p:sp>
      <p:pic>
        <p:nvPicPr>
          <p:cNvPr id="3" name="Graphic 2" descr="Coins with solid fill">
            <a:extLst>
              <a:ext uri="{FF2B5EF4-FFF2-40B4-BE49-F238E27FC236}">
                <a16:creationId xmlns:a16="http://schemas.microsoft.com/office/drawing/2014/main" id="{BB90F462-936F-5168-4F9F-DB654EFA4C6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1202" y="2272191"/>
            <a:ext cx="508444" cy="508444"/>
          </a:xfrm>
          <a:prstGeom prst="rect">
            <a:avLst/>
          </a:prstGeom>
        </p:spPr>
      </p:pic>
      <p:pic>
        <p:nvPicPr>
          <p:cNvPr id="8" name="Graphic 7" descr="Shopping cart with solid fill">
            <a:extLst>
              <a:ext uri="{FF2B5EF4-FFF2-40B4-BE49-F238E27FC236}">
                <a16:creationId xmlns:a16="http://schemas.microsoft.com/office/drawing/2014/main" id="{E0FB7002-89A5-4148-7A31-A9F2127E8FC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23183" y="4487980"/>
            <a:ext cx="609990" cy="609990"/>
          </a:xfrm>
          <a:prstGeom prst="rect">
            <a:avLst/>
          </a:prstGeom>
        </p:spPr>
      </p:pic>
      <p:pic>
        <p:nvPicPr>
          <p:cNvPr id="23" name="Graphic 22" descr="Shirt with solid fill">
            <a:extLst>
              <a:ext uri="{FF2B5EF4-FFF2-40B4-BE49-F238E27FC236}">
                <a16:creationId xmlns:a16="http://schemas.microsoft.com/office/drawing/2014/main" id="{A872A90E-B546-AEF4-4CBE-64E40BA1E6F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90429" y="4487980"/>
            <a:ext cx="609990" cy="609990"/>
          </a:xfrm>
          <a:prstGeom prst="rect">
            <a:avLst/>
          </a:prstGeom>
        </p:spPr>
      </p:pic>
    </p:spTree>
    <p:extLst>
      <p:ext uri="{BB962C8B-B14F-4D97-AF65-F5344CB8AC3E}">
        <p14:creationId xmlns:p14="http://schemas.microsoft.com/office/powerpoint/2010/main" val="7219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3" grpId="0"/>
      <p:bldP spid="15"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CDB8-ECD9-CEC1-F948-EA9E73D0BCD5}"/>
              </a:ext>
            </a:extLst>
          </p:cNvPr>
          <p:cNvSpPr>
            <a:spLocks noGrp="1"/>
          </p:cNvSpPr>
          <p:nvPr>
            <p:ph type="title"/>
          </p:nvPr>
        </p:nvSpPr>
        <p:spPr/>
        <p:txBody>
          <a:bodyPr/>
          <a:lstStyle/>
          <a:p>
            <a:r>
              <a:rPr lang="en-HR" dirty="0"/>
              <a:t>Q&amp;A</a:t>
            </a:r>
          </a:p>
        </p:txBody>
      </p:sp>
      <p:sp>
        <p:nvSpPr>
          <p:cNvPr id="6" name="Slide Number Placeholder 5">
            <a:extLst>
              <a:ext uri="{FF2B5EF4-FFF2-40B4-BE49-F238E27FC236}">
                <a16:creationId xmlns:a16="http://schemas.microsoft.com/office/drawing/2014/main" id="{D6AE5410-B93A-F1F6-9477-003FF4F8A03F}"/>
              </a:ext>
            </a:extLst>
          </p:cNvPr>
          <p:cNvSpPr>
            <a:spLocks noGrp="1"/>
          </p:cNvSpPr>
          <p:nvPr>
            <p:ph type="sldNum" sz="quarter" idx="12"/>
          </p:nvPr>
        </p:nvSpPr>
        <p:spPr/>
        <p:txBody>
          <a:bodyPr/>
          <a:lstStyle/>
          <a:p>
            <a:fld id="{BEA6C5B5-1614-D849-843B-E076A5E30398}" type="slidenum">
              <a:rPr lang="en-HR" smtClean="0"/>
              <a:t>7</a:t>
            </a:fld>
            <a:endParaRPr lang="en-HR"/>
          </a:p>
        </p:txBody>
      </p:sp>
    </p:spTree>
    <p:extLst>
      <p:ext uri="{BB962C8B-B14F-4D97-AF65-F5344CB8AC3E}">
        <p14:creationId xmlns:p14="http://schemas.microsoft.com/office/powerpoint/2010/main" val="22178815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{21986EA4-ABA7-3441-90F0-A215EACB6968}tf10001123</Template>
  <TotalTime>13505</TotalTime>
  <Words>1014</Words>
  <Application>Microsoft Macintosh PowerPoint</Application>
  <PresentationFormat>Widescreen</PresentationFormat>
  <Paragraphs>86</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Gill Sans MT</vt:lpstr>
      <vt:lpstr>Söhne</vt:lpstr>
      <vt:lpstr>Wingdings</vt:lpstr>
      <vt:lpstr>Wingdings 2</vt:lpstr>
      <vt:lpstr>Dividend</vt:lpstr>
      <vt:lpstr>ADVENTURE WORKS</vt:lpstr>
      <vt:lpstr>CONTENTS</vt:lpstr>
      <vt:lpstr>KPI OVERVIEW IN NUMBERS | FY2004, all regions Financial Trend Analysis</vt:lpstr>
      <vt:lpstr>   KPI OVERVIEW IN NUMBERS | FY2004, all regions order volume and pricing trends</vt:lpstr>
      <vt:lpstr>   KPI OVERVIEW IN NUMBERS | FY2004, all regions profitability Challenges in offline channel</vt:lpstr>
      <vt:lpstr>KEY takeaways</vt:lpstr>
      <vt:lpstr>Next steps: Balancing growth and profitability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83</cp:revision>
  <dcterms:created xsi:type="dcterms:W3CDTF">2023-12-27T15:58:20Z</dcterms:created>
  <dcterms:modified xsi:type="dcterms:W3CDTF">2024-01-08T10:42:01Z</dcterms:modified>
</cp:coreProperties>
</file>