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829" r:id="rId1"/>
  </p:sldMasterIdLst>
  <p:notesMasterIdLst>
    <p:notesMasterId r:id="rId14"/>
  </p:notesMasterIdLst>
  <p:handoutMasterIdLst>
    <p:handoutMasterId r:id="rId15"/>
  </p:handoutMasterIdLst>
  <p:sldIdLst>
    <p:sldId id="256" r:id="rId2"/>
    <p:sldId id="264" r:id="rId3"/>
    <p:sldId id="285" r:id="rId4"/>
    <p:sldId id="304" r:id="rId5"/>
    <p:sldId id="282" r:id="rId6"/>
    <p:sldId id="292" r:id="rId7"/>
    <p:sldId id="293" r:id="rId8"/>
    <p:sldId id="294" r:id="rId9"/>
    <p:sldId id="308" r:id="rId10"/>
    <p:sldId id="289" r:id="rId11"/>
    <p:sldId id="291" r:id="rId12"/>
    <p:sldId id="27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4150"/>
    <a:srgbClr val="34394C"/>
    <a:srgbClr val="2E33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95748"/>
  </p:normalViewPr>
  <p:slideViewPr>
    <p:cSldViewPr snapToGrid="0">
      <p:cViewPr varScale="1">
        <p:scale>
          <a:sx n="93" d="100"/>
          <a:sy n="93" d="100"/>
        </p:scale>
        <p:origin x="216" y="816"/>
      </p:cViewPr>
      <p:guideLst>
        <p:guide orient="horz" pos="2160"/>
        <p:guide pos="3840"/>
      </p:guideLst>
    </p:cSldViewPr>
  </p:slideViewPr>
  <p:outlineViewPr>
    <p:cViewPr>
      <p:scale>
        <a:sx n="33" d="100"/>
        <a:sy n="33" d="100"/>
      </p:scale>
      <p:origin x="0" y="-444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6" d="100"/>
          <a:sy n="96" d="100"/>
        </p:scale>
        <p:origin x="368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44043E2-BFE7-3BA6-B04C-01C587A7CE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R"/>
          </a:p>
        </p:txBody>
      </p:sp>
      <p:sp>
        <p:nvSpPr>
          <p:cNvPr id="3" name="Date Placeholder 2">
            <a:extLst>
              <a:ext uri="{FF2B5EF4-FFF2-40B4-BE49-F238E27FC236}">
                <a16:creationId xmlns:a16="http://schemas.microsoft.com/office/drawing/2014/main" id="{11C9FD15-E0A9-9C59-1CE0-E9CC2F39CC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15A5D3-7522-6C43-BF4C-FFB0AE5D2E0C}" type="datetimeFigureOut">
              <a:rPr lang="en-HR" smtClean="0"/>
              <a:t>08.01.2024.</a:t>
            </a:fld>
            <a:endParaRPr lang="en-HR"/>
          </a:p>
        </p:txBody>
      </p:sp>
      <p:sp>
        <p:nvSpPr>
          <p:cNvPr id="4" name="Footer Placeholder 3">
            <a:extLst>
              <a:ext uri="{FF2B5EF4-FFF2-40B4-BE49-F238E27FC236}">
                <a16:creationId xmlns:a16="http://schemas.microsoft.com/office/drawing/2014/main" id="{B63CCEDA-2301-4D1B-99BB-84269D9B7A1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HR"/>
          </a:p>
        </p:txBody>
      </p:sp>
      <p:sp>
        <p:nvSpPr>
          <p:cNvPr id="5" name="Slide Number Placeholder 4">
            <a:extLst>
              <a:ext uri="{FF2B5EF4-FFF2-40B4-BE49-F238E27FC236}">
                <a16:creationId xmlns:a16="http://schemas.microsoft.com/office/drawing/2014/main" id="{93F2DDCB-129E-ABA9-22D4-105ECF34A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12763E-7CC8-AF47-B15D-82E13E3C2243}" type="slidenum">
              <a:rPr lang="en-HR" smtClean="0"/>
              <a:t>‹#›</a:t>
            </a:fld>
            <a:endParaRPr lang="en-HR"/>
          </a:p>
        </p:txBody>
      </p:sp>
    </p:spTree>
    <p:extLst>
      <p:ext uri="{BB962C8B-B14F-4D97-AF65-F5344CB8AC3E}">
        <p14:creationId xmlns:p14="http://schemas.microsoft.com/office/powerpoint/2010/main" val="3546393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6A4F6-0EC9-9A4B-8F1E-68EB64E605F4}" type="datetimeFigureOut">
              <a:rPr lang="en-HR" smtClean="0"/>
              <a:t>08.01.2024.</a:t>
            </a:fld>
            <a:endParaRPr lang="en-H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H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H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490D42-FB1C-B644-BDC5-AFBE3E0273D4}" type="slidenum">
              <a:rPr lang="en-HR" smtClean="0"/>
              <a:t>‹#›</a:t>
            </a:fld>
            <a:endParaRPr lang="en-HR"/>
          </a:p>
        </p:txBody>
      </p:sp>
    </p:spTree>
    <p:extLst>
      <p:ext uri="{BB962C8B-B14F-4D97-AF65-F5344CB8AC3E}">
        <p14:creationId xmlns:p14="http://schemas.microsoft.com/office/powerpoint/2010/main" val="13840610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R"/>
              <a:t>FY2004 performance remained strong and balanced, with top- and bottom- line resultes exceeding expectations.</a:t>
            </a:r>
          </a:p>
          <a:p>
            <a:endParaRPr lang="en-HR"/>
          </a:p>
        </p:txBody>
      </p:sp>
      <p:sp>
        <p:nvSpPr>
          <p:cNvPr id="4" name="Slide Number Placeholder 3"/>
          <p:cNvSpPr>
            <a:spLocks noGrp="1"/>
          </p:cNvSpPr>
          <p:nvPr>
            <p:ph type="sldNum" sz="quarter" idx="5"/>
          </p:nvPr>
        </p:nvSpPr>
        <p:spPr/>
        <p:txBody>
          <a:bodyPr/>
          <a:lstStyle/>
          <a:p>
            <a:fld id="{20490D42-FB1C-B644-BDC5-AFBE3E0273D4}" type="slidenum">
              <a:rPr lang="en-HR" smtClean="0"/>
              <a:t>1</a:t>
            </a:fld>
            <a:endParaRPr lang="en-HR"/>
          </a:p>
        </p:txBody>
      </p:sp>
    </p:spTree>
    <p:extLst>
      <p:ext uri="{BB962C8B-B14F-4D97-AF65-F5344CB8AC3E}">
        <p14:creationId xmlns:p14="http://schemas.microsoft.com/office/powerpoint/2010/main" val="4246157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dirty="0">
                <a:effectLst/>
              </a:rPr>
              <a:t>During the AOV drop period, cheaper products like accessories and clothing were added to online sales. This aligned with sales showing an increase but for lower-priced products. </a:t>
            </a:r>
            <a:r>
              <a:rPr lang="en-GB" sz="2800" b="0" i="0" dirty="0">
                <a:solidFill>
                  <a:srgbClr val="D1D5DB"/>
                </a:solidFill>
                <a:effectLst/>
                <a:latin typeface="Söhne"/>
              </a:rPr>
              <a:t>Inclusion of more affordable product categories in the range.</a:t>
            </a:r>
            <a:endParaRPr lang="en-GB" sz="1800" dirty="0">
              <a:effectLst/>
            </a:endParaRPr>
          </a:p>
          <a:p>
            <a:pPr algn="l"/>
            <a:r>
              <a:rPr lang="en-GB" sz="1800" dirty="0">
                <a:effectLst/>
              </a:rPr>
              <a:t>The company actually included ACC and clothing to online, so they included more product that are cheaper. Also in sales reason price also shows up. Sales increased but for very small price products.</a:t>
            </a:r>
          </a:p>
          <a:p>
            <a:pPr marL="0" marR="0" lvl="0" indent="0" algn="l" defTabSz="914400" rtl="0" eaLnBrk="1" fontAlgn="auto" latinLnBrk="0" hangingPunct="1">
              <a:lnSpc>
                <a:spcPct val="100000"/>
              </a:lnSpc>
              <a:spcBef>
                <a:spcPts val="0"/>
              </a:spcBef>
              <a:spcAft>
                <a:spcPts val="0"/>
              </a:spcAft>
              <a:buClrTx/>
              <a:buSzTx/>
              <a:buFontTx/>
              <a:buNone/>
              <a:tabLst/>
              <a:defRPr/>
            </a:pPr>
            <a:br>
              <a:rPr lang="en-GB" sz="1800" kern="1200" dirty="0">
                <a:solidFill>
                  <a:schemeClr val="tx2"/>
                </a:solidFill>
                <a:latin typeface="+mn-lt"/>
                <a:ea typeface="+mn-ea"/>
                <a:cs typeface="+mn-cs"/>
              </a:rPr>
            </a:br>
            <a:r>
              <a:rPr lang="en-GB" sz="1800" kern="1200" dirty="0">
                <a:solidFill>
                  <a:schemeClr val="tx2"/>
                </a:solidFill>
                <a:latin typeface="+mn-lt"/>
                <a:ea typeface="+mn-ea"/>
                <a:cs typeface="+mn-cs"/>
              </a:rPr>
              <a:t>Revenue increased steadily to $109.7 million, while gross profit rose positively to $12.5 million. </a:t>
            </a:r>
            <a:br>
              <a:rPr lang="en-GB" sz="1800" kern="1200" dirty="0">
                <a:solidFill>
                  <a:schemeClr val="tx2"/>
                </a:solidFill>
                <a:latin typeface="+mn-lt"/>
                <a:ea typeface="+mn-ea"/>
                <a:cs typeface="+mn-cs"/>
              </a:rPr>
            </a:br>
            <a:r>
              <a:rPr lang="en-GB" sz="1800" kern="1200" dirty="0">
                <a:solidFill>
                  <a:schemeClr val="tx2"/>
                </a:solidFill>
                <a:latin typeface="+mn-lt"/>
                <a:ea typeface="+mn-ea"/>
                <a:cs typeface="+mn-cs"/>
              </a:rPr>
              <a:t>However, a rise in operational expenses saw Cost of Goods Sold escalate to $97.2 million. This increase led to a decrease in Gross Margin to 11.4%, signalling a decline in profitability due to heightened production costs.</a:t>
            </a:r>
            <a:br>
              <a:rPr lang="en-GB" sz="1800" kern="1200" dirty="0">
                <a:solidFill>
                  <a:schemeClr val="tx2"/>
                </a:solidFill>
                <a:latin typeface="+mn-lt"/>
                <a:ea typeface="+mn-ea"/>
                <a:cs typeface="+mn-cs"/>
              </a:rPr>
            </a:br>
            <a:br>
              <a:rPr lang="en-GB" sz="1800" kern="1200" dirty="0">
                <a:solidFill>
                  <a:schemeClr val="tx2"/>
                </a:solidFill>
                <a:latin typeface="+mn-lt"/>
                <a:ea typeface="+mn-ea"/>
                <a:cs typeface="+mn-cs"/>
              </a:rPr>
            </a:br>
            <a:r>
              <a:rPr lang="en-GB" sz="1800" kern="1200" dirty="0">
                <a:solidFill>
                  <a:schemeClr val="tx2"/>
                </a:solidFill>
                <a:latin typeface="+mn-lt"/>
                <a:ea typeface="+mn-ea"/>
                <a:cs typeface="+mn-cs"/>
              </a:rPr>
              <a:t>Revenue Growth: The consistent growth in revenue to $109.7 million indicates positive market traction and sales performance over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tx2"/>
                </a:solidFill>
                <a:latin typeface="+mn-lt"/>
                <a:ea typeface="+mn-ea"/>
                <a:cs typeface="+mn-cs"/>
              </a:rPr>
              <a:t>Gross Profit Increase: Despite the revenue growth, the rise in gross profit to $12.5 million showcases improved efficiency in production or sales processes.</a:t>
            </a:r>
          </a:p>
          <a:p>
            <a:r>
              <a:rPr lang="en-GB" sz="1800" kern="1200" dirty="0">
                <a:solidFill>
                  <a:schemeClr val="tx2"/>
                </a:solidFill>
                <a:latin typeface="+mn-lt"/>
                <a:ea typeface="+mn-ea"/>
                <a:cs typeface="+mn-cs"/>
              </a:rPr>
              <a:t>Cost of Goods Sold: The notable increase to $97.2 million suggests higher operational expenses, possibly impacting profitability.</a:t>
            </a:r>
          </a:p>
          <a:p>
            <a:r>
              <a:rPr lang="en-GB" sz="1800" kern="1200" dirty="0">
                <a:solidFill>
                  <a:schemeClr val="tx2"/>
                </a:solidFill>
                <a:latin typeface="+mn-lt"/>
                <a:ea typeface="+mn-ea"/>
                <a:cs typeface="+mn-cs"/>
              </a:rPr>
              <a:t>Gross Margin Decline: The decrease to 11.4% indicates a decline in profitability, highlighting the pressing need to address rising production costs.</a:t>
            </a:r>
            <a:endParaRPr lang="en-HR" sz="1800" kern="1200" dirty="0">
              <a:solidFill>
                <a:schemeClr val="tx2"/>
              </a:solidFill>
              <a:latin typeface="+mn-lt"/>
              <a:ea typeface="+mn-ea"/>
              <a:cs typeface="+mn-cs"/>
            </a:endParaRPr>
          </a:p>
        </p:txBody>
      </p:sp>
      <p:sp>
        <p:nvSpPr>
          <p:cNvPr id="4" name="Slide Number Placeholder 3"/>
          <p:cNvSpPr>
            <a:spLocks noGrp="1"/>
          </p:cNvSpPr>
          <p:nvPr>
            <p:ph type="sldNum" sz="quarter" idx="5"/>
          </p:nvPr>
        </p:nvSpPr>
        <p:spPr/>
        <p:txBody>
          <a:bodyPr/>
          <a:lstStyle/>
          <a:p>
            <a:fld id="{20490D42-FB1C-B644-BDC5-AFBE3E0273D4}" type="slidenum">
              <a:rPr lang="en-HR" smtClean="0"/>
              <a:t>2</a:t>
            </a:fld>
            <a:endParaRPr lang="en-HR"/>
          </a:p>
        </p:txBody>
      </p:sp>
    </p:spTree>
    <p:extLst>
      <p:ext uri="{BB962C8B-B14F-4D97-AF65-F5344CB8AC3E}">
        <p14:creationId xmlns:p14="http://schemas.microsoft.com/office/powerpoint/2010/main" val="2959826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D1D5DB"/>
                </a:solidFill>
                <a:effectLst/>
                <a:latin typeface="+mn-lt"/>
              </a:rPr>
              <a:t>Across 2002-2004, offline orders consistently drove revenue growth, reaching $36.2M, while online orders exhibited fluctuating patterns, peaking at $16.5M. </a:t>
            </a:r>
            <a:br>
              <a:rPr lang="en-GB" b="0" i="0" dirty="0">
                <a:solidFill>
                  <a:srgbClr val="D1D5DB"/>
                </a:solidFill>
                <a:effectLst/>
                <a:latin typeface="+mn-lt"/>
              </a:rPr>
            </a:br>
            <a:r>
              <a:rPr lang="en-GB" b="0" i="0" dirty="0">
                <a:solidFill>
                  <a:srgbClr val="D1D5DB"/>
                </a:solidFill>
                <a:effectLst/>
                <a:latin typeface="+mn-lt"/>
              </a:rPr>
              <a:t>However, profitability posed challenges for offline orders, resulting in a negative gross profit by 2004. In contrast, online orders showcased resilience, achieving positive gross profit growth. </a:t>
            </a:r>
            <a:br>
              <a:rPr lang="en-GB" b="0" i="0" dirty="0">
                <a:solidFill>
                  <a:srgbClr val="D1D5DB"/>
                </a:solidFill>
                <a:effectLst/>
                <a:latin typeface="+mn-lt"/>
              </a:rPr>
            </a:br>
            <a:r>
              <a:rPr lang="en-GB" b="0" i="0" dirty="0">
                <a:solidFill>
                  <a:srgbClr val="D1D5DB"/>
                </a:solidFill>
                <a:effectLst/>
                <a:latin typeface="+mn-lt"/>
              </a:rPr>
              <a:t>Both experienced cost increases in alignment with revenue, yet offline orders faced more pronounced challenges in maintaining profitability compared to the relatively stable performance of online orders.</a:t>
            </a:r>
            <a:endParaRPr lang="en-HR" dirty="0">
              <a:latin typeface="+mn-lt"/>
            </a:endParaRPr>
          </a:p>
        </p:txBody>
      </p:sp>
      <p:sp>
        <p:nvSpPr>
          <p:cNvPr id="4" name="Slide Number Placeholder 3"/>
          <p:cNvSpPr>
            <a:spLocks noGrp="1"/>
          </p:cNvSpPr>
          <p:nvPr>
            <p:ph type="sldNum" sz="quarter" idx="5"/>
          </p:nvPr>
        </p:nvSpPr>
        <p:spPr/>
        <p:txBody>
          <a:bodyPr/>
          <a:lstStyle/>
          <a:p>
            <a:fld id="{20490D42-FB1C-B644-BDC5-AFBE3E0273D4}" type="slidenum">
              <a:rPr lang="en-HR" smtClean="0"/>
              <a:t>3</a:t>
            </a:fld>
            <a:endParaRPr lang="en-HR"/>
          </a:p>
        </p:txBody>
      </p:sp>
    </p:spTree>
    <p:extLst>
      <p:ext uri="{BB962C8B-B14F-4D97-AF65-F5344CB8AC3E}">
        <p14:creationId xmlns:p14="http://schemas.microsoft.com/office/powerpoint/2010/main" val="2303684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1" i="0" dirty="0">
                <a:solidFill>
                  <a:schemeClr val="tx1"/>
                </a:solidFill>
                <a:effectLst/>
                <a:latin typeface="Söhne"/>
              </a:rPr>
              <a:t>Bikes:</a:t>
            </a:r>
            <a:r>
              <a:rPr lang="en-GB" b="0" i="0" dirty="0">
                <a:solidFill>
                  <a:schemeClr val="tx1"/>
                </a:solidFill>
                <a:effectLst/>
                <a:latin typeface="Söhne"/>
              </a:rPr>
              <a:t> Generate a higher gross profit of $10 million but with a lower gross margin of 11%.</a:t>
            </a:r>
          </a:p>
          <a:p>
            <a:pPr algn="l">
              <a:buFont typeface="Arial" panose="020B0604020202020204" pitchFamily="34" charset="0"/>
              <a:buChar char="•"/>
            </a:pPr>
            <a:r>
              <a:rPr lang="en-GB" b="1" i="0" dirty="0">
                <a:solidFill>
                  <a:schemeClr val="tx1"/>
                </a:solidFill>
                <a:effectLst/>
                <a:latin typeface="Söhne"/>
              </a:rPr>
              <a:t>Accessories:</a:t>
            </a:r>
            <a:r>
              <a:rPr lang="en-GB" b="0" i="0" dirty="0">
                <a:solidFill>
                  <a:schemeClr val="tx1"/>
                </a:solidFill>
                <a:effectLst/>
                <a:latin typeface="Söhne"/>
              </a:rPr>
              <a:t> Have a lower gross profit of $0.6 million but a higher gross margin of 49.5%.</a:t>
            </a:r>
          </a:p>
          <a:p>
            <a:pPr algn="l"/>
            <a:r>
              <a:rPr lang="en-GB" b="0" i="0" dirty="0">
                <a:solidFill>
                  <a:schemeClr val="tx1"/>
                </a:solidFill>
                <a:effectLst/>
                <a:latin typeface="Söhne"/>
              </a:rPr>
              <a:t>While bikes contribute significantly more to the total gross profit ($10 million compared to $0.6 million), accessories have a substantially higher gross margin percentage (49.5% compared to 11%).</a:t>
            </a:r>
          </a:p>
          <a:p>
            <a:pPr algn="l"/>
            <a:r>
              <a:rPr lang="en-GB" b="0" i="0" dirty="0">
                <a:solidFill>
                  <a:schemeClr val="tx1"/>
                </a:solidFill>
                <a:effectLst/>
                <a:latin typeface="Söhne"/>
              </a:rPr>
              <a:t>If the focus is solely on the total profit contributed, bikes lead with a significantly higher amount. However, if the emphasis is on the percentage of profit earned relative to the cost of goods sold, accessories have a higher margin. </a:t>
            </a:r>
          </a:p>
          <a:p>
            <a:endParaRPr lang="en-HR" dirty="0"/>
          </a:p>
        </p:txBody>
      </p:sp>
      <p:sp>
        <p:nvSpPr>
          <p:cNvPr id="4" name="Slide Number Placeholder 3"/>
          <p:cNvSpPr>
            <a:spLocks noGrp="1"/>
          </p:cNvSpPr>
          <p:nvPr>
            <p:ph type="sldNum" sz="quarter" idx="5"/>
          </p:nvPr>
        </p:nvSpPr>
        <p:spPr/>
        <p:txBody>
          <a:bodyPr/>
          <a:lstStyle/>
          <a:p>
            <a:fld id="{20490D42-FB1C-B644-BDC5-AFBE3E0273D4}" type="slidenum">
              <a:rPr lang="en-HR" smtClean="0"/>
              <a:t>5</a:t>
            </a:fld>
            <a:endParaRPr lang="en-HR"/>
          </a:p>
        </p:txBody>
      </p:sp>
    </p:spTree>
    <p:extLst>
      <p:ext uri="{BB962C8B-B14F-4D97-AF65-F5344CB8AC3E}">
        <p14:creationId xmlns:p14="http://schemas.microsoft.com/office/powerpoint/2010/main" val="761564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Product Mix: there are no Components sold in Online channel</a:t>
            </a:r>
          </a:p>
          <a:p>
            <a:r>
              <a:rPr lang="en-US" sz="1200" dirty="0"/>
              <a:t>Revenue: Bikes is the top-selling category across both sales channels, generating $66.3m in Offline and $28.3m in Online</a:t>
            </a:r>
          </a:p>
          <a:p>
            <a:r>
              <a:rPr lang="en-US" sz="1200" dirty="0"/>
              <a:t>Profitability: in the Offline channel, lower pricing strategies compare to Online, coupled with significant promotional </a:t>
            </a:r>
            <a:r>
              <a:rPr lang="en-GB" sz="1200" dirty="0"/>
              <a:t>discounts, </a:t>
            </a:r>
            <a:r>
              <a:rPr lang="en-US" sz="1200" dirty="0"/>
              <a:t>increased operational expenses. This impacted profitability, leading to a loss of $1m in Bike sales and resulting in a negative gross margin of -1.5%. </a:t>
            </a:r>
            <a:br>
              <a:rPr lang="en-US" sz="1200" dirty="0"/>
            </a:br>
            <a:r>
              <a:rPr lang="en-US" sz="1200" dirty="0"/>
              <a:t>Conversely, the Online channel consistently maintains a substantial gross margin above 40% in all categories, with Accessories achieving an impressive 62.6% gross margin</a:t>
            </a:r>
            <a:endParaRPr lang="en-HR" sz="1200" dirty="0"/>
          </a:p>
          <a:p>
            <a:br>
              <a:rPr lang="en-HR" dirty="0"/>
            </a:br>
            <a:endParaRPr lang="en-HR" dirty="0"/>
          </a:p>
        </p:txBody>
      </p:sp>
      <p:sp>
        <p:nvSpPr>
          <p:cNvPr id="4" name="Slide Number Placeholder 3"/>
          <p:cNvSpPr>
            <a:spLocks noGrp="1"/>
          </p:cNvSpPr>
          <p:nvPr>
            <p:ph type="sldNum" sz="quarter" idx="5"/>
          </p:nvPr>
        </p:nvSpPr>
        <p:spPr/>
        <p:txBody>
          <a:bodyPr/>
          <a:lstStyle/>
          <a:p>
            <a:fld id="{20490D42-FB1C-B644-BDC5-AFBE3E0273D4}" type="slidenum">
              <a:rPr lang="en-HR" smtClean="0"/>
              <a:t>6</a:t>
            </a:fld>
            <a:endParaRPr lang="en-HR"/>
          </a:p>
        </p:txBody>
      </p:sp>
    </p:spTree>
    <p:extLst>
      <p:ext uri="{BB962C8B-B14F-4D97-AF65-F5344CB8AC3E}">
        <p14:creationId xmlns:p14="http://schemas.microsoft.com/office/powerpoint/2010/main" val="1339158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effectLst/>
                <a:latin typeface="Söhne"/>
              </a:rPr>
              <a:t>Revenue: The United States stands out as the primary sales driver, boasting $63 million in sales, followed by Canada with $16.3 million. </a:t>
            </a:r>
            <a:br>
              <a:rPr lang="en-GB" b="0" i="0" dirty="0">
                <a:effectLst/>
                <a:latin typeface="Söhne"/>
              </a:rPr>
            </a:br>
            <a:r>
              <a:rPr lang="en-GB" b="0" i="0" dirty="0">
                <a:effectLst/>
                <a:latin typeface="Söhne"/>
              </a:rPr>
              <a:t>Cost Dynamics: Costs in the United States surged significantly to $58.5 million, closely tracking the revenue trend. </a:t>
            </a:r>
            <a:br>
              <a:rPr lang="en-GB" b="0" i="0" dirty="0">
                <a:effectLst/>
                <a:latin typeface="Söhne"/>
              </a:rPr>
            </a:br>
            <a:r>
              <a:rPr lang="en-GB" b="0" i="0" dirty="0">
                <a:effectLst/>
                <a:latin typeface="Söhne"/>
              </a:rPr>
              <a:t>Profitability: Leading in gross profit, the United States generated $4.4 million, with Australia closely behind at $3.6 million. </a:t>
            </a:r>
            <a:br>
              <a:rPr lang="en-GB" b="0" i="0" dirty="0">
                <a:effectLst/>
                <a:latin typeface="Söhne"/>
              </a:rPr>
            </a:br>
            <a:r>
              <a:rPr lang="en-GB" b="0" i="0" dirty="0">
                <a:effectLst/>
                <a:latin typeface="Söhne"/>
              </a:rPr>
              <a:t>Gross Margin: While Australia maintains consistent profitability with a substantial gross margin of 33.5%, top-selling countries like the United States and Canada exhibit lower gross margins at 7% and 6.1%, respectively.</a:t>
            </a:r>
            <a:endParaRPr lang="en-HR" dirty="0"/>
          </a:p>
          <a:p>
            <a:endParaRPr lang="en-HR" dirty="0"/>
          </a:p>
        </p:txBody>
      </p:sp>
      <p:sp>
        <p:nvSpPr>
          <p:cNvPr id="4" name="Slide Number Placeholder 3"/>
          <p:cNvSpPr>
            <a:spLocks noGrp="1"/>
          </p:cNvSpPr>
          <p:nvPr>
            <p:ph type="sldNum" sz="quarter" idx="5"/>
          </p:nvPr>
        </p:nvSpPr>
        <p:spPr/>
        <p:txBody>
          <a:bodyPr/>
          <a:lstStyle/>
          <a:p>
            <a:fld id="{20490D42-FB1C-B644-BDC5-AFBE3E0273D4}" type="slidenum">
              <a:rPr lang="en-HR" smtClean="0"/>
              <a:t>7</a:t>
            </a:fld>
            <a:endParaRPr lang="en-HR"/>
          </a:p>
        </p:txBody>
      </p:sp>
    </p:spTree>
    <p:extLst>
      <p:ext uri="{BB962C8B-B14F-4D97-AF65-F5344CB8AC3E}">
        <p14:creationId xmlns:p14="http://schemas.microsoft.com/office/powerpoint/2010/main" val="2532054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D1D5DB"/>
                </a:solidFill>
                <a:effectLst/>
                <a:latin typeface="Söhne"/>
              </a:rPr>
              <a:t>When both gross profit and gross margin are below 0, it signifies a situation of loss or negative profitability. It's often termed as "negative profitability," indicating that the company is incurring losses from its operations. This scenario suggests that the cost of goods sold exceeds the revenue generated, resulting in an overall negative profit margin.</a:t>
            </a:r>
          </a:p>
          <a:p>
            <a:endParaRPr lang="en-GB" b="0" i="0" dirty="0">
              <a:solidFill>
                <a:srgbClr val="D1D5DB"/>
              </a:solidFill>
              <a:effectLst/>
              <a:latin typeface="Söhne"/>
            </a:endParaRPr>
          </a:p>
          <a:p>
            <a:pPr algn="l"/>
            <a:r>
              <a:rPr lang="en-GB" dirty="0">
                <a:effectLst/>
              </a:rPr>
              <a:t>Territorial analysis indicates that the US is the primary driver of sales, closely followed by Canada. However, despite similarities in market potential between the US and Canada, the latter lags significantly in performance. This suggests an opportunity for a deeper exploration of the Canadian market to use the possibilities on this market. Australia is the strongest market for online orders. </a:t>
            </a:r>
          </a:p>
          <a:p>
            <a:r>
              <a:rPr lang="en-GB" dirty="0"/>
              <a:t>Recommendations:</a:t>
            </a:r>
          </a:p>
          <a:p>
            <a:pPr marL="742950" lvl="1" indent="-285750">
              <a:buFont typeface="Arial" panose="020B0604020202020204" pitchFamily="34" charset="0"/>
              <a:buChar char="•"/>
            </a:pPr>
            <a:r>
              <a:rPr lang="en-GB" dirty="0"/>
              <a:t>Focusing on boosting online sales in Australia, a strong market.</a:t>
            </a:r>
          </a:p>
          <a:p>
            <a:pPr marL="742950" lvl="1" indent="-285750">
              <a:buFont typeface="Arial" panose="020B0604020202020204" pitchFamily="34" charset="0"/>
              <a:buChar char="•"/>
            </a:pPr>
            <a:r>
              <a:rPr lang="en-GB" dirty="0"/>
              <a:t>A deeper dive into the Canadian market due to its underperformance despite potential.</a:t>
            </a:r>
          </a:p>
          <a:p>
            <a:endParaRPr lang="en-HR" dirty="0"/>
          </a:p>
        </p:txBody>
      </p:sp>
      <p:sp>
        <p:nvSpPr>
          <p:cNvPr id="4" name="Slide Number Placeholder 3"/>
          <p:cNvSpPr>
            <a:spLocks noGrp="1"/>
          </p:cNvSpPr>
          <p:nvPr>
            <p:ph type="sldNum" sz="quarter" idx="5"/>
          </p:nvPr>
        </p:nvSpPr>
        <p:spPr/>
        <p:txBody>
          <a:bodyPr/>
          <a:lstStyle/>
          <a:p>
            <a:fld id="{20490D42-FB1C-B644-BDC5-AFBE3E0273D4}" type="slidenum">
              <a:rPr lang="en-HR" smtClean="0"/>
              <a:t>8</a:t>
            </a:fld>
            <a:endParaRPr lang="en-HR"/>
          </a:p>
        </p:txBody>
      </p:sp>
    </p:spTree>
    <p:extLst>
      <p:ext uri="{BB962C8B-B14F-4D97-AF65-F5344CB8AC3E}">
        <p14:creationId xmlns:p14="http://schemas.microsoft.com/office/powerpoint/2010/main" val="2870378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1" i="0" dirty="0">
                <a:solidFill>
                  <a:srgbClr val="D1D5DB"/>
                </a:solidFill>
                <a:effectLst/>
                <a:latin typeface="Söhne"/>
              </a:rPr>
              <a:t>Costs Impact Profitability</a:t>
            </a:r>
            <a:r>
              <a:rPr lang="en-GB" b="0" i="0" dirty="0">
                <a:solidFill>
                  <a:srgbClr val="D1D5DB"/>
                </a:solidFill>
                <a:effectLst/>
                <a:latin typeface="Söhne"/>
              </a:rPr>
              <a:t>: COGS increased, potentially impacting overall profitability.</a:t>
            </a:r>
          </a:p>
          <a:p>
            <a:pPr algn="l">
              <a:buFont typeface="+mj-lt"/>
              <a:buAutoNum type="arabicPeriod"/>
            </a:pPr>
            <a:r>
              <a:rPr lang="en-GB" b="1" i="0" dirty="0">
                <a:solidFill>
                  <a:srgbClr val="D1D5DB"/>
                </a:solidFill>
                <a:effectLst/>
                <a:latin typeface="Söhne"/>
              </a:rPr>
              <a:t>Changing Customer &amp; Pricing Dynamics</a:t>
            </a:r>
            <a:r>
              <a:rPr lang="en-GB" b="0" i="0" dirty="0">
                <a:solidFill>
                  <a:srgbClr val="D1D5DB"/>
                </a:solidFill>
                <a:effectLst/>
                <a:latin typeface="Söhne"/>
              </a:rPr>
              <a:t>: AOV and ASP declined, </a:t>
            </a:r>
            <a:r>
              <a:rPr lang="en-GB" b="0" i="0" dirty="0" err="1">
                <a:solidFill>
                  <a:srgbClr val="D1D5DB"/>
                </a:solidFill>
                <a:effectLst/>
                <a:latin typeface="Söhne"/>
              </a:rPr>
              <a:t>signaling</a:t>
            </a:r>
            <a:r>
              <a:rPr lang="en-GB" b="0" i="0" dirty="0">
                <a:solidFill>
                  <a:srgbClr val="D1D5DB"/>
                </a:solidFill>
                <a:effectLst/>
                <a:latin typeface="Söhne"/>
              </a:rPr>
              <a:t> shifts in customer </a:t>
            </a:r>
            <a:r>
              <a:rPr lang="en-GB" b="0" i="0" dirty="0" err="1">
                <a:solidFill>
                  <a:srgbClr val="D1D5DB"/>
                </a:solidFill>
                <a:effectLst/>
                <a:latin typeface="Söhne"/>
              </a:rPr>
              <a:t>behavior</a:t>
            </a:r>
            <a:r>
              <a:rPr lang="en-GB" b="0" i="0" dirty="0">
                <a:solidFill>
                  <a:srgbClr val="D1D5DB"/>
                </a:solidFill>
                <a:effectLst/>
                <a:latin typeface="Söhne"/>
              </a:rPr>
              <a:t> and pricing strategies toward lower-priced items. Introduction of cheaper products online may have influenced this change.</a:t>
            </a:r>
          </a:p>
          <a:p>
            <a:pPr algn="l">
              <a:buFont typeface="+mj-lt"/>
              <a:buAutoNum type="arabicPeriod"/>
            </a:pPr>
            <a:r>
              <a:rPr lang="en-GB" b="1" i="0" dirty="0">
                <a:solidFill>
                  <a:srgbClr val="D1D5DB"/>
                </a:solidFill>
                <a:effectLst/>
                <a:latin typeface="Söhne"/>
              </a:rPr>
              <a:t>Offline Profitability Challenges</a:t>
            </a:r>
            <a:r>
              <a:rPr lang="en-GB" b="0" i="0" dirty="0">
                <a:solidFill>
                  <a:srgbClr val="D1D5DB"/>
                </a:solidFill>
                <a:effectLst/>
                <a:latin typeface="Söhne"/>
              </a:rPr>
              <a:t>: Gross profit losses in the offline channel resulted in a negative margin of -1.9%, indicating challenges in achieving profitability.</a:t>
            </a:r>
          </a:p>
          <a:p>
            <a:endParaRPr lang="en-GB" b="0" i="0" dirty="0">
              <a:solidFill>
                <a:srgbClr val="D1D5DB"/>
              </a:solidFill>
              <a:effectLst/>
              <a:latin typeface="Söhne"/>
            </a:endParaRPr>
          </a:p>
          <a:p>
            <a:r>
              <a:rPr lang="en-GB" b="0" i="0" dirty="0">
                <a:solidFill>
                  <a:srgbClr val="D1D5DB"/>
                </a:solidFill>
                <a:effectLst/>
                <a:latin typeface="Söhne"/>
              </a:rPr>
              <a:t>Regional Performance Snapshot: Unveiled profitability challenges in select territories, highlighting the need for targeted strategies to enhance operational efficiency and drive profitability.</a:t>
            </a:r>
            <a:r>
              <a:rPr lang="en-GB" dirty="0">
                <a:latin typeface="+mj-lt"/>
              </a:rPr>
              <a:t> Optimizing strategies in these territories for sustained expansion</a:t>
            </a:r>
            <a:r>
              <a:rPr lang="en-HR" b="1" dirty="0">
                <a:solidFill>
                  <a:schemeClr val="accent1"/>
                </a:solidFill>
                <a:latin typeface="+mj-lt"/>
              </a:rPr>
              <a:t> </a:t>
            </a:r>
            <a:endParaRPr lang="en-HR" dirty="0"/>
          </a:p>
        </p:txBody>
      </p:sp>
      <p:sp>
        <p:nvSpPr>
          <p:cNvPr id="4" name="Slide Number Placeholder 3"/>
          <p:cNvSpPr>
            <a:spLocks noGrp="1"/>
          </p:cNvSpPr>
          <p:nvPr>
            <p:ph type="sldNum" sz="quarter" idx="5"/>
          </p:nvPr>
        </p:nvSpPr>
        <p:spPr/>
        <p:txBody>
          <a:bodyPr/>
          <a:lstStyle/>
          <a:p>
            <a:fld id="{20490D42-FB1C-B644-BDC5-AFBE3E0273D4}" type="slidenum">
              <a:rPr lang="en-HR" smtClean="0"/>
              <a:t>9</a:t>
            </a:fld>
            <a:endParaRPr lang="en-HR"/>
          </a:p>
        </p:txBody>
      </p:sp>
    </p:spTree>
    <p:extLst>
      <p:ext uri="{BB962C8B-B14F-4D97-AF65-F5344CB8AC3E}">
        <p14:creationId xmlns:p14="http://schemas.microsoft.com/office/powerpoint/2010/main" val="1666335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b="0" i="0" dirty="0">
                <a:effectLst/>
                <a:latin typeface="Söhne"/>
              </a:rPr>
              <a:t>These recommendations focus on cost management, pricing strategies, product mix adjustments, and targeted improvements in the offline channel to address the highlighted challenges. </a:t>
            </a:r>
            <a:endParaRPr lang="en-GB" b="1" dirty="0">
              <a:solidFill>
                <a:schemeClr val="accent1"/>
              </a:solidFill>
            </a:endParaRPr>
          </a:p>
          <a:p>
            <a:pPr marL="0" indent="0">
              <a:buNone/>
            </a:pPr>
            <a:endParaRPr lang="en-GB" b="1" dirty="0">
              <a:solidFill>
                <a:schemeClr val="accent1"/>
              </a:solidFill>
            </a:endParaRPr>
          </a:p>
          <a:p>
            <a:pPr marL="0" indent="0">
              <a:buNone/>
            </a:pPr>
            <a:r>
              <a:rPr lang="en-GB" b="1" dirty="0">
                <a:solidFill>
                  <a:schemeClr val="accent1"/>
                </a:solidFill>
              </a:rPr>
              <a:t>Our Commitment: Establishing a Sustainable Business Model -&gt; Balancing (fast revenue) Growth and Profitability</a:t>
            </a:r>
          </a:p>
          <a:p>
            <a:pPr marL="0" indent="0">
              <a:buNone/>
            </a:pPr>
            <a:endParaRPr lang="en-GB" dirty="0"/>
          </a:p>
          <a:p>
            <a:pPr marL="228600" indent="-228600">
              <a:buAutoNum type="arabicPeriod"/>
            </a:pPr>
            <a:r>
              <a:rPr lang="en-GB" dirty="0"/>
              <a:t>Despite revenue growth, the decline in gross margin calls for a focused strategy to balance rapid expansion with maintaining profitability.</a:t>
            </a:r>
          </a:p>
          <a:p>
            <a:pPr algn="l">
              <a:buFont typeface="+mj-lt"/>
              <a:buAutoNum type="arabicPeriod"/>
            </a:pPr>
            <a:r>
              <a:rPr lang="en-GB" dirty="0"/>
              <a:t>Addressing the increase in Cost of Goods Sold is crucial to improving profitability.</a:t>
            </a:r>
            <a:br>
              <a:rPr lang="en-GB" dirty="0"/>
            </a:br>
            <a:br>
              <a:rPr lang="en-GB" dirty="0"/>
            </a:br>
            <a:r>
              <a:rPr lang="en-GB" dirty="0"/>
              <a:t>1. </a:t>
            </a:r>
            <a:r>
              <a:rPr lang="en-GB" sz="1200" dirty="0"/>
              <a:t>Gross Profit Margin Focus:  Aiming for a 20% increase in gross profit margin by optimizing pricing and promotional strategies within our offline channel</a:t>
            </a:r>
          </a:p>
          <a:p>
            <a:pPr>
              <a:buFont typeface="+mj-lt"/>
              <a:buAutoNum type="arabicPeriod"/>
            </a:pPr>
            <a:r>
              <a:rPr lang="en-GB" sz="1200" dirty="0"/>
              <a:t>Revenue Diversification:  Targeting a 60% overall revenue increase across both channels to foster a balanced growth trajectory</a:t>
            </a:r>
          </a:p>
          <a:p>
            <a:pPr algn="l">
              <a:buFont typeface="+mj-lt"/>
              <a:buAutoNum type="arabicPeriod"/>
            </a:pPr>
            <a:r>
              <a:rPr lang="en-GB" sz="1200" dirty="0"/>
              <a:t>Customer Value Enhancement: Driving a 30% increase in Average Order Value (AOV) to enhance overall profitability</a:t>
            </a:r>
          </a:p>
          <a:p>
            <a:pPr algn="l">
              <a:buFont typeface="+mj-lt"/>
              <a:buAutoNum type="arabicPeriod"/>
            </a:pPr>
            <a:r>
              <a:rPr lang="en-GB" sz="1200" dirty="0"/>
              <a:t>Operational Efficiency: Identifying cost-saving opportunities and enhancing operational efficiencies to align with our growth trajectory</a:t>
            </a:r>
            <a:br>
              <a:rPr lang="en-GB" sz="1200" dirty="0"/>
            </a:br>
            <a:endParaRPr lang="en-GB" sz="120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GB" dirty="0"/>
          </a:p>
        </p:txBody>
      </p:sp>
      <p:sp>
        <p:nvSpPr>
          <p:cNvPr id="4" name="Slide Number Placeholder 3"/>
          <p:cNvSpPr>
            <a:spLocks noGrp="1"/>
          </p:cNvSpPr>
          <p:nvPr>
            <p:ph type="sldNum" sz="quarter" idx="5"/>
          </p:nvPr>
        </p:nvSpPr>
        <p:spPr/>
        <p:txBody>
          <a:bodyPr/>
          <a:lstStyle/>
          <a:p>
            <a:fld id="{20490D42-FB1C-B644-BDC5-AFBE3E0273D4}" type="slidenum">
              <a:rPr lang="en-HR" smtClean="0"/>
              <a:t>10</a:t>
            </a:fld>
            <a:endParaRPr lang="en-HR"/>
          </a:p>
        </p:txBody>
      </p:sp>
    </p:spTree>
    <p:extLst>
      <p:ext uri="{BB962C8B-B14F-4D97-AF65-F5344CB8AC3E}">
        <p14:creationId xmlns:p14="http://schemas.microsoft.com/office/powerpoint/2010/main" val="251773423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r>
              <a:rPr lang="hr-HR"/>
              <a:t>01.07.2004</a:t>
            </a:r>
            <a:endParaRPr lang="en-HR"/>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GB"/>
              <a:t>BY MARINA KORNEVA</a:t>
            </a:r>
            <a:endParaRPr lang="en-H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BEA6C5B5-1614-D849-843B-E076A5E30398}" type="slidenum">
              <a:rPr lang="en-HR" smtClean="0"/>
              <a:t>‹#›</a:t>
            </a:fld>
            <a:endParaRPr lang="en-HR"/>
          </a:p>
        </p:txBody>
      </p:sp>
      <p:pic>
        <p:nvPicPr>
          <p:cNvPr id="9" name="Picture 8">
            <a:extLst>
              <a:ext uri="{FF2B5EF4-FFF2-40B4-BE49-F238E27FC236}">
                <a16:creationId xmlns:a16="http://schemas.microsoft.com/office/drawing/2014/main" id="{E5E36E04-9561-5086-1348-E761DBC7FC4D}"/>
              </a:ext>
            </a:extLst>
          </p:cNvPr>
          <p:cNvPicPr>
            <a:picLocks noChangeAspect="1"/>
          </p:cNvPicPr>
          <p:nvPr userDrawn="1"/>
        </p:nvPicPr>
        <p:blipFill>
          <a:blip r:embed="rId2">
            <a:alphaModFix amt="5000"/>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0" y="-1"/>
            <a:ext cx="12192000" cy="6977576"/>
          </a:xfrm>
          <a:prstGeom prst="rect">
            <a:avLst/>
          </a:prstGeom>
        </p:spPr>
      </p:pic>
    </p:spTree>
    <p:extLst>
      <p:ext uri="{BB962C8B-B14F-4D97-AF65-F5344CB8AC3E}">
        <p14:creationId xmlns:p14="http://schemas.microsoft.com/office/powerpoint/2010/main" val="461134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r>
              <a:rPr lang="hr-HR"/>
              <a:t>01.07.2004</a:t>
            </a:r>
            <a:endParaRPr lang="en-HR"/>
          </a:p>
        </p:txBody>
      </p:sp>
      <p:sp>
        <p:nvSpPr>
          <p:cNvPr id="5" name="Footer Placeholder 4"/>
          <p:cNvSpPr>
            <a:spLocks noGrp="1"/>
          </p:cNvSpPr>
          <p:nvPr>
            <p:ph type="ftr" sz="quarter" idx="11"/>
          </p:nvPr>
        </p:nvSpPr>
        <p:spPr/>
        <p:txBody>
          <a:bodyPr/>
          <a:lstStyle/>
          <a:p>
            <a:r>
              <a:rPr lang="en-GB"/>
              <a:t>BY MARINA KORNEVA</a:t>
            </a:r>
            <a:endParaRPr lang="en-HR"/>
          </a:p>
        </p:txBody>
      </p:sp>
      <p:sp>
        <p:nvSpPr>
          <p:cNvPr id="6" name="Slide Number Placeholder 5"/>
          <p:cNvSpPr>
            <a:spLocks noGrp="1"/>
          </p:cNvSpPr>
          <p:nvPr>
            <p:ph type="sldNum" sz="quarter" idx="12"/>
          </p:nvPr>
        </p:nvSpPr>
        <p:spPr/>
        <p:txBody>
          <a:bodyPr/>
          <a:lstStyle/>
          <a:p>
            <a:fld id="{BEA6C5B5-1614-D849-843B-E076A5E30398}" type="slidenum">
              <a:rPr lang="en-HR" smtClean="0"/>
              <a:t>‹#›</a:t>
            </a:fld>
            <a:endParaRPr lang="en-HR"/>
          </a:p>
        </p:txBody>
      </p:sp>
    </p:spTree>
    <p:extLst>
      <p:ext uri="{BB962C8B-B14F-4D97-AF65-F5344CB8AC3E}">
        <p14:creationId xmlns:p14="http://schemas.microsoft.com/office/powerpoint/2010/main" val="1082013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r>
              <a:rPr lang="hr-HR"/>
              <a:t>01.07.2004</a:t>
            </a:r>
            <a:endParaRPr lang="en-HR"/>
          </a:p>
        </p:txBody>
      </p:sp>
      <p:sp>
        <p:nvSpPr>
          <p:cNvPr id="5" name="Footer Placeholder 4"/>
          <p:cNvSpPr>
            <a:spLocks noGrp="1"/>
          </p:cNvSpPr>
          <p:nvPr>
            <p:ph type="ftr" sz="quarter" idx="11"/>
          </p:nvPr>
        </p:nvSpPr>
        <p:spPr>
          <a:xfrm>
            <a:off x="774923" y="5951811"/>
            <a:ext cx="7896279" cy="365125"/>
          </a:xfrm>
        </p:spPr>
        <p:txBody>
          <a:bodyPr/>
          <a:lstStyle/>
          <a:p>
            <a:r>
              <a:rPr lang="en-GB"/>
              <a:t>BY MARINA KORNEVA</a:t>
            </a:r>
            <a:endParaRPr lang="en-H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BEA6C5B5-1614-D849-843B-E076A5E30398}" type="slidenum">
              <a:rPr lang="en-HR" smtClean="0"/>
              <a:t>‹#›</a:t>
            </a:fld>
            <a:endParaRPr lang="en-HR"/>
          </a:p>
        </p:txBody>
      </p:sp>
    </p:spTree>
    <p:extLst>
      <p:ext uri="{BB962C8B-B14F-4D97-AF65-F5344CB8AC3E}">
        <p14:creationId xmlns:p14="http://schemas.microsoft.com/office/powerpoint/2010/main" val="1587327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r>
              <a:rPr lang="hr-HR"/>
              <a:t>01.07.2004</a:t>
            </a:r>
            <a:endParaRPr lang="en-HR"/>
          </a:p>
        </p:txBody>
      </p:sp>
      <p:sp>
        <p:nvSpPr>
          <p:cNvPr id="5" name="Footer Placeholder 4"/>
          <p:cNvSpPr>
            <a:spLocks noGrp="1"/>
          </p:cNvSpPr>
          <p:nvPr>
            <p:ph type="ftr" sz="quarter" idx="11"/>
          </p:nvPr>
        </p:nvSpPr>
        <p:spPr/>
        <p:txBody>
          <a:bodyPr/>
          <a:lstStyle/>
          <a:p>
            <a:r>
              <a:rPr lang="en-GB"/>
              <a:t>BY MARINA KORNEVA</a:t>
            </a:r>
            <a:endParaRPr lang="en-HR"/>
          </a:p>
        </p:txBody>
      </p:sp>
      <p:sp>
        <p:nvSpPr>
          <p:cNvPr id="6" name="Slide Number Placeholder 5"/>
          <p:cNvSpPr>
            <a:spLocks noGrp="1"/>
          </p:cNvSpPr>
          <p:nvPr>
            <p:ph type="sldNum" sz="quarter" idx="12"/>
          </p:nvPr>
        </p:nvSpPr>
        <p:spPr>
          <a:xfrm>
            <a:off x="10558300" y="5956137"/>
            <a:ext cx="1052508" cy="365125"/>
          </a:xfrm>
        </p:spPr>
        <p:txBody>
          <a:bodyPr/>
          <a:lstStyle/>
          <a:p>
            <a:fld id="{BEA6C5B5-1614-D849-843B-E076A5E30398}" type="slidenum">
              <a:rPr lang="en-HR" smtClean="0"/>
              <a:t>‹#›</a:t>
            </a:fld>
            <a:endParaRPr lang="en-HR"/>
          </a:p>
        </p:txBody>
      </p:sp>
    </p:spTree>
    <p:extLst>
      <p:ext uri="{BB962C8B-B14F-4D97-AF65-F5344CB8AC3E}">
        <p14:creationId xmlns:p14="http://schemas.microsoft.com/office/powerpoint/2010/main" val="91903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r>
              <a:rPr lang="hr-HR"/>
              <a:t>01.07.2004</a:t>
            </a:r>
            <a:endParaRPr lang="en-H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GB"/>
              <a:t>BY MARINA KORNEVA</a:t>
            </a:r>
            <a:endParaRPr lang="en-H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EA6C5B5-1614-D849-843B-E076A5E30398}" type="slidenum">
              <a:rPr lang="en-HR" smtClean="0"/>
              <a:t>‹#›</a:t>
            </a:fld>
            <a:endParaRPr lang="en-HR"/>
          </a:p>
        </p:txBody>
      </p:sp>
    </p:spTree>
    <p:extLst>
      <p:ext uri="{BB962C8B-B14F-4D97-AF65-F5344CB8AC3E}">
        <p14:creationId xmlns:p14="http://schemas.microsoft.com/office/powerpoint/2010/main" val="121667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hr-HR"/>
              <a:t>01.07.2004</a:t>
            </a:r>
            <a:endParaRPr lang="en-HR"/>
          </a:p>
        </p:txBody>
      </p:sp>
      <p:sp>
        <p:nvSpPr>
          <p:cNvPr id="6" name="Footer Placeholder 5"/>
          <p:cNvSpPr>
            <a:spLocks noGrp="1"/>
          </p:cNvSpPr>
          <p:nvPr>
            <p:ph type="ftr" sz="quarter" idx="11"/>
          </p:nvPr>
        </p:nvSpPr>
        <p:spPr/>
        <p:txBody>
          <a:bodyPr/>
          <a:lstStyle/>
          <a:p>
            <a:r>
              <a:rPr lang="en-GB"/>
              <a:t>BY MARINA KORNEVA</a:t>
            </a:r>
            <a:endParaRPr lang="en-HR"/>
          </a:p>
        </p:txBody>
      </p:sp>
      <p:sp>
        <p:nvSpPr>
          <p:cNvPr id="7" name="Slide Number Placeholder 6"/>
          <p:cNvSpPr>
            <a:spLocks noGrp="1"/>
          </p:cNvSpPr>
          <p:nvPr>
            <p:ph type="sldNum" sz="quarter" idx="12"/>
          </p:nvPr>
        </p:nvSpPr>
        <p:spPr/>
        <p:txBody>
          <a:bodyPr/>
          <a:lstStyle/>
          <a:p>
            <a:fld id="{BEA6C5B5-1614-D849-843B-E076A5E30398}" type="slidenum">
              <a:rPr lang="en-HR" smtClean="0"/>
              <a:t>‹#›</a:t>
            </a:fld>
            <a:endParaRPr lang="en-HR"/>
          </a:p>
        </p:txBody>
      </p:sp>
    </p:spTree>
    <p:extLst>
      <p:ext uri="{BB962C8B-B14F-4D97-AF65-F5344CB8AC3E}">
        <p14:creationId xmlns:p14="http://schemas.microsoft.com/office/powerpoint/2010/main" val="1615310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r>
              <a:rPr lang="hr-HR"/>
              <a:t>01.07.2004</a:t>
            </a:r>
            <a:endParaRPr lang="en-HR"/>
          </a:p>
        </p:txBody>
      </p:sp>
      <p:sp>
        <p:nvSpPr>
          <p:cNvPr id="8" name="Footer Placeholder 7"/>
          <p:cNvSpPr>
            <a:spLocks noGrp="1"/>
          </p:cNvSpPr>
          <p:nvPr>
            <p:ph type="ftr" sz="quarter" idx="11"/>
          </p:nvPr>
        </p:nvSpPr>
        <p:spPr/>
        <p:txBody>
          <a:bodyPr/>
          <a:lstStyle/>
          <a:p>
            <a:r>
              <a:rPr lang="en-GB"/>
              <a:t>BY MARINA KORNEVA</a:t>
            </a:r>
            <a:endParaRPr lang="en-HR"/>
          </a:p>
        </p:txBody>
      </p:sp>
      <p:sp>
        <p:nvSpPr>
          <p:cNvPr id="9" name="Slide Number Placeholder 8"/>
          <p:cNvSpPr>
            <a:spLocks noGrp="1"/>
          </p:cNvSpPr>
          <p:nvPr>
            <p:ph type="sldNum" sz="quarter" idx="12"/>
          </p:nvPr>
        </p:nvSpPr>
        <p:spPr/>
        <p:txBody>
          <a:bodyPr/>
          <a:lstStyle/>
          <a:p>
            <a:fld id="{BEA6C5B5-1614-D849-843B-E076A5E30398}" type="slidenum">
              <a:rPr lang="en-HR" smtClean="0"/>
              <a:t>‹#›</a:t>
            </a:fld>
            <a:endParaRPr lang="en-HR"/>
          </a:p>
        </p:txBody>
      </p:sp>
    </p:spTree>
    <p:extLst>
      <p:ext uri="{BB962C8B-B14F-4D97-AF65-F5344CB8AC3E}">
        <p14:creationId xmlns:p14="http://schemas.microsoft.com/office/powerpoint/2010/main" val="2339564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r>
              <a:rPr lang="hr-HR"/>
              <a:t>01.07.2004</a:t>
            </a:r>
            <a:endParaRPr lang="en-HR"/>
          </a:p>
        </p:txBody>
      </p:sp>
      <p:sp>
        <p:nvSpPr>
          <p:cNvPr id="4" name="Footer Placeholder 3"/>
          <p:cNvSpPr>
            <a:spLocks noGrp="1"/>
          </p:cNvSpPr>
          <p:nvPr>
            <p:ph type="ftr" sz="quarter" idx="11"/>
          </p:nvPr>
        </p:nvSpPr>
        <p:spPr/>
        <p:txBody>
          <a:bodyPr/>
          <a:lstStyle/>
          <a:p>
            <a:r>
              <a:rPr lang="en-GB"/>
              <a:t>BY MARINA KORNEVA</a:t>
            </a:r>
            <a:endParaRPr lang="en-HR"/>
          </a:p>
        </p:txBody>
      </p:sp>
      <p:sp>
        <p:nvSpPr>
          <p:cNvPr id="5" name="Slide Number Placeholder 4"/>
          <p:cNvSpPr>
            <a:spLocks noGrp="1"/>
          </p:cNvSpPr>
          <p:nvPr>
            <p:ph type="sldNum" sz="quarter" idx="12"/>
          </p:nvPr>
        </p:nvSpPr>
        <p:spPr/>
        <p:txBody>
          <a:bodyPr/>
          <a:lstStyle/>
          <a:p>
            <a:fld id="{BEA6C5B5-1614-D849-843B-E076A5E30398}" type="slidenum">
              <a:rPr lang="en-HR" smtClean="0"/>
              <a:t>‹#›</a:t>
            </a:fld>
            <a:endParaRPr lang="en-HR"/>
          </a:p>
        </p:txBody>
      </p:sp>
    </p:spTree>
    <p:extLst>
      <p:ext uri="{BB962C8B-B14F-4D97-AF65-F5344CB8AC3E}">
        <p14:creationId xmlns:p14="http://schemas.microsoft.com/office/powerpoint/2010/main" val="329644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hr-HR"/>
              <a:t>01.07.2004</a:t>
            </a:r>
            <a:endParaRPr lang="en-HR"/>
          </a:p>
        </p:txBody>
      </p:sp>
      <p:sp>
        <p:nvSpPr>
          <p:cNvPr id="3" name="Footer Placeholder 2"/>
          <p:cNvSpPr>
            <a:spLocks noGrp="1"/>
          </p:cNvSpPr>
          <p:nvPr>
            <p:ph type="ftr" sz="quarter" idx="11"/>
          </p:nvPr>
        </p:nvSpPr>
        <p:spPr/>
        <p:txBody>
          <a:bodyPr/>
          <a:lstStyle/>
          <a:p>
            <a:r>
              <a:rPr lang="en-GB"/>
              <a:t>BY MARINA KORNEVA</a:t>
            </a:r>
            <a:endParaRPr lang="en-HR"/>
          </a:p>
        </p:txBody>
      </p:sp>
      <p:sp>
        <p:nvSpPr>
          <p:cNvPr id="4" name="Slide Number Placeholder 3"/>
          <p:cNvSpPr>
            <a:spLocks noGrp="1"/>
          </p:cNvSpPr>
          <p:nvPr>
            <p:ph type="sldNum" sz="quarter" idx="12"/>
          </p:nvPr>
        </p:nvSpPr>
        <p:spPr/>
        <p:txBody>
          <a:bodyPr/>
          <a:lstStyle/>
          <a:p>
            <a:fld id="{BEA6C5B5-1614-D849-843B-E076A5E30398}" type="slidenum">
              <a:rPr lang="en-HR" smtClean="0"/>
              <a:t>‹#›</a:t>
            </a:fld>
            <a:endParaRPr lang="en-HR"/>
          </a:p>
        </p:txBody>
      </p:sp>
    </p:spTree>
    <p:extLst>
      <p:ext uri="{BB962C8B-B14F-4D97-AF65-F5344CB8AC3E}">
        <p14:creationId xmlns:p14="http://schemas.microsoft.com/office/powerpoint/2010/main" val="226088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r>
              <a:rPr lang="hr-HR"/>
              <a:t>01.07.2004</a:t>
            </a:r>
            <a:endParaRPr lang="en-HR"/>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GB"/>
              <a:t>BY MARINA KORNEVA</a:t>
            </a:r>
            <a:endParaRPr lang="en-H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EA6C5B5-1614-D849-843B-E076A5E30398}" type="slidenum">
              <a:rPr lang="en-HR" smtClean="0"/>
              <a:t>‹#›</a:t>
            </a:fld>
            <a:endParaRPr lang="en-HR"/>
          </a:p>
        </p:txBody>
      </p:sp>
    </p:spTree>
    <p:extLst>
      <p:ext uri="{BB962C8B-B14F-4D97-AF65-F5344CB8AC3E}">
        <p14:creationId xmlns:p14="http://schemas.microsoft.com/office/powerpoint/2010/main" val="251061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hr-HR"/>
              <a:t>01.07.2004</a:t>
            </a:r>
            <a:endParaRPr lang="en-HR"/>
          </a:p>
        </p:txBody>
      </p:sp>
      <p:sp>
        <p:nvSpPr>
          <p:cNvPr id="6" name="Footer Placeholder 5"/>
          <p:cNvSpPr>
            <a:spLocks noGrp="1"/>
          </p:cNvSpPr>
          <p:nvPr>
            <p:ph type="ftr" sz="quarter" idx="11"/>
          </p:nvPr>
        </p:nvSpPr>
        <p:spPr/>
        <p:txBody>
          <a:bodyPr/>
          <a:lstStyle/>
          <a:p>
            <a:r>
              <a:rPr lang="en-GB"/>
              <a:t>BY MARINA KORNEVA</a:t>
            </a:r>
            <a:endParaRPr lang="en-HR"/>
          </a:p>
        </p:txBody>
      </p:sp>
      <p:sp>
        <p:nvSpPr>
          <p:cNvPr id="7" name="Slide Number Placeholder 6"/>
          <p:cNvSpPr>
            <a:spLocks noGrp="1"/>
          </p:cNvSpPr>
          <p:nvPr>
            <p:ph type="sldNum" sz="quarter" idx="12"/>
          </p:nvPr>
        </p:nvSpPr>
        <p:spPr/>
        <p:txBody>
          <a:bodyPr/>
          <a:lstStyle/>
          <a:p>
            <a:fld id="{BEA6C5B5-1614-D849-843B-E076A5E30398}" type="slidenum">
              <a:rPr lang="en-HR" smtClean="0"/>
              <a:t>‹#›</a:t>
            </a:fld>
            <a:endParaRPr lang="en-HR"/>
          </a:p>
        </p:txBody>
      </p:sp>
    </p:spTree>
    <p:extLst>
      <p:ext uri="{BB962C8B-B14F-4D97-AF65-F5344CB8AC3E}">
        <p14:creationId xmlns:p14="http://schemas.microsoft.com/office/powerpoint/2010/main" val="2774727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r>
              <a:rPr lang="hr-HR"/>
              <a:t>01.07.2004</a:t>
            </a:r>
            <a:endParaRPr lang="en-HR"/>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GB"/>
              <a:t>BY MARINA KORNEVA</a:t>
            </a:r>
            <a:endParaRPr lang="en-H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BEA6C5B5-1614-D849-843B-E076A5E30398}" type="slidenum">
              <a:rPr lang="en-HR" smtClean="0"/>
              <a:t>‹#›</a:t>
            </a:fld>
            <a:endParaRPr lang="en-HR"/>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11031242"/>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874E3-E466-4296-3617-BCAE678702DC}"/>
              </a:ext>
            </a:extLst>
          </p:cNvPr>
          <p:cNvSpPr>
            <a:spLocks noGrp="1"/>
          </p:cNvSpPr>
          <p:nvPr>
            <p:ph type="ctrTitle"/>
          </p:nvPr>
        </p:nvSpPr>
        <p:spPr/>
        <p:txBody>
          <a:bodyPr/>
          <a:lstStyle/>
          <a:p>
            <a:r>
              <a:rPr lang="en-HR" dirty="0"/>
              <a:t>ADVENTURE WORKS</a:t>
            </a:r>
          </a:p>
        </p:txBody>
      </p:sp>
      <p:sp>
        <p:nvSpPr>
          <p:cNvPr id="3" name="Subtitle 2">
            <a:extLst>
              <a:ext uri="{FF2B5EF4-FFF2-40B4-BE49-F238E27FC236}">
                <a16:creationId xmlns:a16="http://schemas.microsoft.com/office/drawing/2014/main" id="{5F573600-B501-EF6A-7BB1-1324935BDFA4}"/>
              </a:ext>
            </a:extLst>
          </p:cNvPr>
          <p:cNvSpPr>
            <a:spLocks noGrp="1"/>
          </p:cNvSpPr>
          <p:nvPr>
            <p:ph type="subTitle" idx="1"/>
          </p:nvPr>
        </p:nvSpPr>
        <p:spPr/>
        <p:txBody>
          <a:bodyPr/>
          <a:lstStyle/>
          <a:p>
            <a:r>
              <a:rPr lang="en-HR" dirty="0"/>
              <a:t>FINANce OVERVIEW, FY2004</a:t>
            </a:r>
          </a:p>
        </p:txBody>
      </p:sp>
      <p:sp>
        <p:nvSpPr>
          <p:cNvPr id="6" name="Date Placeholder 5">
            <a:extLst>
              <a:ext uri="{FF2B5EF4-FFF2-40B4-BE49-F238E27FC236}">
                <a16:creationId xmlns:a16="http://schemas.microsoft.com/office/drawing/2014/main" id="{CA0CB4D7-7F6F-D53A-9CA4-E93AE35DFB12}"/>
              </a:ext>
            </a:extLst>
          </p:cNvPr>
          <p:cNvSpPr>
            <a:spLocks noGrp="1"/>
          </p:cNvSpPr>
          <p:nvPr>
            <p:ph type="dt" sz="half" idx="10"/>
          </p:nvPr>
        </p:nvSpPr>
        <p:spPr>
          <a:xfrm>
            <a:off x="8610503" y="5951811"/>
            <a:ext cx="2844800" cy="365125"/>
          </a:xfrm>
        </p:spPr>
        <p:txBody>
          <a:bodyPr/>
          <a:lstStyle/>
          <a:p>
            <a:r>
              <a:rPr lang="hr-HR" sz="1200" dirty="0">
                <a:solidFill>
                  <a:schemeClr val="bg1"/>
                </a:solidFill>
              </a:rPr>
              <a:t>01.07.2004</a:t>
            </a:r>
            <a:endParaRPr lang="en-HR" sz="1200" dirty="0">
              <a:solidFill>
                <a:schemeClr val="bg1"/>
              </a:solidFill>
            </a:endParaRPr>
          </a:p>
        </p:txBody>
      </p:sp>
      <p:sp>
        <p:nvSpPr>
          <p:cNvPr id="7" name="Footer Placeholder 6">
            <a:extLst>
              <a:ext uri="{FF2B5EF4-FFF2-40B4-BE49-F238E27FC236}">
                <a16:creationId xmlns:a16="http://schemas.microsoft.com/office/drawing/2014/main" id="{256AF436-541E-849E-B9D7-E3B4BC5AFEBB}"/>
              </a:ext>
            </a:extLst>
          </p:cNvPr>
          <p:cNvSpPr>
            <a:spLocks noGrp="1"/>
          </p:cNvSpPr>
          <p:nvPr>
            <p:ph type="ftr" sz="quarter" idx="11"/>
          </p:nvPr>
        </p:nvSpPr>
        <p:spPr/>
        <p:txBody>
          <a:bodyPr/>
          <a:lstStyle/>
          <a:p>
            <a:r>
              <a:rPr lang="en-GB" sz="1200" dirty="0">
                <a:solidFill>
                  <a:schemeClr val="bg1"/>
                </a:solidFill>
              </a:rPr>
              <a:t>BY MARINA KORNEVA</a:t>
            </a:r>
            <a:endParaRPr lang="en-HR" sz="1200" dirty="0">
              <a:solidFill>
                <a:schemeClr val="bg1"/>
              </a:solidFill>
            </a:endParaRPr>
          </a:p>
        </p:txBody>
      </p:sp>
    </p:spTree>
    <p:extLst>
      <p:ext uri="{BB962C8B-B14F-4D97-AF65-F5344CB8AC3E}">
        <p14:creationId xmlns:p14="http://schemas.microsoft.com/office/powerpoint/2010/main" val="1971633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07195-7E03-C2EE-6B86-DCBDC9320BA8}"/>
              </a:ext>
            </a:extLst>
          </p:cNvPr>
          <p:cNvSpPr>
            <a:spLocks noGrp="1"/>
          </p:cNvSpPr>
          <p:nvPr>
            <p:ph type="title"/>
          </p:nvPr>
        </p:nvSpPr>
        <p:spPr/>
        <p:txBody>
          <a:bodyPr/>
          <a:lstStyle/>
          <a:p>
            <a:r>
              <a:rPr lang="en-HR" dirty="0"/>
              <a:t>KEY takeaways</a:t>
            </a:r>
          </a:p>
        </p:txBody>
      </p:sp>
      <p:sp>
        <p:nvSpPr>
          <p:cNvPr id="4" name="Slide Number Placeholder 3">
            <a:extLst>
              <a:ext uri="{FF2B5EF4-FFF2-40B4-BE49-F238E27FC236}">
                <a16:creationId xmlns:a16="http://schemas.microsoft.com/office/drawing/2014/main" id="{4EF3192C-F188-1C8D-E368-EB604E2A46F6}"/>
              </a:ext>
            </a:extLst>
          </p:cNvPr>
          <p:cNvSpPr>
            <a:spLocks noGrp="1"/>
          </p:cNvSpPr>
          <p:nvPr>
            <p:ph type="sldNum" sz="quarter" idx="12"/>
          </p:nvPr>
        </p:nvSpPr>
        <p:spPr/>
        <p:txBody>
          <a:bodyPr/>
          <a:lstStyle/>
          <a:p>
            <a:fld id="{BEA6C5B5-1614-D849-843B-E076A5E30398}" type="slidenum">
              <a:rPr lang="en-HR" smtClean="0"/>
              <a:t>9</a:t>
            </a:fld>
            <a:endParaRPr lang="en-HR"/>
          </a:p>
        </p:txBody>
      </p:sp>
      <p:sp>
        <p:nvSpPr>
          <p:cNvPr id="5" name="TextBox 4">
            <a:extLst>
              <a:ext uri="{FF2B5EF4-FFF2-40B4-BE49-F238E27FC236}">
                <a16:creationId xmlns:a16="http://schemas.microsoft.com/office/drawing/2014/main" id="{F40E9C0C-FF24-FBA1-55EC-BC49BAC5C7E3}"/>
              </a:ext>
            </a:extLst>
          </p:cNvPr>
          <p:cNvSpPr txBox="1"/>
          <p:nvPr/>
        </p:nvSpPr>
        <p:spPr>
          <a:xfrm>
            <a:off x="581191" y="2452336"/>
            <a:ext cx="6682493" cy="523220"/>
          </a:xfrm>
          <a:prstGeom prst="rect">
            <a:avLst/>
          </a:prstGeom>
          <a:noFill/>
        </p:spPr>
        <p:txBody>
          <a:bodyPr wrap="square" rtlCol="0">
            <a:spAutoFit/>
          </a:bodyPr>
          <a:lstStyle/>
          <a:p>
            <a:pPr marL="342900" indent="-342900">
              <a:buFont typeface="+mj-lt"/>
              <a:buAutoNum type="arabicPeriod"/>
            </a:pPr>
            <a:r>
              <a:rPr lang="en-HR" sz="2800" b="1" dirty="0">
                <a:solidFill>
                  <a:schemeClr val="accent1"/>
                </a:solidFill>
              </a:rPr>
              <a:t>Profitability Challenges in Offline</a:t>
            </a:r>
          </a:p>
        </p:txBody>
      </p:sp>
      <p:sp>
        <p:nvSpPr>
          <p:cNvPr id="6" name="TextBox 5">
            <a:extLst>
              <a:ext uri="{FF2B5EF4-FFF2-40B4-BE49-F238E27FC236}">
                <a16:creationId xmlns:a16="http://schemas.microsoft.com/office/drawing/2014/main" id="{46AE72E4-99A6-7196-ABDD-A2505ABDA391}"/>
              </a:ext>
            </a:extLst>
          </p:cNvPr>
          <p:cNvSpPr txBox="1"/>
          <p:nvPr/>
        </p:nvSpPr>
        <p:spPr>
          <a:xfrm>
            <a:off x="581191" y="3985476"/>
            <a:ext cx="6238062" cy="954107"/>
          </a:xfrm>
          <a:prstGeom prst="rect">
            <a:avLst/>
          </a:prstGeom>
          <a:noFill/>
        </p:spPr>
        <p:txBody>
          <a:bodyPr wrap="square" rtlCol="0">
            <a:spAutoFit/>
          </a:bodyPr>
          <a:lstStyle/>
          <a:p>
            <a:r>
              <a:rPr lang="en-HR" sz="2800" b="1" dirty="0">
                <a:solidFill>
                  <a:schemeClr val="accent1"/>
                </a:solidFill>
              </a:rPr>
              <a:t>2. Regional Performance: challenges and opportunities on Country level</a:t>
            </a:r>
            <a:endParaRPr lang="en-HR" b="1" dirty="0">
              <a:solidFill>
                <a:schemeClr val="accent1"/>
              </a:solidFill>
              <a:latin typeface="+mj-lt"/>
            </a:endParaRPr>
          </a:p>
        </p:txBody>
      </p:sp>
    </p:spTree>
    <p:extLst>
      <p:ext uri="{BB962C8B-B14F-4D97-AF65-F5344CB8AC3E}">
        <p14:creationId xmlns:p14="http://schemas.microsoft.com/office/powerpoint/2010/main" val="10476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C1C0-6251-901D-1B63-19B2C9AACF38}"/>
              </a:ext>
            </a:extLst>
          </p:cNvPr>
          <p:cNvSpPr>
            <a:spLocks noGrp="1"/>
          </p:cNvSpPr>
          <p:nvPr>
            <p:ph type="title"/>
          </p:nvPr>
        </p:nvSpPr>
        <p:spPr/>
        <p:txBody>
          <a:bodyPr>
            <a:normAutofit/>
          </a:bodyPr>
          <a:lstStyle/>
          <a:p>
            <a:r>
              <a:rPr lang="en-GB" dirty="0"/>
              <a:t>Next steps</a:t>
            </a:r>
            <a:br>
              <a:rPr lang="en-GB" dirty="0"/>
            </a:br>
            <a:endParaRPr lang="en-HR" sz="1600" dirty="0"/>
          </a:p>
        </p:txBody>
      </p:sp>
      <p:pic>
        <p:nvPicPr>
          <p:cNvPr id="12" name="Graphic 11" descr="Bar graph with upward trend with solid fill">
            <a:extLst>
              <a:ext uri="{FF2B5EF4-FFF2-40B4-BE49-F238E27FC236}">
                <a16:creationId xmlns:a16="http://schemas.microsoft.com/office/drawing/2014/main" id="{1131B027-D78B-3188-21EC-6A533DEBDF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1024" y="2224734"/>
            <a:ext cx="914400" cy="914400"/>
          </a:xfrm>
          <a:prstGeom prst="rect">
            <a:avLst/>
          </a:prstGeom>
        </p:spPr>
      </p:pic>
      <p:pic>
        <p:nvPicPr>
          <p:cNvPr id="18" name="Graphic 17" descr="Money with solid fill">
            <a:extLst>
              <a:ext uri="{FF2B5EF4-FFF2-40B4-BE49-F238E27FC236}">
                <a16:creationId xmlns:a16="http://schemas.microsoft.com/office/drawing/2014/main" id="{257A7AA1-2A5C-75F8-C61E-F7CA573F65E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39437" y="2073326"/>
            <a:ext cx="608608" cy="608608"/>
          </a:xfrm>
          <a:prstGeom prst="rect">
            <a:avLst/>
          </a:prstGeom>
        </p:spPr>
      </p:pic>
      <p:sp>
        <p:nvSpPr>
          <p:cNvPr id="9" name="TextBox 8">
            <a:extLst>
              <a:ext uri="{FF2B5EF4-FFF2-40B4-BE49-F238E27FC236}">
                <a16:creationId xmlns:a16="http://schemas.microsoft.com/office/drawing/2014/main" id="{DFB5D50C-F500-07EE-000A-8B345A7D2CAD}"/>
              </a:ext>
            </a:extLst>
          </p:cNvPr>
          <p:cNvSpPr txBox="1"/>
          <p:nvPr/>
        </p:nvSpPr>
        <p:spPr>
          <a:xfrm>
            <a:off x="7179064" y="2258611"/>
            <a:ext cx="4284770" cy="369332"/>
          </a:xfrm>
          <a:prstGeom prst="rect">
            <a:avLst/>
          </a:prstGeom>
          <a:noFill/>
        </p:spPr>
        <p:txBody>
          <a:bodyPr wrap="square" rtlCol="0">
            <a:spAutoFit/>
          </a:bodyPr>
          <a:lstStyle/>
          <a:p>
            <a:r>
              <a:rPr lang="en-HR" b="1" dirty="0">
                <a:solidFill>
                  <a:schemeClr val="accent1"/>
                </a:solidFill>
              </a:rPr>
              <a:t>Regional Performance Adjustment</a:t>
            </a:r>
            <a:endParaRPr lang="en-HR" dirty="0"/>
          </a:p>
        </p:txBody>
      </p:sp>
      <p:sp>
        <p:nvSpPr>
          <p:cNvPr id="11" name="TextBox 10">
            <a:extLst>
              <a:ext uri="{FF2B5EF4-FFF2-40B4-BE49-F238E27FC236}">
                <a16:creationId xmlns:a16="http://schemas.microsoft.com/office/drawing/2014/main" id="{97E63E1C-135D-D3BB-8D7F-2529A96CDD4A}"/>
              </a:ext>
            </a:extLst>
          </p:cNvPr>
          <p:cNvSpPr txBox="1"/>
          <p:nvPr/>
        </p:nvSpPr>
        <p:spPr>
          <a:xfrm>
            <a:off x="6299257" y="2932734"/>
            <a:ext cx="4782777" cy="2862322"/>
          </a:xfrm>
          <a:prstGeom prst="rect">
            <a:avLst/>
          </a:prstGeom>
          <a:noFill/>
        </p:spPr>
        <p:txBody>
          <a:bodyPr wrap="square" rtlCol="0">
            <a:spAutoFit/>
          </a:bodyPr>
          <a:lstStyle/>
          <a:p>
            <a:pPr marL="285750" indent="-285750">
              <a:buFont typeface="Wingdings" pitchFamily="2" charset="2"/>
              <a:buChar char="§"/>
            </a:pPr>
            <a:r>
              <a:rPr lang="en-GB" dirty="0"/>
              <a:t>Collaborate with Sales team to propose targeted strategies for markets with identified challenges and opportunities to improve performance and profitability:</a:t>
            </a:r>
          </a:p>
          <a:p>
            <a:pPr marL="285750" indent="-285750">
              <a:buFont typeface="Wingdings" pitchFamily="2" charset="2"/>
              <a:buChar char="ü"/>
            </a:pPr>
            <a:r>
              <a:rPr lang="en-GB" dirty="0"/>
              <a:t>Focus on boosting Online sales in Australia as a strong Online market</a:t>
            </a:r>
          </a:p>
          <a:p>
            <a:pPr marL="285750" indent="-285750">
              <a:buFont typeface="Wingdings" pitchFamily="2" charset="2"/>
              <a:buChar char="ü"/>
            </a:pPr>
            <a:r>
              <a:rPr lang="en-GB" dirty="0"/>
              <a:t>Conduct a comprehensive market exploration in Canada to address its underperformance within the North American region</a:t>
            </a:r>
          </a:p>
          <a:p>
            <a:endParaRPr lang="en-HR" dirty="0"/>
          </a:p>
        </p:txBody>
      </p:sp>
      <p:sp>
        <p:nvSpPr>
          <p:cNvPr id="17" name="TextBox 16">
            <a:extLst>
              <a:ext uri="{FF2B5EF4-FFF2-40B4-BE49-F238E27FC236}">
                <a16:creationId xmlns:a16="http://schemas.microsoft.com/office/drawing/2014/main" id="{2A399341-EFBA-C072-64C4-CE6654D0F8B4}"/>
              </a:ext>
            </a:extLst>
          </p:cNvPr>
          <p:cNvSpPr txBox="1"/>
          <p:nvPr/>
        </p:nvSpPr>
        <p:spPr>
          <a:xfrm>
            <a:off x="1590733" y="2286403"/>
            <a:ext cx="3546445" cy="646331"/>
          </a:xfrm>
          <a:prstGeom prst="rect">
            <a:avLst/>
          </a:prstGeom>
          <a:noFill/>
        </p:spPr>
        <p:txBody>
          <a:bodyPr wrap="square" rtlCol="0">
            <a:spAutoFit/>
          </a:bodyPr>
          <a:lstStyle/>
          <a:p>
            <a:pPr algn="ctr"/>
            <a:r>
              <a:rPr lang="en-US" sz="1800" b="1" dirty="0">
                <a:solidFill>
                  <a:schemeClr val="accent1"/>
                </a:solidFill>
              </a:rPr>
              <a:t>Profitability Growth in Offline</a:t>
            </a:r>
            <a:endParaRPr lang="en-HR" b="1" dirty="0">
              <a:solidFill>
                <a:schemeClr val="accent1"/>
              </a:solidFill>
            </a:endParaRPr>
          </a:p>
          <a:p>
            <a:endParaRPr lang="en-HR" dirty="0"/>
          </a:p>
        </p:txBody>
      </p:sp>
      <p:sp>
        <p:nvSpPr>
          <p:cNvPr id="19" name="TextBox 18">
            <a:extLst>
              <a:ext uri="{FF2B5EF4-FFF2-40B4-BE49-F238E27FC236}">
                <a16:creationId xmlns:a16="http://schemas.microsoft.com/office/drawing/2014/main" id="{E4C412EA-27EB-1E9D-2185-D7661932C011}"/>
              </a:ext>
            </a:extLst>
          </p:cNvPr>
          <p:cNvSpPr txBox="1"/>
          <p:nvPr/>
        </p:nvSpPr>
        <p:spPr>
          <a:xfrm>
            <a:off x="1038224" y="2932734"/>
            <a:ext cx="4319387" cy="2862322"/>
          </a:xfrm>
          <a:prstGeom prst="rect">
            <a:avLst/>
          </a:prstGeom>
          <a:noFill/>
        </p:spPr>
        <p:txBody>
          <a:bodyPr wrap="square" rtlCol="0">
            <a:spAutoFit/>
          </a:bodyPr>
          <a:lstStyle/>
          <a:p>
            <a:pPr marL="285750" indent="-285750">
              <a:buFont typeface="Wingdings" pitchFamily="2" charset="2"/>
              <a:buChar char="§"/>
            </a:pPr>
            <a:r>
              <a:rPr lang="en-GB" dirty="0"/>
              <a:t>Implement strategies to enhance profitability and achieve positive margins in Offline sales:</a:t>
            </a:r>
          </a:p>
          <a:p>
            <a:pPr marL="285750" indent="-285750">
              <a:buFont typeface="Wingdings" pitchFamily="2" charset="2"/>
              <a:buChar char="ü"/>
            </a:pPr>
            <a:r>
              <a:rPr lang="en-GB" dirty="0"/>
              <a:t>Review and adjust pricing strategies </a:t>
            </a:r>
          </a:p>
          <a:p>
            <a:pPr marL="285750" indent="-285750">
              <a:buFont typeface="Wingdings" pitchFamily="2" charset="2"/>
              <a:buChar char="ü"/>
            </a:pPr>
            <a:r>
              <a:rPr lang="en-GB" dirty="0"/>
              <a:t>Align Offline and Online prices</a:t>
            </a:r>
          </a:p>
          <a:p>
            <a:pPr marL="285750" indent="-285750">
              <a:buFont typeface="Wingdings" pitchFamily="2" charset="2"/>
              <a:buChar char="ü"/>
            </a:pPr>
            <a:r>
              <a:rPr lang="en-US" dirty="0"/>
              <a:t>Revise promotional strategies</a:t>
            </a:r>
          </a:p>
          <a:p>
            <a:pPr marL="285750" indent="-285750">
              <a:buFont typeface="Arial" panose="020B0604020202020204" pitchFamily="34" charset="0"/>
              <a:buChar char="•"/>
            </a:pPr>
            <a:endParaRPr lang="en-HR" dirty="0"/>
          </a:p>
          <a:p>
            <a:pPr marL="285750" indent="-285750">
              <a:buFont typeface="Wingdings" pitchFamily="2" charset="2"/>
              <a:buChar char="§"/>
            </a:pPr>
            <a:endParaRPr lang="en-GB" dirty="0"/>
          </a:p>
          <a:p>
            <a:pPr algn="ctr"/>
            <a:endParaRPr lang="en-GB" dirty="0"/>
          </a:p>
          <a:p>
            <a:pPr algn="ctr"/>
            <a:endParaRPr lang="en-HR" dirty="0"/>
          </a:p>
        </p:txBody>
      </p:sp>
      <p:sp>
        <p:nvSpPr>
          <p:cNvPr id="5" name="Slide Number Placeholder 4">
            <a:extLst>
              <a:ext uri="{FF2B5EF4-FFF2-40B4-BE49-F238E27FC236}">
                <a16:creationId xmlns:a16="http://schemas.microsoft.com/office/drawing/2014/main" id="{CD5D1F1A-5CD1-0F91-28D9-51B0DCD4C20B}"/>
              </a:ext>
            </a:extLst>
          </p:cNvPr>
          <p:cNvSpPr>
            <a:spLocks noGrp="1"/>
          </p:cNvSpPr>
          <p:nvPr>
            <p:ph type="sldNum" sz="quarter" idx="12"/>
          </p:nvPr>
        </p:nvSpPr>
        <p:spPr/>
        <p:txBody>
          <a:bodyPr/>
          <a:lstStyle/>
          <a:p>
            <a:fld id="{BEA6C5B5-1614-D849-843B-E076A5E30398}" type="slidenum">
              <a:rPr lang="en-HR" smtClean="0"/>
              <a:t>10</a:t>
            </a:fld>
            <a:endParaRPr lang="en-HR"/>
          </a:p>
        </p:txBody>
      </p:sp>
      <p:pic>
        <p:nvPicPr>
          <p:cNvPr id="8" name="Graphic 7" descr="Shopping cart with solid fill">
            <a:extLst>
              <a:ext uri="{FF2B5EF4-FFF2-40B4-BE49-F238E27FC236}">
                <a16:creationId xmlns:a16="http://schemas.microsoft.com/office/drawing/2014/main" id="{E0FB7002-89A5-4148-7A31-A9F2127E8F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80743" y="2166656"/>
            <a:ext cx="609990" cy="609990"/>
          </a:xfrm>
          <a:prstGeom prst="rect">
            <a:avLst/>
          </a:prstGeom>
        </p:spPr>
      </p:pic>
    </p:spTree>
    <p:extLst>
      <p:ext uri="{BB962C8B-B14F-4D97-AF65-F5344CB8AC3E}">
        <p14:creationId xmlns:p14="http://schemas.microsoft.com/office/powerpoint/2010/main" val="72191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7"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0CDB8-ECD9-CEC1-F948-EA9E73D0BCD5}"/>
              </a:ext>
            </a:extLst>
          </p:cNvPr>
          <p:cNvSpPr>
            <a:spLocks noGrp="1"/>
          </p:cNvSpPr>
          <p:nvPr>
            <p:ph type="title"/>
          </p:nvPr>
        </p:nvSpPr>
        <p:spPr/>
        <p:txBody>
          <a:bodyPr/>
          <a:lstStyle/>
          <a:p>
            <a:r>
              <a:rPr lang="en-HR" dirty="0"/>
              <a:t>Q&amp;A</a:t>
            </a:r>
          </a:p>
        </p:txBody>
      </p:sp>
      <p:sp>
        <p:nvSpPr>
          <p:cNvPr id="6" name="Slide Number Placeholder 5">
            <a:extLst>
              <a:ext uri="{FF2B5EF4-FFF2-40B4-BE49-F238E27FC236}">
                <a16:creationId xmlns:a16="http://schemas.microsoft.com/office/drawing/2014/main" id="{BE7C9BC9-7650-C71C-2673-1B157D155821}"/>
              </a:ext>
            </a:extLst>
          </p:cNvPr>
          <p:cNvSpPr>
            <a:spLocks noGrp="1"/>
          </p:cNvSpPr>
          <p:nvPr>
            <p:ph type="sldNum" sz="quarter" idx="12"/>
          </p:nvPr>
        </p:nvSpPr>
        <p:spPr/>
        <p:txBody>
          <a:bodyPr/>
          <a:lstStyle/>
          <a:p>
            <a:fld id="{BEA6C5B5-1614-D849-843B-E076A5E30398}" type="slidenum">
              <a:rPr lang="en-HR" smtClean="0"/>
              <a:t>11</a:t>
            </a:fld>
            <a:endParaRPr lang="en-HR"/>
          </a:p>
        </p:txBody>
      </p:sp>
    </p:spTree>
    <p:extLst>
      <p:ext uri="{BB962C8B-B14F-4D97-AF65-F5344CB8AC3E}">
        <p14:creationId xmlns:p14="http://schemas.microsoft.com/office/powerpoint/2010/main" val="2217881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002FB-ED08-83F7-DF82-483EB7C66934}"/>
              </a:ext>
            </a:extLst>
          </p:cNvPr>
          <p:cNvSpPr>
            <a:spLocks noGrp="1"/>
          </p:cNvSpPr>
          <p:nvPr>
            <p:ph type="title"/>
          </p:nvPr>
        </p:nvSpPr>
        <p:spPr/>
        <p:txBody>
          <a:bodyPr/>
          <a:lstStyle/>
          <a:p>
            <a:r>
              <a:rPr lang="en-US" dirty="0"/>
              <a:t>CONTENTS</a:t>
            </a:r>
            <a:endParaRPr lang="en-HR" dirty="0"/>
          </a:p>
        </p:txBody>
      </p:sp>
      <p:sp>
        <p:nvSpPr>
          <p:cNvPr id="3" name="Content Placeholder 2">
            <a:extLst>
              <a:ext uri="{FF2B5EF4-FFF2-40B4-BE49-F238E27FC236}">
                <a16:creationId xmlns:a16="http://schemas.microsoft.com/office/drawing/2014/main" id="{E8ECD20F-8977-163A-BBB8-1FFEE1C00435}"/>
              </a:ext>
            </a:extLst>
          </p:cNvPr>
          <p:cNvSpPr>
            <a:spLocks noGrp="1"/>
          </p:cNvSpPr>
          <p:nvPr>
            <p:ph idx="1"/>
          </p:nvPr>
        </p:nvSpPr>
        <p:spPr>
          <a:xfrm>
            <a:off x="433598" y="2008682"/>
            <a:ext cx="11029615" cy="4497049"/>
          </a:xfrm>
        </p:spPr>
        <p:txBody>
          <a:bodyPr>
            <a:normAutofit/>
          </a:bodyPr>
          <a:lstStyle/>
          <a:p>
            <a:pPr>
              <a:buFont typeface="Wingdings" pitchFamily="2" charset="2"/>
              <a:buChar char="q"/>
            </a:pPr>
            <a:r>
              <a:rPr lang="en-US" sz="1600" dirty="0">
                <a:solidFill>
                  <a:schemeClr val="tx1"/>
                </a:solidFill>
              </a:rPr>
              <a:t>FY2004 KPI Overview in Numbers</a:t>
            </a:r>
          </a:p>
          <a:p>
            <a:pPr>
              <a:buFont typeface="Wingdings" pitchFamily="2" charset="2"/>
              <a:buChar char="q"/>
            </a:pPr>
            <a:r>
              <a:rPr lang="en-US" sz="1600" dirty="0">
                <a:solidFill>
                  <a:schemeClr val="tx1"/>
                </a:solidFill>
              </a:rPr>
              <a:t>KPI by Sales Type: Comparative Analysis</a:t>
            </a:r>
          </a:p>
          <a:p>
            <a:pPr>
              <a:buFont typeface="Wingdings" pitchFamily="2" charset="2"/>
              <a:buChar char="q"/>
            </a:pPr>
            <a:r>
              <a:rPr lang="en-GB" sz="1600" dirty="0">
                <a:solidFill>
                  <a:schemeClr val="tx1"/>
                </a:solidFill>
              </a:rPr>
              <a:t>KPI by Product Category</a:t>
            </a:r>
          </a:p>
          <a:p>
            <a:pPr lvl="1">
              <a:buFont typeface="Courier New" panose="02070309020205020404" pitchFamily="49" charset="0"/>
              <a:buChar char="o"/>
            </a:pPr>
            <a:r>
              <a:rPr lang="en-US" dirty="0">
                <a:solidFill>
                  <a:schemeClr val="tx1"/>
                </a:solidFill>
              </a:rPr>
              <a:t>Overview</a:t>
            </a:r>
          </a:p>
          <a:p>
            <a:pPr lvl="1">
              <a:buFont typeface="Courier New" panose="02070309020205020404" pitchFamily="49" charset="0"/>
              <a:buChar char="o"/>
            </a:pPr>
            <a:r>
              <a:rPr lang="en-US" dirty="0">
                <a:solidFill>
                  <a:schemeClr val="tx1"/>
                </a:solidFill>
              </a:rPr>
              <a:t>By Sales Type</a:t>
            </a:r>
            <a:endParaRPr lang="en-GB" dirty="0">
              <a:solidFill>
                <a:schemeClr val="tx1"/>
              </a:solidFill>
            </a:endParaRPr>
          </a:p>
          <a:p>
            <a:pPr>
              <a:buFont typeface="Wingdings" pitchFamily="2" charset="2"/>
              <a:buChar char="q"/>
            </a:pPr>
            <a:r>
              <a:rPr lang="en-GB" sz="1600" dirty="0">
                <a:solidFill>
                  <a:schemeClr val="tx1"/>
                </a:solidFill>
              </a:rPr>
              <a:t>KPI by Country</a:t>
            </a:r>
          </a:p>
          <a:p>
            <a:pPr lvl="1">
              <a:buFont typeface="Courier New" panose="02070309020205020404" pitchFamily="49" charset="0"/>
              <a:buChar char="o"/>
            </a:pPr>
            <a:r>
              <a:rPr lang="en-US" dirty="0">
                <a:solidFill>
                  <a:schemeClr val="tx1"/>
                </a:solidFill>
              </a:rPr>
              <a:t>Overview</a:t>
            </a:r>
          </a:p>
          <a:p>
            <a:pPr lvl="1">
              <a:buFont typeface="Courier New" panose="02070309020205020404" pitchFamily="49" charset="0"/>
              <a:buChar char="o"/>
            </a:pPr>
            <a:r>
              <a:rPr lang="en-US" dirty="0">
                <a:solidFill>
                  <a:schemeClr val="tx1"/>
                </a:solidFill>
              </a:rPr>
              <a:t>By Sales Type</a:t>
            </a:r>
            <a:endParaRPr lang="en-GB" dirty="0">
              <a:solidFill>
                <a:schemeClr val="tx1"/>
              </a:solidFill>
            </a:endParaRPr>
          </a:p>
          <a:p>
            <a:pPr>
              <a:buFont typeface="Wingdings" pitchFamily="2" charset="2"/>
              <a:buChar char="q"/>
            </a:pPr>
            <a:r>
              <a:rPr lang="en-GB" sz="1600" dirty="0">
                <a:solidFill>
                  <a:schemeClr val="tx1"/>
                </a:solidFill>
              </a:rPr>
              <a:t>Key Takeaways</a:t>
            </a:r>
          </a:p>
          <a:p>
            <a:pPr>
              <a:buFont typeface="Wingdings" pitchFamily="2" charset="2"/>
              <a:buChar char="q"/>
            </a:pPr>
            <a:r>
              <a:rPr lang="en-GB" sz="1600" dirty="0">
                <a:solidFill>
                  <a:schemeClr val="tx1"/>
                </a:solidFill>
              </a:rPr>
              <a:t>Next Steps</a:t>
            </a:r>
          </a:p>
          <a:p>
            <a:pPr>
              <a:buFont typeface="Wingdings" pitchFamily="2" charset="2"/>
              <a:buChar char="q"/>
            </a:pPr>
            <a:r>
              <a:rPr lang="en-GB" sz="1600" dirty="0">
                <a:solidFill>
                  <a:schemeClr val="tx1"/>
                </a:solidFill>
              </a:rPr>
              <a:t>Q&amp;A</a:t>
            </a:r>
            <a:endParaRPr lang="en-US" sz="1600" dirty="0">
              <a:solidFill>
                <a:schemeClr val="tx1"/>
              </a:solidFill>
            </a:endParaRPr>
          </a:p>
          <a:p>
            <a:endParaRPr lang="en-HR" dirty="0"/>
          </a:p>
        </p:txBody>
      </p:sp>
      <p:sp>
        <p:nvSpPr>
          <p:cNvPr id="7" name="Slide Number Placeholder 6">
            <a:extLst>
              <a:ext uri="{FF2B5EF4-FFF2-40B4-BE49-F238E27FC236}">
                <a16:creationId xmlns:a16="http://schemas.microsoft.com/office/drawing/2014/main" id="{21C125E9-79DE-3EEE-C047-979297D949DB}"/>
              </a:ext>
            </a:extLst>
          </p:cNvPr>
          <p:cNvSpPr>
            <a:spLocks noGrp="1"/>
          </p:cNvSpPr>
          <p:nvPr>
            <p:ph type="sldNum" sz="quarter" idx="12"/>
          </p:nvPr>
        </p:nvSpPr>
        <p:spPr/>
        <p:txBody>
          <a:bodyPr/>
          <a:lstStyle/>
          <a:p>
            <a:fld id="{BEA6C5B5-1614-D849-843B-E076A5E30398}" type="slidenum">
              <a:rPr lang="en-HR" smtClean="0"/>
              <a:t>1</a:t>
            </a:fld>
            <a:endParaRPr lang="en-HR"/>
          </a:p>
        </p:txBody>
      </p:sp>
    </p:spTree>
    <p:extLst>
      <p:ext uri="{BB962C8B-B14F-4D97-AF65-F5344CB8AC3E}">
        <p14:creationId xmlns:p14="http://schemas.microsoft.com/office/powerpoint/2010/main" val="631969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3F813-F217-A916-E279-529E897BA65B}"/>
              </a:ext>
            </a:extLst>
          </p:cNvPr>
          <p:cNvSpPr>
            <a:spLocks noGrp="1"/>
          </p:cNvSpPr>
          <p:nvPr>
            <p:ph type="title"/>
          </p:nvPr>
        </p:nvSpPr>
        <p:spPr/>
        <p:txBody>
          <a:bodyPr/>
          <a:lstStyle/>
          <a:p>
            <a:r>
              <a:rPr lang="en-US" dirty="0"/>
              <a:t>KPI OVERVIEW IN NUMBERS | </a:t>
            </a:r>
            <a:r>
              <a:rPr lang="en-US" sz="1600" dirty="0"/>
              <a:t>FY2004, all regions</a:t>
            </a:r>
            <a:endParaRPr lang="en-HR" dirty="0"/>
          </a:p>
        </p:txBody>
      </p:sp>
      <p:sp>
        <p:nvSpPr>
          <p:cNvPr id="5" name="Slide Number Placeholder 4">
            <a:extLst>
              <a:ext uri="{FF2B5EF4-FFF2-40B4-BE49-F238E27FC236}">
                <a16:creationId xmlns:a16="http://schemas.microsoft.com/office/drawing/2014/main" id="{0E3B0A6C-5A44-D5AD-C0A7-9169EA2685B1}"/>
              </a:ext>
            </a:extLst>
          </p:cNvPr>
          <p:cNvSpPr>
            <a:spLocks noGrp="1"/>
          </p:cNvSpPr>
          <p:nvPr>
            <p:ph type="sldNum" sz="quarter" idx="12"/>
          </p:nvPr>
        </p:nvSpPr>
        <p:spPr/>
        <p:txBody>
          <a:bodyPr/>
          <a:lstStyle/>
          <a:p>
            <a:fld id="{BEA6C5B5-1614-D849-843B-E076A5E30398}" type="slidenum">
              <a:rPr lang="en-HR" smtClean="0"/>
              <a:t>2</a:t>
            </a:fld>
            <a:endParaRPr lang="en-HR"/>
          </a:p>
        </p:txBody>
      </p:sp>
      <p:pic>
        <p:nvPicPr>
          <p:cNvPr id="23" name="Picture 22">
            <a:extLst>
              <a:ext uri="{FF2B5EF4-FFF2-40B4-BE49-F238E27FC236}">
                <a16:creationId xmlns:a16="http://schemas.microsoft.com/office/drawing/2014/main" id="{E703C658-B9E4-0376-8E3D-DEE0B24404B0}"/>
              </a:ext>
            </a:extLst>
          </p:cNvPr>
          <p:cNvPicPr>
            <a:picLocks noChangeAspect="1"/>
          </p:cNvPicPr>
          <p:nvPr/>
        </p:nvPicPr>
        <p:blipFill>
          <a:blip r:embed="rId3"/>
          <a:stretch>
            <a:fillRect/>
          </a:stretch>
        </p:blipFill>
        <p:spPr>
          <a:xfrm>
            <a:off x="400245" y="4261114"/>
            <a:ext cx="2883217" cy="2121430"/>
          </a:xfrm>
          <a:prstGeom prst="rect">
            <a:avLst/>
          </a:prstGeom>
        </p:spPr>
      </p:pic>
      <p:pic>
        <p:nvPicPr>
          <p:cNvPr id="25" name="Picture 24">
            <a:extLst>
              <a:ext uri="{FF2B5EF4-FFF2-40B4-BE49-F238E27FC236}">
                <a16:creationId xmlns:a16="http://schemas.microsoft.com/office/drawing/2014/main" id="{86E22DDA-37A4-FC93-4E51-D5AF824E8B98}"/>
              </a:ext>
            </a:extLst>
          </p:cNvPr>
          <p:cNvPicPr>
            <a:picLocks noChangeAspect="1"/>
          </p:cNvPicPr>
          <p:nvPr/>
        </p:nvPicPr>
        <p:blipFill>
          <a:blip r:embed="rId4"/>
          <a:stretch>
            <a:fillRect/>
          </a:stretch>
        </p:blipFill>
        <p:spPr>
          <a:xfrm>
            <a:off x="3283463" y="4261114"/>
            <a:ext cx="5592279" cy="2144190"/>
          </a:xfrm>
          <a:prstGeom prst="rect">
            <a:avLst/>
          </a:prstGeom>
        </p:spPr>
      </p:pic>
      <p:pic>
        <p:nvPicPr>
          <p:cNvPr id="29" name="Picture 28">
            <a:extLst>
              <a:ext uri="{FF2B5EF4-FFF2-40B4-BE49-F238E27FC236}">
                <a16:creationId xmlns:a16="http://schemas.microsoft.com/office/drawing/2014/main" id="{91AB2843-6175-E024-070A-A2F834BE9582}"/>
              </a:ext>
            </a:extLst>
          </p:cNvPr>
          <p:cNvPicPr>
            <a:picLocks noChangeAspect="1"/>
          </p:cNvPicPr>
          <p:nvPr/>
        </p:nvPicPr>
        <p:blipFill>
          <a:blip r:embed="rId5"/>
          <a:stretch>
            <a:fillRect/>
          </a:stretch>
        </p:blipFill>
        <p:spPr>
          <a:xfrm>
            <a:off x="400246" y="1987436"/>
            <a:ext cx="2883217" cy="2273678"/>
          </a:xfrm>
          <a:prstGeom prst="rect">
            <a:avLst/>
          </a:prstGeom>
        </p:spPr>
      </p:pic>
      <p:pic>
        <p:nvPicPr>
          <p:cNvPr id="31" name="Picture 30">
            <a:extLst>
              <a:ext uri="{FF2B5EF4-FFF2-40B4-BE49-F238E27FC236}">
                <a16:creationId xmlns:a16="http://schemas.microsoft.com/office/drawing/2014/main" id="{1E255853-1F8B-8684-C040-6E2DE91EE988}"/>
              </a:ext>
            </a:extLst>
          </p:cNvPr>
          <p:cNvPicPr>
            <a:picLocks noChangeAspect="1"/>
          </p:cNvPicPr>
          <p:nvPr/>
        </p:nvPicPr>
        <p:blipFill>
          <a:blip r:embed="rId6"/>
          <a:stretch>
            <a:fillRect/>
          </a:stretch>
        </p:blipFill>
        <p:spPr>
          <a:xfrm>
            <a:off x="3283462" y="1987436"/>
            <a:ext cx="5592280" cy="2273678"/>
          </a:xfrm>
          <a:prstGeom prst="rect">
            <a:avLst/>
          </a:prstGeom>
        </p:spPr>
      </p:pic>
      <p:sp>
        <p:nvSpPr>
          <p:cNvPr id="32" name="TextBox 31">
            <a:extLst>
              <a:ext uri="{FF2B5EF4-FFF2-40B4-BE49-F238E27FC236}">
                <a16:creationId xmlns:a16="http://schemas.microsoft.com/office/drawing/2014/main" id="{B0ABDFAE-8E7F-5D43-AC2E-919F3AF9C261}"/>
              </a:ext>
            </a:extLst>
          </p:cNvPr>
          <p:cNvSpPr txBox="1"/>
          <p:nvPr/>
        </p:nvSpPr>
        <p:spPr>
          <a:xfrm>
            <a:off x="9040969" y="2170485"/>
            <a:ext cx="2750785" cy="2031325"/>
          </a:xfrm>
          <a:prstGeom prst="rect">
            <a:avLst/>
          </a:prstGeom>
          <a:noFill/>
        </p:spPr>
        <p:txBody>
          <a:bodyPr wrap="square" rtlCol="0">
            <a:spAutoFit/>
          </a:bodyPr>
          <a:lstStyle/>
          <a:p>
            <a:pPr marL="285750" indent="-285750">
              <a:buFont typeface="Wingdings" pitchFamily="2" charset="2"/>
              <a:buChar char="§"/>
            </a:pPr>
            <a:r>
              <a:rPr lang="en-HR" dirty="0"/>
              <a:t>Positive</a:t>
            </a:r>
            <a:r>
              <a:rPr lang="en-HR" b="1" dirty="0">
                <a:solidFill>
                  <a:schemeClr val="accent1"/>
                </a:solidFill>
              </a:rPr>
              <a:t> growth </a:t>
            </a:r>
            <a:r>
              <a:rPr lang="en-HR" dirty="0"/>
              <a:t>in </a:t>
            </a:r>
            <a:r>
              <a:rPr lang="en-HR" b="1" dirty="0">
                <a:solidFill>
                  <a:schemeClr val="accent1"/>
                </a:solidFill>
              </a:rPr>
              <a:t>revenue</a:t>
            </a:r>
            <a:r>
              <a:rPr lang="en-HR" dirty="0"/>
              <a:t> and </a:t>
            </a:r>
            <a:r>
              <a:rPr lang="en-HR" b="1" dirty="0">
                <a:solidFill>
                  <a:schemeClr val="accent1"/>
                </a:solidFill>
              </a:rPr>
              <a:t>profitability</a:t>
            </a:r>
          </a:p>
          <a:p>
            <a:pPr marL="285750" indent="-285750">
              <a:buFont typeface="Wingdings" pitchFamily="2" charset="2"/>
              <a:buChar char="§"/>
            </a:pPr>
            <a:endParaRPr lang="en-HR" b="1" dirty="0">
              <a:solidFill>
                <a:schemeClr val="accent1"/>
              </a:solidFill>
            </a:endParaRPr>
          </a:p>
          <a:p>
            <a:endParaRPr lang="en-HR" b="1" dirty="0">
              <a:solidFill>
                <a:schemeClr val="accent1"/>
              </a:solidFill>
            </a:endParaRPr>
          </a:p>
          <a:p>
            <a:endParaRPr lang="en-HR" b="1" dirty="0">
              <a:solidFill>
                <a:schemeClr val="accent1"/>
              </a:solidFill>
            </a:endParaRPr>
          </a:p>
          <a:p>
            <a:endParaRPr lang="en-HR" dirty="0"/>
          </a:p>
        </p:txBody>
      </p:sp>
      <p:sp>
        <p:nvSpPr>
          <p:cNvPr id="33" name="TextBox 32">
            <a:extLst>
              <a:ext uri="{FF2B5EF4-FFF2-40B4-BE49-F238E27FC236}">
                <a16:creationId xmlns:a16="http://schemas.microsoft.com/office/drawing/2014/main" id="{32C8CC00-F7F3-704A-2172-4B631B343950}"/>
              </a:ext>
            </a:extLst>
          </p:cNvPr>
          <p:cNvSpPr txBox="1"/>
          <p:nvPr/>
        </p:nvSpPr>
        <p:spPr>
          <a:xfrm>
            <a:off x="9040969" y="4755808"/>
            <a:ext cx="2459865" cy="923330"/>
          </a:xfrm>
          <a:prstGeom prst="rect">
            <a:avLst/>
          </a:prstGeom>
          <a:noFill/>
        </p:spPr>
        <p:txBody>
          <a:bodyPr wrap="square" rtlCol="0">
            <a:spAutoFit/>
          </a:bodyPr>
          <a:lstStyle/>
          <a:p>
            <a:pPr marL="285750" indent="-285750">
              <a:buFont typeface="Wingdings" pitchFamily="2" charset="2"/>
              <a:buChar char="§"/>
            </a:pPr>
            <a:r>
              <a:rPr lang="en-HR" dirty="0"/>
              <a:t>Drop in </a:t>
            </a:r>
            <a:r>
              <a:rPr lang="en-HR" b="1" dirty="0">
                <a:solidFill>
                  <a:schemeClr val="accent1"/>
                </a:solidFill>
              </a:rPr>
              <a:t>AOV </a:t>
            </a:r>
            <a:r>
              <a:rPr lang="en-HR" dirty="0"/>
              <a:t>and</a:t>
            </a:r>
            <a:r>
              <a:rPr lang="en-HR" b="1" dirty="0">
                <a:solidFill>
                  <a:schemeClr val="accent1"/>
                </a:solidFill>
              </a:rPr>
              <a:t> ASP</a:t>
            </a:r>
            <a:r>
              <a:rPr lang="en-HR" dirty="0">
                <a:solidFill>
                  <a:schemeClr val="tx2"/>
                </a:solidFill>
              </a:rPr>
              <a:t>,</a:t>
            </a:r>
            <a:r>
              <a:rPr lang="en-HR" dirty="0"/>
              <a:t> possibly impacting profitability</a:t>
            </a:r>
          </a:p>
        </p:txBody>
      </p:sp>
      <p:sp>
        <p:nvSpPr>
          <p:cNvPr id="34" name="Rounded Rectangle 33">
            <a:extLst>
              <a:ext uri="{FF2B5EF4-FFF2-40B4-BE49-F238E27FC236}">
                <a16:creationId xmlns:a16="http://schemas.microsoft.com/office/drawing/2014/main" id="{94258F3D-C4FF-3CF6-D405-5527DE4BA0F8}"/>
              </a:ext>
            </a:extLst>
          </p:cNvPr>
          <p:cNvSpPr/>
          <p:nvPr/>
        </p:nvSpPr>
        <p:spPr>
          <a:xfrm>
            <a:off x="9040969" y="4755809"/>
            <a:ext cx="2459865" cy="1013926"/>
          </a:xfrm>
          <a:prstGeom prst="roundRect">
            <a:avLst/>
          </a:prstGeom>
          <a:noFill/>
          <a:ln w="28575">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R"/>
          </a:p>
        </p:txBody>
      </p:sp>
      <p:sp>
        <p:nvSpPr>
          <p:cNvPr id="35" name="Rounded Rectangle 34">
            <a:extLst>
              <a:ext uri="{FF2B5EF4-FFF2-40B4-BE49-F238E27FC236}">
                <a16:creationId xmlns:a16="http://schemas.microsoft.com/office/drawing/2014/main" id="{36781C66-0EDC-42D7-31CE-1FCA9BB8BF6F}"/>
              </a:ext>
            </a:extLst>
          </p:cNvPr>
          <p:cNvSpPr/>
          <p:nvPr/>
        </p:nvSpPr>
        <p:spPr>
          <a:xfrm>
            <a:off x="4176599" y="4986744"/>
            <a:ext cx="968992" cy="230729"/>
          </a:xfrm>
          <a:prstGeom prst="roundRect">
            <a:avLst/>
          </a:prstGeom>
          <a:noFill/>
          <a:ln w="190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R"/>
          </a:p>
        </p:txBody>
      </p:sp>
      <p:sp>
        <p:nvSpPr>
          <p:cNvPr id="36" name="Rounded Rectangle 35">
            <a:extLst>
              <a:ext uri="{FF2B5EF4-FFF2-40B4-BE49-F238E27FC236}">
                <a16:creationId xmlns:a16="http://schemas.microsoft.com/office/drawing/2014/main" id="{E3290CE4-EBE0-E4CA-6859-F2284AA7CBE8}"/>
              </a:ext>
            </a:extLst>
          </p:cNvPr>
          <p:cNvSpPr/>
          <p:nvPr/>
        </p:nvSpPr>
        <p:spPr>
          <a:xfrm>
            <a:off x="7046411" y="4986743"/>
            <a:ext cx="968992" cy="230729"/>
          </a:xfrm>
          <a:prstGeom prst="roundRect">
            <a:avLst/>
          </a:prstGeom>
          <a:noFill/>
          <a:ln w="190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R"/>
          </a:p>
        </p:txBody>
      </p:sp>
      <p:sp>
        <p:nvSpPr>
          <p:cNvPr id="39" name="TextBox 38">
            <a:extLst>
              <a:ext uri="{FF2B5EF4-FFF2-40B4-BE49-F238E27FC236}">
                <a16:creationId xmlns:a16="http://schemas.microsoft.com/office/drawing/2014/main" id="{2B689725-5824-C54D-CDC2-721D85EC28FA}"/>
              </a:ext>
            </a:extLst>
          </p:cNvPr>
          <p:cNvSpPr txBox="1"/>
          <p:nvPr/>
        </p:nvSpPr>
        <p:spPr>
          <a:xfrm>
            <a:off x="9040968" y="3522708"/>
            <a:ext cx="2459865" cy="923330"/>
          </a:xfrm>
          <a:prstGeom prst="rect">
            <a:avLst/>
          </a:prstGeom>
          <a:noFill/>
        </p:spPr>
        <p:txBody>
          <a:bodyPr wrap="square" rtlCol="0">
            <a:spAutoFit/>
          </a:bodyPr>
          <a:lstStyle/>
          <a:p>
            <a:pPr marL="285750" indent="-285750">
              <a:buFont typeface="Wingdings" pitchFamily="2" charset="2"/>
              <a:buChar char="§"/>
            </a:pPr>
            <a:r>
              <a:rPr lang="en-GB" dirty="0"/>
              <a:t>Significant </a:t>
            </a:r>
            <a:r>
              <a:rPr lang="en-GB" b="1" dirty="0">
                <a:solidFill>
                  <a:schemeClr val="accent1"/>
                </a:solidFill>
              </a:rPr>
              <a:t>surge</a:t>
            </a:r>
            <a:r>
              <a:rPr lang="en-GB" dirty="0"/>
              <a:t> in </a:t>
            </a:r>
            <a:r>
              <a:rPr lang="en-GB" b="1" dirty="0">
                <a:solidFill>
                  <a:schemeClr val="accent1"/>
                </a:solidFill>
              </a:rPr>
              <a:t>customer activity</a:t>
            </a:r>
            <a:endParaRPr lang="en-HR" b="1" dirty="0">
              <a:solidFill>
                <a:schemeClr val="accent1"/>
              </a:solidFill>
            </a:endParaRPr>
          </a:p>
          <a:p>
            <a:endParaRPr lang="en-HR" dirty="0"/>
          </a:p>
        </p:txBody>
      </p:sp>
    </p:spTree>
    <p:extLst>
      <p:ext uri="{BB962C8B-B14F-4D97-AF65-F5344CB8AC3E}">
        <p14:creationId xmlns:p14="http://schemas.microsoft.com/office/powerpoint/2010/main" val="238205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animBg="1"/>
      <p:bldP spid="35" grpId="0" animBg="1"/>
      <p:bldP spid="36" grpId="0" animBg="1"/>
      <p:bldP spid="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B8FF7-E728-7377-D3EA-FE60E9CB2E73}"/>
              </a:ext>
            </a:extLst>
          </p:cNvPr>
          <p:cNvSpPr>
            <a:spLocks noGrp="1"/>
          </p:cNvSpPr>
          <p:nvPr>
            <p:ph type="title"/>
          </p:nvPr>
        </p:nvSpPr>
        <p:spPr/>
        <p:txBody>
          <a:bodyPr/>
          <a:lstStyle/>
          <a:p>
            <a:r>
              <a:rPr lang="en-HR" dirty="0"/>
              <a:t>KPI by sales type | </a:t>
            </a:r>
            <a:r>
              <a:rPr lang="en-HR" sz="1600" dirty="0"/>
              <a:t>FY2002 – FY2004, all regions</a:t>
            </a:r>
            <a:br>
              <a:rPr lang="en-HR" sz="1600" dirty="0"/>
            </a:br>
            <a:r>
              <a:rPr lang="en-GB" sz="1600" i="0" dirty="0">
                <a:effectLst/>
                <a:latin typeface="+mn-lt"/>
              </a:rPr>
              <a:t>Comparative Analysis</a:t>
            </a:r>
            <a:endParaRPr lang="en-HR" sz="1600" dirty="0">
              <a:latin typeface="+mn-lt"/>
            </a:endParaRPr>
          </a:p>
        </p:txBody>
      </p:sp>
      <p:pic>
        <p:nvPicPr>
          <p:cNvPr id="6" name="Content Placeholder 5">
            <a:extLst>
              <a:ext uri="{FF2B5EF4-FFF2-40B4-BE49-F238E27FC236}">
                <a16:creationId xmlns:a16="http://schemas.microsoft.com/office/drawing/2014/main" id="{C0B9A890-4A80-96E9-B7E0-A14CB81C2A55}"/>
              </a:ext>
            </a:extLst>
          </p:cNvPr>
          <p:cNvPicPr>
            <a:picLocks noGrp="1" noChangeAspect="1"/>
          </p:cNvPicPr>
          <p:nvPr>
            <p:ph idx="1"/>
          </p:nvPr>
        </p:nvPicPr>
        <p:blipFill>
          <a:blip r:embed="rId3"/>
          <a:stretch>
            <a:fillRect/>
          </a:stretch>
        </p:blipFill>
        <p:spPr>
          <a:xfrm>
            <a:off x="451484" y="1772975"/>
            <a:ext cx="11289032" cy="3369070"/>
          </a:xfrm>
        </p:spPr>
      </p:pic>
      <p:sp>
        <p:nvSpPr>
          <p:cNvPr id="9" name="Slide Number Placeholder 8">
            <a:extLst>
              <a:ext uri="{FF2B5EF4-FFF2-40B4-BE49-F238E27FC236}">
                <a16:creationId xmlns:a16="http://schemas.microsoft.com/office/drawing/2014/main" id="{DCE0AED5-C2A0-322F-AE71-7645C9F73D07}"/>
              </a:ext>
            </a:extLst>
          </p:cNvPr>
          <p:cNvSpPr>
            <a:spLocks noGrp="1"/>
          </p:cNvSpPr>
          <p:nvPr>
            <p:ph type="sldNum" sz="quarter" idx="12"/>
          </p:nvPr>
        </p:nvSpPr>
        <p:spPr/>
        <p:txBody>
          <a:bodyPr/>
          <a:lstStyle/>
          <a:p>
            <a:fld id="{BEA6C5B5-1614-D849-843B-E076A5E30398}" type="slidenum">
              <a:rPr lang="en-HR" smtClean="0"/>
              <a:t>3</a:t>
            </a:fld>
            <a:endParaRPr lang="en-HR"/>
          </a:p>
        </p:txBody>
      </p:sp>
      <p:sp>
        <p:nvSpPr>
          <p:cNvPr id="3" name="TextBox 2">
            <a:extLst>
              <a:ext uri="{FF2B5EF4-FFF2-40B4-BE49-F238E27FC236}">
                <a16:creationId xmlns:a16="http://schemas.microsoft.com/office/drawing/2014/main" id="{A7E085E5-F3DC-FCED-3612-52CC8991421C}"/>
              </a:ext>
            </a:extLst>
          </p:cNvPr>
          <p:cNvSpPr txBox="1"/>
          <p:nvPr/>
        </p:nvSpPr>
        <p:spPr>
          <a:xfrm>
            <a:off x="1545464" y="5326711"/>
            <a:ext cx="3400023" cy="1200329"/>
          </a:xfrm>
          <a:prstGeom prst="rect">
            <a:avLst/>
          </a:prstGeom>
          <a:noFill/>
        </p:spPr>
        <p:txBody>
          <a:bodyPr wrap="square" rtlCol="0">
            <a:spAutoFit/>
          </a:bodyPr>
          <a:lstStyle/>
          <a:p>
            <a:pPr algn="ctr"/>
            <a:r>
              <a:rPr lang="en-GB" b="1" dirty="0">
                <a:solidFill>
                  <a:schemeClr val="accent1"/>
                </a:solidFill>
              </a:rPr>
              <a:t>Gross profit </a:t>
            </a:r>
            <a:r>
              <a:rPr lang="en-GB" dirty="0"/>
              <a:t>losses in </a:t>
            </a:r>
            <a:r>
              <a:rPr lang="en-GB" b="1" dirty="0">
                <a:solidFill>
                  <a:schemeClr val="accent1"/>
                </a:solidFill>
              </a:rPr>
              <a:t>Offline</a:t>
            </a:r>
            <a:r>
              <a:rPr lang="en-GB" dirty="0"/>
              <a:t>:</a:t>
            </a:r>
          </a:p>
          <a:p>
            <a:pPr marL="285750" indent="-285750">
              <a:buFont typeface="Arial" panose="020B0604020202020204" pitchFamily="34" charset="0"/>
              <a:buChar char="•"/>
            </a:pPr>
            <a:r>
              <a:rPr lang="en-GB" dirty="0"/>
              <a:t>negative </a:t>
            </a:r>
            <a:r>
              <a:rPr lang="en-GB" b="1" dirty="0">
                <a:solidFill>
                  <a:schemeClr val="accent1"/>
                </a:solidFill>
              </a:rPr>
              <a:t>margin</a:t>
            </a:r>
            <a:r>
              <a:rPr lang="en-GB" dirty="0"/>
              <a:t> of </a:t>
            </a:r>
            <a:r>
              <a:rPr lang="en-GB" b="1" dirty="0">
                <a:solidFill>
                  <a:schemeClr val="accent1"/>
                </a:solidFill>
              </a:rPr>
              <a:t>-1.9%</a:t>
            </a:r>
          </a:p>
          <a:p>
            <a:pPr marL="285750" indent="-285750">
              <a:buFont typeface="Arial" panose="020B0604020202020204" pitchFamily="34" charset="0"/>
              <a:buChar char="•"/>
            </a:pPr>
            <a:r>
              <a:rPr lang="en-GB" dirty="0"/>
              <a:t>profitability challenges</a:t>
            </a:r>
            <a:endParaRPr lang="en-HR" dirty="0"/>
          </a:p>
          <a:p>
            <a:endParaRPr lang="en-HR" dirty="0"/>
          </a:p>
        </p:txBody>
      </p:sp>
      <p:sp>
        <p:nvSpPr>
          <p:cNvPr id="4" name="TextBox 3">
            <a:extLst>
              <a:ext uri="{FF2B5EF4-FFF2-40B4-BE49-F238E27FC236}">
                <a16:creationId xmlns:a16="http://schemas.microsoft.com/office/drawing/2014/main" id="{F64D9BBE-AFDB-0C90-EAE4-26DF522E6796}"/>
              </a:ext>
            </a:extLst>
          </p:cNvPr>
          <p:cNvSpPr txBox="1"/>
          <p:nvPr/>
        </p:nvSpPr>
        <p:spPr>
          <a:xfrm>
            <a:off x="7246515" y="5326711"/>
            <a:ext cx="3311786" cy="1477328"/>
          </a:xfrm>
          <a:prstGeom prst="rect">
            <a:avLst/>
          </a:prstGeom>
          <a:noFill/>
        </p:spPr>
        <p:txBody>
          <a:bodyPr wrap="square" rtlCol="0">
            <a:spAutoFit/>
          </a:bodyPr>
          <a:lstStyle/>
          <a:p>
            <a:pPr algn="ctr"/>
            <a:r>
              <a:rPr lang="en-US" b="1" dirty="0">
                <a:solidFill>
                  <a:schemeClr val="accent1"/>
                </a:solidFill>
              </a:rPr>
              <a:t>Online </a:t>
            </a:r>
            <a:r>
              <a:rPr lang="en-US" dirty="0"/>
              <a:t>- the </a:t>
            </a:r>
            <a:r>
              <a:rPr lang="en-US" b="1" dirty="0">
                <a:solidFill>
                  <a:schemeClr val="accent1"/>
                </a:solidFill>
              </a:rPr>
              <a:t>only</a:t>
            </a:r>
            <a:r>
              <a:rPr lang="en-US" dirty="0"/>
              <a:t> driver </a:t>
            </a:r>
            <a:r>
              <a:rPr lang="en-GB" dirty="0"/>
              <a:t>of profitability:</a:t>
            </a:r>
          </a:p>
          <a:p>
            <a:pPr marL="285750" indent="-285750">
              <a:buFont typeface="Arial" panose="020B0604020202020204" pitchFamily="34" charset="0"/>
              <a:buChar char="•"/>
            </a:pPr>
            <a:r>
              <a:rPr lang="en-GB" dirty="0"/>
              <a:t>significant </a:t>
            </a:r>
            <a:r>
              <a:rPr lang="en-GB" b="1" dirty="0">
                <a:solidFill>
                  <a:schemeClr val="accent1"/>
                </a:solidFill>
              </a:rPr>
              <a:t>margin </a:t>
            </a:r>
            <a:r>
              <a:rPr lang="en-GB" dirty="0"/>
              <a:t>of </a:t>
            </a:r>
            <a:r>
              <a:rPr lang="en-GB" b="1" dirty="0">
                <a:solidFill>
                  <a:schemeClr val="accent1"/>
                </a:solidFill>
              </a:rPr>
              <a:t>41.4%</a:t>
            </a:r>
          </a:p>
          <a:p>
            <a:pPr algn="ctr"/>
            <a:br>
              <a:rPr lang="en-GB" dirty="0"/>
            </a:br>
            <a:endParaRPr lang="en-GB" dirty="0"/>
          </a:p>
        </p:txBody>
      </p:sp>
      <p:sp>
        <p:nvSpPr>
          <p:cNvPr id="5" name="Rounded Rectangle 4">
            <a:extLst>
              <a:ext uri="{FF2B5EF4-FFF2-40B4-BE49-F238E27FC236}">
                <a16:creationId xmlns:a16="http://schemas.microsoft.com/office/drawing/2014/main" id="{54A9729C-3976-94C6-D931-E82FD586548B}"/>
              </a:ext>
            </a:extLst>
          </p:cNvPr>
          <p:cNvSpPr/>
          <p:nvPr/>
        </p:nvSpPr>
        <p:spPr>
          <a:xfrm>
            <a:off x="1545464" y="5326711"/>
            <a:ext cx="3400023" cy="994551"/>
          </a:xfrm>
          <a:prstGeom prst="roundRect">
            <a:avLst/>
          </a:prstGeom>
          <a:noFill/>
          <a:ln w="28575">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R"/>
          </a:p>
        </p:txBody>
      </p:sp>
      <p:sp>
        <p:nvSpPr>
          <p:cNvPr id="16" name="Rounded Rectangle 15">
            <a:extLst>
              <a:ext uri="{FF2B5EF4-FFF2-40B4-BE49-F238E27FC236}">
                <a16:creationId xmlns:a16="http://schemas.microsoft.com/office/drawing/2014/main" id="{2142F668-F2B7-783A-343E-AC925C0458CA}"/>
              </a:ext>
            </a:extLst>
          </p:cNvPr>
          <p:cNvSpPr/>
          <p:nvPr/>
        </p:nvSpPr>
        <p:spPr>
          <a:xfrm>
            <a:off x="4816699" y="4072344"/>
            <a:ext cx="785611" cy="911780"/>
          </a:xfrm>
          <a:prstGeom prst="roundRect">
            <a:avLst/>
          </a:prstGeom>
          <a:noFill/>
          <a:ln w="190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R"/>
          </a:p>
        </p:txBody>
      </p:sp>
    </p:spTree>
    <p:extLst>
      <p:ext uri="{BB962C8B-B14F-4D97-AF65-F5344CB8AC3E}">
        <p14:creationId xmlns:p14="http://schemas.microsoft.com/office/powerpoint/2010/main" val="346911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9E0D3-5D96-A4F7-21E9-49629848C0E3}"/>
              </a:ext>
            </a:extLst>
          </p:cNvPr>
          <p:cNvSpPr>
            <a:spLocks noGrp="1"/>
          </p:cNvSpPr>
          <p:nvPr>
            <p:ph type="title"/>
          </p:nvPr>
        </p:nvSpPr>
        <p:spPr/>
        <p:txBody>
          <a:bodyPr/>
          <a:lstStyle/>
          <a:p>
            <a:r>
              <a:rPr lang="en-HR" dirty="0"/>
              <a:t>KPI by sales type | </a:t>
            </a:r>
            <a:r>
              <a:rPr lang="en-HR" sz="1600" dirty="0"/>
              <a:t>FY2002 – FY2004</a:t>
            </a:r>
            <a:endParaRPr lang="en-HR" dirty="0"/>
          </a:p>
        </p:txBody>
      </p:sp>
      <p:pic>
        <p:nvPicPr>
          <p:cNvPr id="5" name="Content Placeholder 4">
            <a:extLst>
              <a:ext uri="{FF2B5EF4-FFF2-40B4-BE49-F238E27FC236}">
                <a16:creationId xmlns:a16="http://schemas.microsoft.com/office/drawing/2014/main" id="{0CAD7605-0DE8-3412-739C-D7A11D252C93}"/>
              </a:ext>
            </a:extLst>
          </p:cNvPr>
          <p:cNvPicPr>
            <a:picLocks noGrp="1" noChangeAspect="1"/>
          </p:cNvPicPr>
          <p:nvPr>
            <p:ph idx="1"/>
          </p:nvPr>
        </p:nvPicPr>
        <p:blipFill>
          <a:blip r:embed="rId2"/>
          <a:stretch>
            <a:fillRect/>
          </a:stretch>
        </p:blipFill>
        <p:spPr>
          <a:xfrm>
            <a:off x="2455954" y="1889124"/>
            <a:ext cx="7941822" cy="4740276"/>
          </a:xfrm>
        </p:spPr>
      </p:pic>
      <p:sp>
        <p:nvSpPr>
          <p:cNvPr id="7" name="Slide Number Placeholder 6">
            <a:extLst>
              <a:ext uri="{FF2B5EF4-FFF2-40B4-BE49-F238E27FC236}">
                <a16:creationId xmlns:a16="http://schemas.microsoft.com/office/drawing/2014/main" id="{7B01246E-777F-437A-E305-917474E85958}"/>
              </a:ext>
            </a:extLst>
          </p:cNvPr>
          <p:cNvSpPr>
            <a:spLocks noGrp="1"/>
          </p:cNvSpPr>
          <p:nvPr>
            <p:ph type="sldNum" sz="quarter" idx="12"/>
          </p:nvPr>
        </p:nvSpPr>
        <p:spPr/>
        <p:txBody>
          <a:bodyPr/>
          <a:lstStyle/>
          <a:p>
            <a:fld id="{BEA6C5B5-1614-D849-843B-E076A5E30398}" type="slidenum">
              <a:rPr lang="en-HR" smtClean="0"/>
              <a:t>4</a:t>
            </a:fld>
            <a:endParaRPr lang="en-HR"/>
          </a:p>
        </p:txBody>
      </p:sp>
    </p:spTree>
    <p:extLst>
      <p:ext uri="{BB962C8B-B14F-4D97-AF65-F5344CB8AC3E}">
        <p14:creationId xmlns:p14="http://schemas.microsoft.com/office/powerpoint/2010/main" val="203334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3879A-C4C0-8EA9-5317-4C361A889686}"/>
              </a:ext>
            </a:extLst>
          </p:cNvPr>
          <p:cNvSpPr>
            <a:spLocks noGrp="1"/>
          </p:cNvSpPr>
          <p:nvPr>
            <p:ph type="title"/>
          </p:nvPr>
        </p:nvSpPr>
        <p:spPr/>
        <p:txBody>
          <a:bodyPr/>
          <a:lstStyle/>
          <a:p>
            <a:r>
              <a:rPr lang="en-HR" dirty="0"/>
              <a:t>KPI by product category | </a:t>
            </a:r>
            <a:r>
              <a:rPr lang="en-HR" sz="1600" dirty="0"/>
              <a:t>FY2004, all regions</a:t>
            </a:r>
            <a:br>
              <a:rPr lang="en-HR" sz="1600" dirty="0"/>
            </a:br>
            <a:r>
              <a:rPr lang="en-HR" sz="1600" dirty="0"/>
              <a:t>overview</a:t>
            </a:r>
          </a:p>
        </p:txBody>
      </p:sp>
      <p:sp>
        <p:nvSpPr>
          <p:cNvPr id="8" name="Slide Number Placeholder 7">
            <a:extLst>
              <a:ext uri="{FF2B5EF4-FFF2-40B4-BE49-F238E27FC236}">
                <a16:creationId xmlns:a16="http://schemas.microsoft.com/office/drawing/2014/main" id="{EC6F35B7-1FDB-1BC2-67BF-41852445A2EB}"/>
              </a:ext>
            </a:extLst>
          </p:cNvPr>
          <p:cNvSpPr>
            <a:spLocks noGrp="1"/>
          </p:cNvSpPr>
          <p:nvPr>
            <p:ph type="sldNum" sz="quarter" idx="12"/>
          </p:nvPr>
        </p:nvSpPr>
        <p:spPr/>
        <p:txBody>
          <a:bodyPr/>
          <a:lstStyle/>
          <a:p>
            <a:fld id="{BEA6C5B5-1614-D849-843B-E076A5E30398}" type="slidenum">
              <a:rPr lang="en-HR" smtClean="0"/>
              <a:t>5</a:t>
            </a:fld>
            <a:endParaRPr lang="en-HR"/>
          </a:p>
        </p:txBody>
      </p:sp>
      <p:pic>
        <p:nvPicPr>
          <p:cNvPr id="12" name="Content Placeholder 11">
            <a:extLst>
              <a:ext uri="{FF2B5EF4-FFF2-40B4-BE49-F238E27FC236}">
                <a16:creationId xmlns:a16="http://schemas.microsoft.com/office/drawing/2014/main" id="{F0CD4A58-C619-6322-C37B-EC4F86CDE6D7}"/>
              </a:ext>
            </a:extLst>
          </p:cNvPr>
          <p:cNvPicPr>
            <a:picLocks noGrp="1" noChangeAspect="1"/>
          </p:cNvPicPr>
          <p:nvPr>
            <p:ph idx="1"/>
          </p:nvPr>
        </p:nvPicPr>
        <p:blipFill>
          <a:blip r:embed="rId3"/>
          <a:stretch>
            <a:fillRect/>
          </a:stretch>
        </p:blipFill>
        <p:spPr>
          <a:xfrm>
            <a:off x="408713" y="2137176"/>
            <a:ext cx="8987534" cy="3426497"/>
          </a:xfrm>
        </p:spPr>
      </p:pic>
      <p:sp>
        <p:nvSpPr>
          <p:cNvPr id="13" name="TextBox 12">
            <a:extLst>
              <a:ext uri="{FF2B5EF4-FFF2-40B4-BE49-F238E27FC236}">
                <a16:creationId xmlns:a16="http://schemas.microsoft.com/office/drawing/2014/main" id="{EB157432-0F03-649F-DD04-17FDEA466687}"/>
              </a:ext>
            </a:extLst>
          </p:cNvPr>
          <p:cNvSpPr txBox="1"/>
          <p:nvPr/>
        </p:nvSpPr>
        <p:spPr>
          <a:xfrm>
            <a:off x="9434002" y="2287924"/>
            <a:ext cx="2349285" cy="923330"/>
          </a:xfrm>
          <a:prstGeom prst="rect">
            <a:avLst/>
          </a:prstGeom>
          <a:noFill/>
        </p:spPr>
        <p:txBody>
          <a:bodyPr wrap="square" rtlCol="0">
            <a:spAutoFit/>
          </a:bodyPr>
          <a:lstStyle/>
          <a:p>
            <a:pPr marL="285750" indent="-285750">
              <a:buFont typeface="Wingdings" pitchFamily="2" charset="2"/>
              <a:buChar char="§"/>
            </a:pPr>
            <a:r>
              <a:rPr lang="en-GB" b="1" i="0" dirty="0">
                <a:solidFill>
                  <a:schemeClr val="accent1"/>
                </a:solidFill>
                <a:effectLst/>
              </a:rPr>
              <a:t>Bikes</a:t>
            </a:r>
            <a:r>
              <a:rPr lang="en-GB" i="0" dirty="0">
                <a:effectLst/>
              </a:rPr>
              <a:t> generate</a:t>
            </a:r>
            <a:r>
              <a:rPr lang="en-US" dirty="0"/>
              <a:t>d</a:t>
            </a:r>
            <a:r>
              <a:rPr lang="en-GB" i="0" dirty="0">
                <a:effectLst/>
              </a:rPr>
              <a:t> the highest revenue and gross profit</a:t>
            </a:r>
            <a:endParaRPr lang="en-HR" dirty="0"/>
          </a:p>
        </p:txBody>
      </p:sp>
      <p:sp>
        <p:nvSpPr>
          <p:cNvPr id="15" name="TextBox 14">
            <a:extLst>
              <a:ext uri="{FF2B5EF4-FFF2-40B4-BE49-F238E27FC236}">
                <a16:creationId xmlns:a16="http://schemas.microsoft.com/office/drawing/2014/main" id="{DA0FED6E-DBD5-AE6C-1F86-83DF557C41FE}"/>
              </a:ext>
            </a:extLst>
          </p:cNvPr>
          <p:cNvSpPr txBox="1"/>
          <p:nvPr/>
        </p:nvSpPr>
        <p:spPr>
          <a:xfrm>
            <a:off x="9434002" y="3646747"/>
            <a:ext cx="2349285" cy="923330"/>
          </a:xfrm>
          <a:prstGeom prst="rect">
            <a:avLst/>
          </a:prstGeom>
          <a:noFill/>
        </p:spPr>
        <p:txBody>
          <a:bodyPr wrap="square" rtlCol="0">
            <a:spAutoFit/>
          </a:bodyPr>
          <a:lstStyle/>
          <a:p>
            <a:pPr marL="285750" indent="-285750">
              <a:buFont typeface="Wingdings" pitchFamily="2" charset="2"/>
              <a:buChar char="§"/>
            </a:pPr>
            <a:r>
              <a:rPr lang="en-HR" b="1" dirty="0">
                <a:solidFill>
                  <a:schemeClr val="accent1"/>
                </a:solidFill>
              </a:rPr>
              <a:t>Accessories</a:t>
            </a:r>
            <a:r>
              <a:rPr lang="en-HR" dirty="0"/>
              <a:t> with </a:t>
            </a:r>
            <a:r>
              <a:rPr lang="en-HR" b="1" dirty="0">
                <a:solidFill>
                  <a:schemeClr val="accent1"/>
                </a:solidFill>
              </a:rPr>
              <a:t>52.2% - </a:t>
            </a:r>
            <a:r>
              <a:rPr lang="en-GB" dirty="0"/>
              <a:t>t</a:t>
            </a:r>
            <a:r>
              <a:rPr lang="en-HR" dirty="0"/>
              <a:t>he most profitable category</a:t>
            </a:r>
            <a:r>
              <a:rPr lang="ru-RU" dirty="0"/>
              <a:t> </a:t>
            </a:r>
            <a:endParaRPr lang="en-HR" dirty="0"/>
          </a:p>
        </p:txBody>
      </p:sp>
      <p:sp>
        <p:nvSpPr>
          <p:cNvPr id="17" name="Rounded Rectangle 16">
            <a:extLst>
              <a:ext uri="{FF2B5EF4-FFF2-40B4-BE49-F238E27FC236}">
                <a16:creationId xmlns:a16="http://schemas.microsoft.com/office/drawing/2014/main" id="{A45F3F43-3E41-F94D-BA35-DD5C0F095826}"/>
              </a:ext>
            </a:extLst>
          </p:cNvPr>
          <p:cNvSpPr/>
          <p:nvPr/>
        </p:nvSpPr>
        <p:spPr>
          <a:xfrm>
            <a:off x="1262130" y="2774375"/>
            <a:ext cx="631064" cy="174887"/>
          </a:xfrm>
          <a:prstGeom prst="roundRect">
            <a:avLst/>
          </a:prstGeom>
          <a:noFill/>
          <a:ln w="190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R"/>
          </a:p>
        </p:txBody>
      </p:sp>
      <p:sp>
        <p:nvSpPr>
          <p:cNvPr id="18" name="Rounded Rectangle 17">
            <a:extLst>
              <a:ext uri="{FF2B5EF4-FFF2-40B4-BE49-F238E27FC236}">
                <a16:creationId xmlns:a16="http://schemas.microsoft.com/office/drawing/2014/main" id="{FC51C7E1-75F8-5BFC-3730-17AE713AEAFD}"/>
              </a:ext>
            </a:extLst>
          </p:cNvPr>
          <p:cNvSpPr/>
          <p:nvPr/>
        </p:nvSpPr>
        <p:spPr>
          <a:xfrm>
            <a:off x="1262130" y="4675031"/>
            <a:ext cx="631064" cy="174887"/>
          </a:xfrm>
          <a:prstGeom prst="roundRect">
            <a:avLst/>
          </a:prstGeom>
          <a:noFill/>
          <a:ln w="190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R"/>
          </a:p>
        </p:txBody>
      </p:sp>
    </p:spTree>
    <p:extLst>
      <p:ext uri="{BB962C8B-B14F-4D97-AF65-F5344CB8AC3E}">
        <p14:creationId xmlns:p14="http://schemas.microsoft.com/office/powerpoint/2010/main" val="1395629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979D3-561C-7343-1B5F-9B4ABF6326DC}"/>
              </a:ext>
            </a:extLst>
          </p:cNvPr>
          <p:cNvSpPr>
            <a:spLocks noGrp="1"/>
          </p:cNvSpPr>
          <p:nvPr>
            <p:ph type="title"/>
          </p:nvPr>
        </p:nvSpPr>
        <p:spPr/>
        <p:txBody>
          <a:bodyPr/>
          <a:lstStyle/>
          <a:p>
            <a:r>
              <a:rPr lang="en-HR" dirty="0"/>
              <a:t>KPI by product category | </a:t>
            </a:r>
            <a:r>
              <a:rPr lang="en-HR" sz="1600" dirty="0"/>
              <a:t>FY2004, all regions</a:t>
            </a:r>
            <a:br>
              <a:rPr lang="en-HR" sz="1600" dirty="0"/>
            </a:br>
            <a:r>
              <a:rPr lang="en-HR" sz="1600" dirty="0"/>
              <a:t>by sales type</a:t>
            </a:r>
            <a:endParaRPr lang="en-HR" dirty="0"/>
          </a:p>
        </p:txBody>
      </p:sp>
      <p:sp>
        <p:nvSpPr>
          <p:cNvPr id="7" name="Slide Number Placeholder 6">
            <a:extLst>
              <a:ext uri="{FF2B5EF4-FFF2-40B4-BE49-F238E27FC236}">
                <a16:creationId xmlns:a16="http://schemas.microsoft.com/office/drawing/2014/main" id="{155D3409-0FCE-1D03-C475-01B2D8E45EE1}"/>
              </a:ext>
            </a:extLst>
          </p:cNvPr>
          <p:cNvSpPr>
            <a:spLocks noGrp="1"/>
          </p:cNvSpPr>
          <p:nvPr>
            <p:ph type="sldNum" sz="quarter" idx="12"/>
          </p:nvPr>
        </p:nvSpPr>
        <p:spPr/>
        <p:txBody>
          <a:bodyPr/>
          <a:lstStyle/>
          <a:p>
            <a:fld id="{BEA6C5B5-1614-D849-843B-E076A5E30398}" type="slidenum">
              <a:rPr lang="en-HR" smtClean="0"/>
              <a:t>6</a:t>
            </a:fld>
            <a:endParaRPr lang="en-HR"/>
          </a:p>
        </p:txBody>
      </p:sp>
      <p:pic>
        <p:nvPicPr>
          <p:cNvPr id="12" name="Content Placeholder 11">
            <a:extLst>
              <a:ext uri="{FF2B5EF4-FFF2-40B4-BE49-F238E27FC236}">
                <a16:creationId xmlns:a16="http://schemas.microsoft.com/office/drawing/2014/main" id="{48782610-6A44-7A51-60CA-53D970B40696}"/>
              </a:ext>
            </a:extLst>
          </p:cNvPr>
          <p:cNvPicPr>
            <a:picLocks noGrp="1" noChangeAspect="1"/>
          </p:cNvPicPr>
          <p:nvPr>
            <p:ph idx="1"/>
          </p:nvPr>
        </p:nvPicPr>
        <p:blipFill>
          <a:blip r:embed="rId3"/>
          <a:stretch>
            <a:fillRect/>
          </a:stretch>
        </p:blipFill>
        <p:spPr>
          <a:xfrm>
            <a:off x="446468" y="2047740"/>
            <a:ext cx="8530107" cy="3252103"/>
          </a:xfrm>
        </p:spPr>
      </p:pic>
      <p:sp>
        <p:nvSpPr>
          <p:cNvPr id="13" name="TextBox 12">
            <a:extLst>
              <a:ext uri="{FF2B5EF4-FFF2-40B4-BE49-F238E27FC236}">
                <a16:creationId xmlns:a16="http://schemas.microsoft.com/office/drawing/2014/main" id="{10CD599E-7A21-97C9-F2B5-020B05E330CA}"/>
              </a:ext>
            </a:extLst>
          </p:cNvPr>
          <p:cNvSpPr txBox="1"/>
          <p:nvPr/>
        </p:nvSpPr>
        <p:spPr>
          <a:xfrm>
            <a:off x="8976575" y="2168381"/>
            <a:ext cx="2768957" cy="4247317"/>
          </a:xfrm>
          <a:prstGeom prst="rect">
            <a:avLst/>
          </a:prstGeom>
          <a:noFill/>
        </p:spPr>
        <p:txBody>
          <a:bodyPr wrap="square" rtlCol="0">
            <a:spAutoFit/>
          </a:bodyPr>
          <a:lstStyle/>
          <a:p>
            <a:pPr marL="285750" indent="-285750">
              <a:buFont typeface="Wingdings" pitchFamily="2" charset="2"/>
              <a:buChar char="§"/>
            </a:pPr>
            <a:r>
              <a:rPr lang="en-US" sz="1800" dirty="0"/>
              <a:t>Profitability challenges in </a:t>
            </a:r>
            <a:r>
              <a:rPr lang="en-US" sz="1800" b="1" dirty="0">
                <a:solidFill>
                  <a:schemeClr val="accent1"/>
                </a:solidFill>
              </a:rPr>
              <a:t>Offline</a:t>
            </a:r>
          </a:p>
          <a:p>
            <a:endParaRPr lang="en-US" b="1" dirty="0">
              <a:solidFill>
                <a:schemeClr val="accent1"/>
              </a:solidFill>
            </a:endParaRPr>
          </a:p>
          <a:p>
            <a:pPr marL="285750" indent="-285750">
              <a:buFont typeface="Wingdings" pitchFamily="2" charset="2"/>
              <a:buChar char="§"/>
            </a:pPr>
            <a:r>
              <a:rPr lang="en-US" sz="1800" b="1" dirty="0">
                <a:solidFill>
                  <a:schemeClr val="accent1"/>
                </a:solidFill>
              </a:rPr>
              <a:t>Bikes</a:t>
            </a:r>
            <a:r>
              <a:rPr lang="en-US" b="1" dirty="0">
                <a:solidFill>
                  <a:schemeClr val="accent1"/>
                </a:solidFill>
              </a:rPr>
              <a:t> </a:t>
            </a:r>
            <a:r>
              <a:rPr lang="en-US" dirty="0"/>
              <a:t>underperformed with</a:t>
            </a:r>
            <a:r>
              <a:rPr lang="en-US" b="1" dirty="0">
                <a:solidFill>
                  <a:schemeClr val="accent1"/>
                </a:solidFill>
              </a:rPr>
              <a:t> </a:t>
            </a:r>
            <a:r>
              <a:rPr lang="en-US" sz="1800" dirty="0"/>
              <a:t>significant </a:t>
            </a:r>
            <a:r>
              <a:rPr lang="en-US" sz="1800" b="1" dirty="0">
                <a:solidFill>
                  <a:schemeClr val="accent1"/>
                </a:solidFill>
              </a:rPr>
              <a:t>gross profit loss </a:t>
            </a:r>
            <a:r>
              <a:rPr lang="en-US" sz="1800" dirty="0"/>
              <a:t>and</a:t>
            </a:r>
            <a:r>
              <a:rPr lang="en-US" sz="1800" b="1" dirty="0">
                <a:solidFill>
                  <a:schemeClr val="accent1"/>
                </a:solidFill>
              </a:rPr>
              <a:t> negative margin</a:t>
            </a:r>
          </a:p>
          <a:p>
            <a:endParaRPr lang="en-US" sz="1800" b="1" dirty="0">
              <a:solidFill>
                <a:schemeClr val="accent1"/>
              </a:solidFill>
            </a:endParaRPr>
          </a:p>
          <a:p>
            <a:pPr marL="285750" indent="-285750">
              <a:buFont typeface="Wingdings" pitchFamily="2" charset="2"/>
              <a:buChar char="§"/>
            </a:pPr>
            <a:r>
              <a:rPr lang="en-US" dirty="0"/>
              <a:t>O</a:t>
            </a:r>
            <a:r>
              <a:rPr lang="en-US" sz="1800" dirty="0"/>
              <a:t>peration expenses increased due to:</a:t>
            </a:r>
            <a:br>
              <a:rPr lang="en-US" sz="1800" dirty="0"/>
            </a:br>
            <a:r>
              <a:rPr lang="en-US" sz="1800" dirty="0"/>
              <a:t>- significant promotional discounts</a:t>
            </a:r>
            <a:br>
              <a:rPr lang="en-US" sz="1800" dirty="0"/>
            </a:br>
            <a:r>
              <a:rPr lang="en-US" sz="1800" dirty="0"/>
              <a:t>- lower pricing strategies compare to Online</a:t>
            </a:r>
            <a:endParaRPr lang="en-HR" sz="1800" dirty="0"/>
          </a:p>
          <a:p>
            <a:endParaRPr lang="en-HR" dirty="0"/>
          </a:p>
        </p:txBody>
      </p:sp>
      <p:sp>
        <p:nvSpPr>
          <p:cNvPr id="14" name="Rounded Rectangle 13">
            <a:extLst>
              <a:ext uri="{FF2B5EF4-FFF2-40B4-BE49-F238E27FC236}">
                <a16:creationId xmlns:a16="http://schemas.microsoft.com/office/drawing/2014/main" id="{87CAE681-99D3-71E3-CC23-1D8E1AB37A40}"/>
              </a:ext>
            </a:extLst>
          </p:cNvPr>
          <p:cNvSpPr/>
          <p:nvPr/>
        </p:nvSpPr>
        <p:spPr>
          <a:xfrm>
            <a:off x="1236371" y="3951644"/>
            <a:ext cx="618187" cy="177684"/>
          </a:xfrm>
          <a:prstGeom prst="roundRect">
            <a:avLst/>
          </a:prstGeom>
          <a:noFill/>
          <a:ln w="190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R"/>
          </a:p>
        </p:txBody>
      </p:sp>
      <p:sp>
        <p:nvSpPr>
          <p:cNvPr id="15" name="Rounded Rectangle 14">
            <a:extLst>
              <a:ext uri="{FF2B5EF4-FFF2-40B4-BE49-F238E27FC236}">
                <a16:creationId xmlns:a16="http://schemas.microsoft.com/office/drawing/2014/main" id="{84D76CA2-8ADA-20DA-727A-068926CA70DE}"/>
              </a:ext>
            </a:extLst>
          </p:cNvPr>
          <p:cNvSpPr/>
          <p:nvPr/>
        </p:nvSpPr>
        <p:spPr>
          <a:xfrm>
            <a:off x="1236371" y="4600383"/>
            <a:ext cx="618187" cy="177684"/>
          </a:xfrm>
          <a:prstGeom prst="roundRect">
            <a:avLst/>
          </a:prstGeom>
          <a:noFill/>
          <a:ln w="190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R"/>
          </a:p>
        </p:txBody>
      </p:sp>
    </p:spTree>
    <p:extLst>
      <p:ext uri="{BB962C8B-B14F-4D97-AF65-F5344CB8AC3E}">
        <p14:creationId xmlns:p14="http://schemas.microsoft.com/office/powerpoint/2010/main" val="404499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098AB-3430-D2E6-9AFF-2BE09042A62B}"/>
              </a:ext>
            </a:extLst>
          </p:cNvPr>
          <p:cNvSpPr>
            <a:spLocks noGrp="1"/>
          </p:cNvSpPr>
          <p:nvPr>
            <p:ph type="title"/>
          </p:nvPr>
        </p:nvSpPr>
        <p:spPr/>
        <p:txBody>
          <a:bodyPr/>
          <a:lstStyle/>
          <a:p>
            <a:r>
              <a:rPr lang="en-HR" dirty="0"/>
              <a:t>KPI by COUNTRY | </a:t>
            </a:r>
            <a:r>
              <a:rPr lang="en-HR" sz="1600" dirty="0"/>
              <a:t>FY2004</a:t>
            </a:r>
            <a:br>
              <a:rPr lang="en-HR" sz="1600" dirty="0"/>
            </a:br>
            <a:r>
              <a:rPr lang="en-HR" sz="1600" dirty="0"/>
              <a:t>overview</a:t>
            </a:r>
            <a:endParaRPr lang="en-HR" dirty="0"/>
          </a:p>
        </p:txBody>
      </p:sp>
      <p:sp>
        <p:nvSpPr>
          <p:cNvPr id="7" name="Slide Number Placeholder 6">
            <a:extLst>
              <a:ext uri="{FF2B5EF4-FFF2-40B4-BE49-F238E27FC236}">
                <a16:creationId xmlns:a16="http://schemas.microsoft.com/office/drawing/2014/main" id="{F76544CE-5FD4-80DE-E202-6163CD4DFF43}"/>
              </a:ext>
            </a:extLst>
          </p:cNvPr>
          <p:cNvSpPr>
            <a:spLocks noGrp="1"/>
          </p:cNvSpPr>
          <p:nvPr>
            <p:ph type="sldNum" sz="quarter" idx="12"/>
          </p:nvPr>
        </p:nvSpPr>
        <p:spPr/>
        <p:txBody>
          <a:bodyPr/>
          <a:lstStyle/>
          <a:p>
            <a:fld id="{BEA6C5B5-1614-D849-843B-E076A5E30398}" type="slidenum">
              <a:rPr lang="en-HR" smtClean="0"/>
              <a:t>7</a:t>
            </a:fld>
            <a:endParaRPr lang="en-HR"/>
          </a:p>
        </p:txBody>
      </p:sp>
      <p:pic>
        <p:nvPicPr>
          <p:cNvPr id="12" name="Content Placeholder 11">
            <a:extLst>
              <a:ext uri="{FF2B5EF4-FFF2-40B4-BE49-F238E27FC236}">
                <a16:creationId xmlns:a16="http://schemas.microsoft.com/office/drawing/2014/main" id="{67A3AD60-8958-9FC3-81F4-E856C27437AC}"/>
              </a:ext>
            </a:extLst>
          </p:cNvPr>
          <p:cNvPicPr>
            <a:picLocks noGrp="1" noChangeAspect="1"/>
          </p:cNvPicPr>
          <p:nvPr>
            <p:ph idx="1"/>
          </p:nvPr>
        </p:nvPicPr>
        <p:blipFill>
          <a:blip r:embed="rId3"/>
          <a:stretch>
            <a:fillRect/>
          </a:stretch>
        </p:blipFill>
        <p:spPr>
          <a:xfrm>
            <a:off x="428448" y="2116864"/>
            <a:ext cx="7962642" cy="3919113"/>
          </a:xfrm>
        </p:spPr>
      </p:pic>
      <p:sp>
        <p:nvSpPr>
          <p:cNvPr id="13" name="TextBox 12">
            <a:extLst>
              <a:ext uri="{FF2B5EF4-FFF2-40B4-BE49-F238E27FC236}">
                <a16:creationId xmlns:a16="http://schemas.microsoft.com/office/drawing/2014/main" id="{4E8220E6-2AE5-BCE6-CB77-BD55E08FCB79}"/>
              </a:ext>
            </a:extLst>
          </p:cNvPr>
          <p:cNvSpPr txBox="1"/>
          <p:nvPr/>
        </p:nvSpPr>
        <p:spPr>
          <a:xfrm>
            <a:off x="8391090" y="2256877"/>
            <a:ext cx="3219718" cy="646331"/>
          </a:xfrm>
          <a:prstGeom prst="rect">
            <a:avLst/>
          </a:prstGeom>
          <a:noFill/>
        </p:spPr>
        <p:txBody>
          <a:bodyPr wrap="square" rtlCol="0">
            <a:spAutoFit/>
          </a:bodyPr>
          <a:lstStyle/>
          <a:p>
            <a:pPr marL="285750" indent="-285750">
              <a:buFont typeface="Wingdings" pitchFamily="2" charset="2"/>
              <a:buChar char="§"/>
            </a:pPr>
            <a:r>
              <a:rPr lang="en-HR" dirty="0"/>
              <a:t>P</a:t>
            </a:r>
            <a:r>
              <a:rPr lang="en-HR" sz="1800" dirty="0"/>
              <a:t>rimary sales driver – </a:t>
            </a:r>
            <a:r>
              <a:rPr lang="en-HR" sz="1800" b="1" dirty="0">
                <a:solidFill>
                  <a:schemeClr val="accent1"/>
                </a:solidFill>
              </a:rPr>
              <a:t>the</a:t>
            </a:r>
            <a:r>
              <a:rPr lang="en-HR" sz="1800" dirty="0"/>
              <a:t> </a:t>
            </a:r>
            <a:r>
              <a:rPr lang="en-US" sz="1800" b="1" dirty="0">
                <a:solidFill>
                  <a:schemeClr val="accent1"/>
                </a:solidFill>
              </a:rPr>
              <a:t>United States</a:t>
            </a:r>
            <a:endParaRPr lang="en-HR" dirty="0"/>
          </a:p>
        </p:txBody>
      </p:sp>
      <p:sp>
        <p:nvSpPr>
          <p:cNvPr id="14" name="TextBox 13">
            <a:extLst>
              <a:ext uri="{FF2B5EF4-FFF2-40B4-BE49-F238E27FC236}">
                <a16:creationId xmlns:a16="http://schemas.microsoft.com/office/drawing/2014/main" id="{5A4C9233-A966-57A2-DA8B-363FCC2CAC65}"/>
              </a:ext>
            </a:extLst>
          </p:cNvPr>
          <p:cNvSpPr txBox="1"/>
          <p:nvPr/>
        </p:nvSpPr>
        <p:spPr>
          <a:xfrm>
            <a:off x="8391090" y="4733233"/>
            <a:ext cx="3219718" cy="923330"/>
          </a:xfrm>
          <a:prstGeom prst="rect">
            <a:avLst/>
          </a:prstGeom>
          <a:noFill/>
        </p:spPr>
        <p:txBody>
          <a:bodyPr wrap="square" rtlCol="0">
            <a:spAutoFit/>
          </a:bodyPr>
          <a:lstStyle/>
          <a:p>
            <a:pPr marL="285750" indent="-285750">
              <a:buFont typeface="Wingdings" pitchFamily="2" charset="2"/>
              <a:buChar char="§"/>
            </a:pPr>
            <a:r>
              <a:rPr lang="en-HR" dirty="0"/>
              <a:t>C</a:t>
            </a:r>
            <a:r>
              <a:rPr lang="en-HR" sz="1800" dirty="0"/>
              <a:t>onsistent profitability in </a:t>
            </a:r>
            <a:r>
              <a:rPr lang="en-GB" sz="1800" b="1" i="0" dirty="0">
                <a:solidFill>
                  <a:schemeClr val="accent1"/>
                </a:solidFill>
                <a:effectLst/>
              </a:rPr>
              <a:t>Australia</a:t>
            </a:r>
            <a:r>
              <a:rPr lang="en-GB" dirty="0">
                <a:solidFill>
                  <a:schemeClr val="accent3">
                    <a:lumMod val="75000"/>
                  </a:schemeClr>
                </a:solidFill>
              </a:rPr>
              <a:t> </a:t>
            </a:r>
            <a:r>
              <a:rPr lang="en-HR" sz="1800" dirty="0"/>
              <a:t>with a substantial gross margin of </a:t>
            </a:r>
            <a:r>
              <a:rPr lang="en-HR" b="1" dirty="0">
                <a:solidFill>
                  <a:schemeClr val="accent1"/>
                </a:solidFill>
              </a:rPr>
              <a:t>27</a:t>
            </a:r>
            <a:r>
              <a:rPr lang="en-HR" sz="1800" b="1" dirty="0">
                <a:solidFill>
                  <a:schemeClr val="accent1"/>
                </a:solidFill>
              </a:rPr>
              <a:t>.6%</a:t>
            </a:r>
            <a:endParaRPr lang="en-HR" dirty="0"/>
          </a:p>
        </p:txBody>
      </p:sp>
      <p:sp>
        <p:nvSpPr>
          <p:cNvPr id="15" name="TextBox 14">
            <a:extLst>
              <a:ext uri="{FF2B5EF4-FFF2-40B4-BE49-F238E27FC236}">
                <a16:creationId xmlns:a16="http://schemas.microsoft.com/office/drawing/2014/main" id="{951EA8D1-39F4-2695-94D3-F515254729EB}"/>
              </a:ext>
            </a:extLst>
          </p:cNvPr>
          <p:cNvSpPr txBox="1"/>
          <p:nvPr/>
        </p:nvSpPr>
        <p:spPr>
          <a:xfrm>
            <a:off x="8391090" y="3276877"/>
            <a:ext cx="3219718" cy="1200329"/>
          </a:xfrm>
          <a:prstGeom prst="rect">
            <a:avLst/>
          </a:prstGeom>
          <a:noFill/>
        </p:spPr>
        <p:txBody>
          <a:bodyPr wrap="square" rtlCol="0">
            <a:spAutoFit/>
          </a:bodyPr>
          <a:lstStyle/>
          <a:p>
            <a:pPr marL="285750" indent="-285750">
              <a:buFont typeface="Wingdings" pitchFamily="2" charset="2"/>
              <a:buChar char="§"/>
            </a:pPr>
            <a:r>
              <a:rPr lang="en-GB" dirty="0">
                <a:solidFill>
                  <a:srgbClr val="000000"/>
                </a:solidFill>
                <a:effectLst/>
              </a:rPr>
              <a:t>Potential in underperforming  </a:t>
            </a:r>
            <a:r>
              <a:rPr lang="en-GB" b="1" dirty="0">
                <a:solidFill>
                  <a:schemeClr val="accent1"/>
                </a:solidFill>
                <a:effectLst/>
              </a:rPr>
              <a:t>Canada</a:t>
            </a:r>
            <a:r>
              <a:rPr lang="en-GB" dirty="0">
                <a:solidFill>
                  <a:srgbClr val="000000"/>
                </a:solidFill>
                <a:effectLst/>
              </a:rPr>
              <a:t> – similar to the United States market in North America</a:t>
            </a:r>
            <a:endParaRPr lang="en-HR" dirty="0"/>
          </a:p>
        </p:txBody>
      </p:sp>
      <p:sp>
        <p:nvSpPr>
          <p:cNvPr id="16" name="Rounded Rectangle 15">
            <a:extLst>
              <a:ext uri="{FF2B5EF4-FFF2-40B4-BE49-F238E27FC236}">
                <a16:creationId xmlns:a16="http://schemas.microsoft.com/office/drawing/2014/main" id="{7F5E70FE-D79B-5B29-4753-E8F42E5E5EBB}"/>
              </a:ext>
            </a:extLst>
          </p:cNvPr>
          <p:cNvSpPr/>
          <p:nvPr/>
        </p:nvSpPr>
        <p:spPr>
          <a:xfrm>
            <a:off x="1249249" y="3215104"/>
            <a:ext cx="618187" cy="167634"/>
          </a:xfrm>
          <a:prstGeom prst="roundRect">
            <a:avLst/>
          </a:prstGeom>
          <a:noFill/>
          <a:ln w="190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R"/>
          </a:p>
        </p:txBody>
      </p:sp>
      <p:sp>
        <p:nvSpPr>
          <p:cNvPr id="17" name="Rounded Rectangle 16">
            <a:extLst>
              <a:ext uri="{FF2B5EF4-FFF2-40B4-BE49-F238E27FC236}">
                <a16:creationId xmlns:a16="http://schemas.microsoft.com/office/drawing/2014/main" id="{A7D236F8-250E-013F-4325-667955DB8497}"/>
              </a:ext>
            </a:extLst>
          </p:cNvPr>
          <p:cNvSpPr/>
          <p:nvPr/>
        </p:nvSpPr>
        <p:spPr>
          <a:xfrm>
            <a:off x="1249248" y="2660959"/>
            <a:ext cx="618187" cy="166116"/>
          </a:xfrm>
          <a:prstGeom prst="roundRect">
            <a:avLst/>
          </a:prstGeom>
          <a:noFill/>
          <a:ln w="190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R"/>
          </a:p>
        </p:txBody>
      </p:sp>
      <p:sp>
        <p:nvSpPr>
          <p:cNvPr id="18" name="Rounded Rectangle 17">
            <a:extLst>
              <a:ext uri="{FF2B5EF4-FFF2-40B4-BE49-F238E27FC236}">
                <a16:creationId xmlns:a16="http://schemas.microsoft.com/office/drawing/2014/main" id="{EEDD2EF0-339C-3A8B-5BE3-9E6D9662A58B}"/>
              </a:ext>
            </a:extLst>
          </p:cNvPr>
          <p:cNvSpPr/>
          <p:nvPr/>
        </p:nvSpPr>
        <p:spPr>
          <a:xfrm>
            <a:off x="1249247" y="5017214"/>
            <a:ext cx="618187" cy="166116"/>
          </a:xfrm>
          <a:prstGeom prst="roundRect">
            <a:avLst/>
          </a:prstGeom>
          <a:noFill/>
          <a:ln w="190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R"/>
          </a:p>
        </p:txBody>
      </p:sp>
    </p:spTree>
    <p:extLst>
      <p:ext uri="{BB962C8B-B14F-4D97-AF65-F5344CB8AC3E}">
        <p14:creationId xmlns:p14="http://schemas.microsoft.com/office/powerpoint/2010/main" val="177775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animBg="1"/>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979D3-561C-7343-1B5F-9B4ABF6326DC}"/>
              </a:ext>
            </a:extLst>
          </p:cNvPr>
          <p:cNvSpPr>
            <a:spLocks noGrp="1"/>
          </p:cNvSpPr>
          <p:nvPr>
            <p:ph type="title"/>
          </p:nvPr>
        </p:nvSpPr>
        <p:spPr/>
        <p:txBody>
          <a:bodyPr/>
          <a:lstStyle/>
          <a:p>
            <a:r>
              <a:rPr lang="en-HR" dirty="0"/>
              <a:t>KPI by country | </a:t>
            </a:r>
            <a:r>
              <a:rPr lang="en-HR" sz="1600" dirty="0"/>
              <a:t>FY2004</a:t>
            </a:r>
            <a:br>
              <a:rPr lang="en-HR" sz="1600" dirty="0"/>
            </a:br>
            <a:r>
              <a:rPr lang="en-HR" sz="1600" dirty="0"/>
              <a:t>by sales type</a:t>
            </a:r>
            <a:endParaRPr lang="en-HR" dirty="0"/>
          </a:p>
        </p:txBody>
      </p:sp>
      <p:sp>
        <p:nvSpPr>
          <p:cNvPr id="6" name="Slide Number Placeholder 5">
            <a:extLst>
              <a:ext uri="{FF2B5EF4-FFF2-40B4-BE49-F238E27FC236}">
                <a16:creationId xmlns:a16="http://schemas.microsoft.com/office/drawing/2014/main" id="{2D2A83E8-34F8-B80D-EE09-4DFCE6435520}"/>
              </a:ext>
            </a:extLst>
          </p:cNvPr>
          <p:cNvSpPr>
            <a:spLocks noGrp="1"/>
          </p:cNvSpPr>
          <p:nvPr>
            <p:ph type="sldNum" sz="quarter" idx="12"/>
          </p:nvPr>
        </p:nvSpPr>
        <p:spPr/>
        <p:txBody>
          <a:bodyPr/>
          <a:lstStyle/>
          <a:p>
            <a:fld id="{BEA6C5B5-1614-D849-843B-E076A5E30398}" type="slidenum">
              <a:rPr lang="en-HR" smtClean="0"/>
              <a:t>8</a:t>
            </a:fld>
            <a:endParaRPr lang="en-HR"/>
          </a:p>
        </p:txBody>
      </p:sp>
      <p:pic>
        <p:nvPicPr>
          <p:cNvPr id="7" name="Content Placeholder 6">
            <a:extLst>
              <a:ext uri="{FF2B5EF4-FFF2-40B4-BE49-F238E27FC236}">
                <a16:creationId xmlns:a16="http://schemas.microsoft.com/office/drawing/2014/main" id="{1D3B8985-009E-31AB-CDD4-44E7CF7EFC58}"/>
              </a:ext>
            </a:extLst>
          </p:cNvPr>
          <p:cNvPicPr>
            <a:picLocks noGrp="1" noChangeAspect="1"/>
          </p:cNvPicPr>
          <p:nvPr>
            <p:ph idx="1"/>
          </p:nvPr>
        </p:nvPicPr>
        <p:blipFill>
          <a:blip r:embed="rId3"/>
          <a:stretch>
            <a:fillRect/>
          </a:stretch>
        </p:blipFill>
        <p:spPr>
          <a:xfrm>
            <a:off x="429563" y="1874900"/>
            <a:ext cx="8675799" cy="4243009"/>
          </a:xfrm>
        </p:spPr>
      </p:pic>
      <p:sp>
        <p:nvSpPr>
          <p:cNvPr id="8" name="TextBox 7">
            <a:extLst>
              <a:ext uri="{FF2B5EF4-FFF2-40B4-BE49-F238E27FC236}">
                <a16:creationId xmlns:a16="http://schemas.microsoft.com/office/drawing/2014/main" id="{E878364B-6EC3-92C0-2B94-C114396954E1}"/>
              </a:ext>
            </a:extLst>
          </p:cNvPr>
          <p:cNvSpPr txBox="1"/>
          <p:nvPr/>
        </p:nvSpPr>
        <p:spPr>
          <a:xfrm>
            <a:off x="9134592" y="2073764"/>
            <a:ext cx="2498501" cy="1200329"/>
          </a:xfrm>
          <a:prstGeom prst="rect">
            <a:avLst/>
          </a:prstGeom>
          <a:noFill/>
        </p:spPr>
        <p:txBody>
          <a:bodyPr wrap="square" rtlCol="0">
            <a:spAutoFit/>
          </a:bodyPr>
          <a:lstStyle/>
          <a:p>
            <a:pPr marL="285750" indent="-285750">
              <a:buFont typeface="Wingdings" pitchFamily="2" charset="2"/>
              <a:buChar char="§"/>
            </a:pPr>
            <a:r>
              <a:rPr lang="en-US" sz="1800" b="1" dirty="0">
                <a:solidFill>
                  <a:schemeClr val="accent1"/>
                </a:solidFill>
              </a:rPr>
              <a:t>the United States</a:t>
            </a:r>
            <a:r>
              <a:rPr lang="en-US" sz="1800" dirty="0"/>
              <a:t> lead in both channels, while </a:t>
            </a:r>
            <a:r>
              <a:rPr lang="en-US" sz="1800" b="1" dirty="0">
                <a:solidFill>
                  <a:schemeClr val="accent1"/>
                </a:solidFill>
              </a:rPr>
              <a:t>Australia</a:t>
            </a:r>
            <a:r>
              <a:rPr lang="en-US" sz="1800" dirty="0"/>
              <a:t> is second in Online</a:t>
            </a:r>
          </a:p>
        </p:txBody>
      </p:sp>
      <p:sp>
        <p:nvSpPr>
          <p:cNvPr id="9" name="TextBox 8">
            <a:extLst>
              <a:ext uri="{FF2B5EF4-FFF2-40B4-BE49-F238E27FC236}">
                <a16:creationId xmlns:a16="http://schemas.microsoft.com/office/drawing/2014/main" id="{4E8CA1E1-977E-01B0-5FA7-DC8CFE47C532}"/>
              </a:ext>
            </a:extLst>
          </p:cNvPr>
          <p:cNvSpPr txBox="1"/>
          <p:nvPr/>
        </p:nvSpPr>
        <p:spPr>
          <a:xfrm>
            <a:off x="9134592" y="4398000"/>
            <a:ext cx="2554044" cy="1477328"/>
          </a:xfrm>
          <a:prstGeom prst="rect">
            <a:avLst/>
          </a:prstGeom>
          <a:noFill/>
        </p:spPr>
        <p:txBody>
          <a:bodyPr wrap="square" rtlCol="0">
            <a:spAutoFit/>
          </a:bodyPr>
          <a:lstStyle/>
          <a:p>
            <a:pPr marL="285750" indent="-285750">
              <a:buFont typeface="Wingdings" pitchFamily="2" charset="2"/>
              <a:buChar char="§"/>
            </a:pPr>
            <a:r>
              <a:rPr lang="en-US" sz="1800" dirty="0"/>
              <a:t>Profitability </a:t>
            </a:r>
            <a:r>
              <a:rPr lang="en-US" b="1" dirty="0">
                <a:solidFill>
                  <a:schemeClr val="accent1"/>
                </a:solidFill>
              </a:rPr>
              <a:t>losses</a:t>
            </a:r>
            <a:r>
              <a:rPr lang="en-US" sz="1800" dirty="0"/>
              <a:t> in </a:t>
            </a:r>
            <a:r>
              <a:rPr lang="en-US" sz="1800" b="1" dirty="0">
                <a:solidFill>
                  <a:schemeClr val="accent1"/>
                </a:solidFill>
              </a:rPr>
              <a:t>Offline </a:t>
            </a:r>
            <a:r>
              <a:rPr lang="en-US" sz="1800" dirty="0"/>
              <a:t>where cost of goods sold (COGS) exceeds revenue</a:t>
            </a:r>
            <a:endParaRPr lang="en-US" sz="1800" b="1" dirty="0">
              <a:solidFill>
                <a:schemeClr val="accent1"/>
              </a:solidFill>
            </a:endParaRPr>
          </a:p>
          <a:p>
            <a:endParaRPr lang="en-HR" dirty="0"/>
          </a:p>
        </p:txBody>
      </p:sp>
      <p:sp>
        <p:nvSpPr>
          <p:cNvPr id="10" name="Rounded Rectangle 9">
            <a:extLst>
              <a:ext uri="{FF2B5EF4-FFF2-40B4-BE49-F238E27FC236}">
                <a16:creationId xmlns:a16="http://schemas.microsoft.com/office/drawing/2014/main" id="{726D9808-0E0A-9BAC-783B-BBECE79DAE2A}"/>
              </a:ext>
            </a:extLst>
          </p:cNvPr>
          <p:cNvSpPr/>
          <p:nvPr/>
        </p:nvSpPr>
        <p:spPr>
          <a:xfrm>
            <a:off x="1970467" y="4134118"/>
            <a:ext cx="824247" cy="1796261"/>
          </a:xfrm>
          <a:prstGeom prst="roundRect">
            <a:avLst/>
          </a:prstGeom>
          <a:noFill/>
          <a:ln w="190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R"/>
          </a:p>
        </p:txBody>
      </p:sp>
      <p:sp>
        <p:nvSpPr>
          <p:cNvPr id="11" name="TextBox 10">
            <a:extLst>
              <a:ext uri="{FF2B5EF4-FFF2-40B4-BE49-F238E27FC236}">
                <a16:creationId xmlns:a16="http://schemas.microsoft.com/office/drawing/2014/main" id="{83A59278-B39E-6851-ADF7-3E6E5955919B}"/>
              </a:ext>
            </a:extLst>
          </p:cNvPr>
          <p:cNvSpPr txBox="1"/>
          <p:nvPr/>
        </p:nvSpPr>
        <p:spPr>
          <a:xfrm>
            <a:off x="9134592" y="3366607"/>
            <a:ext cx="2424699" cy="646331"/>
          </a:xfrm>
          <a:prstGeom prst="rect">
            <a:avLst/>
          </a:prstGeom>
          <a:noFill/>
        </p:spPr>
        <p:txBody>
          <a:bodyPr wrap="square" rtlCol="0">
            <a:spAutoFit/>
          </a:bodyPr>
          <a:lstStyle/>
          <a:p>
            <a:pPr marL="285750" indent="-285750">
              <a:buFont typeface="Wingdings" pitchFamily="2" charset="2"/>
              <a:buChar char="§"/>
            </a:pPr>
            <a:r>
              <a:rPr lang="en-HR" dirty="0"/>
              <a:t>Lowest Online sales in </a:t>
            </a:r>
            <a:r>
              <a:rPr lang="en-HR" b="1" dirty="0">
                <a:solidFill>
                  <a:schemeClr val="accent1"/>
                </a:solidFill>
              </a:rPr>
              <a:t>Canada  </a:t>
            </a:r>
          </a:p>
        </p:txBody>
      </p:sp>
      <p:sp>
        <p:nvSpPr>
          <p:cNvPr id="17" name="Rounded Rectangle 16">
            <a:extLst>
              <a:ext uri="{FF2B5EF4-FFF2-40B4-BE49-F238E27FC236}">
                <a16:creationId xmlns:a16="http://schemas.microsoft.com/office/drawing/2014/main" id="{360C9400-A655-42ED-108C-87EAA10CB035}"/>
              </a:ext>
            </a:extLst>
          </p:cNvPr>
          <p:cNvSpPr/>
          <p:nvPr/>
        </p:nvSpPr>
        <p:spPr>
          <a:xfrm>
            <a:off x="1313643" y="3083530"/>
            <a:ext cx="618187" cy="177684"/>
          </a:xfrm>
          <a:prstGeom prst="roundRect">
            <a:avLst/>
          </a:prstGeom>
          <a:noFill/>
          <a:ln w="190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R"/>
          </a:p>
        </p:txBody>
      </p:sp>
      <p:sp>
        <p:nvSpPr>
          <p:cNvPr id="18" name="Rounded Rectangle 17">
            <a:extLst>
              <a:ext uri="{FF2B5EF4-FFF2-40B4-BE49-F238E27FC236}">
                <a16:creationId xmlns:a16="http://schemas.microsoft.com/office/drawing/2014/main" id="{0114D716-D4E2-C879-04C9-01D904812E3F}"/>
              </a:ext>
            </a:extLst>
          </p:cNvPr>
          <p:cNvSpPr/>
          <p:nvPr/>
        </p:nvSpPr>
        <p:spPr>
          <a:xfrm>
            <a:off x="5653824" y="3088794"/>
            <a:ext cx="618187" cy="177684"/>
          </a:xfrm>
          <a:prstGeom prst="roundRect">
            <a:avLst/>
          </a:prstGeom>
          <a:noFill/>
          <a:ln w="190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R"/>
          </a:p>
        </p:txBody>
      </p:sp>
      <p:sp>
        <p:nvSpPr>
          <p:cNvPr id="20" name="Rounded Rectangle 19">
            <a:extLst>
              <a:ext uri="{FF2B5EF4-FFF2-40B4-BE49-F238E27FC236}">
                <a16:creationId xmlns:a16="http://schemas.microsoft.com/office/drawing/2014/main" id="{F7A6B5A1-DBDA-E7EB-6788-D2EBDE860F87}"/>
              </a:ext>
            </a:extLst>
          </p:cNvPr>
          <p:cNvSpPr/>
          <p:nvPr/>
        </p:nvSpPr>
        <p:spPr>
          <a:xfrm>
            <a:off x="5628064" y="2337300"/>
            <a:ext cx="618187" cy="177684"/>
          </a:xfrm>
          <a:prstGeom prst="roundRect">
            <a:avLst/>
          </a:prstGeom>
          <a:noFill/>
          <a:ln w="190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R"/>
          </a:p>
        </p:txBody>
      </p:sp>
      <p:sp>
        <p:nvSpPr>
          <p:cNvPr id="22" name="Rounded Rectangle 21">
            <a:extLst>
              <a:ext uri="{FF2B5EF4-FFF2-40B4-BE49-F238E27FC236}">
                <a16:creationId xmlns:a16="http://schemas.microsoft.com/office/drawing/2014/main" id="{18EF59AC-8499-D541-D0F6-B9C40F43494B}"/>
              </a:ext>
            </a:extLst>
          </p:cNvPr>
          <p:cNvSpPr/>
          <p:nvPr/>
        </p:nvSpPr>
        <p:spPr>
          <a:xfrm>
            <a:off x="5628065" y="2496244"/>
            <a:ext cx="618187" cy="177684"/>
          </a:xfrm>
          <a:prstGeom prst="roundRect">
            <a:avLst/>
          </a:prstGeom>
          <a:noFill/>
          <a:ln w="190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R"/>
          </a:p>
        </p:txBody>
      </p:sp>
    </p:spTree>
    <p:extLst>
      <p:ext uri="{BB962C8B-B14F-4D97-AF65-F5344CB8AC3E}">
        <p14:creationId xmlns:p14="http://schemas.microsoft.com/office/powerpoint/2010/main" val="387276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1" grpId="0"/>
      <p:bldP spid="17" grpId="0" animBg="1"/>
      <p:bldP spid="18" grpId="0" animBg="1"/>
      <p:bldP spid="20" grpId="0" animBg="1"/>
      <p:bldP spid="22" grpId="0" animBg="1"/>
    </p:bld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{21986EA4-ABA7-3441-90F0-A215EACB6968}tf10001123</Template>
  <TotalTime>13277</TotalTime>
  <Words>1515</Words>
  <Application>Microsoft Macintosh PowerPoint</Application>
  <PresentationFormat>Widescreen</PresentationFormat>
  <Paragraphs>120</Paragraphs>
  <Slides>12</Slides>
  <Notes>9</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Courier New</vt:lpstr>
      <vt:lpstr>Gill Sans MT</vt:lpstr>
      <vt:lpstr>Söhne</vt:lpstr>
      <vt:lpstr>Wingdings</vt:lpstr>
      <vt:lpstr>Wingdings 2</vt:lpstr>
      <vt:lpstr>Dividend</vt:lpstr>
      <vt:lpstr>ADVENTURE WORKS</vt:lpstr>
      <vt:lpstr>CONTENTS</vt:lpstr>
      <vt:lpstr>KPI OVERVIEW IN NUMBERS | FY2004, all regions</vt:lpstr>
      <vt:lpstr>KPI by sales type | FY2002 – FY2004, all regions Comparative Analysis</vt:lpstr>
      <vt:lpstr>KPI by sales type | FY2002 – FY2004</vt:lpstr>
      <vt:lpstr>KPI by product category | FY2004, all regions overview</vt:lpstr>
      <vt:lpstr>KPI by product category | FY2004, all regions by sales type</vt:lpstr>
      <vt:lpstr>KPI by COUNTRY | FY2004 overview</vt:lpstr>
      <vt:lpstr>KPI by country | FY2004 by sales type</vt:lpstr>
      <vt:lpstr>KEY takeaways</vt:lpstr>
      <vt:lpstr>Next steps </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123</cp:revision>
  <dcterms:created xsi:type="dcterms:W3CDTF">2023-12-27T15:58:20Z</dcterms:created>
  <dcterms:modified xsi:type="dcterms:W3CDTF">2024-01-08T19:16:16Z</dcterms:modified>
</cp:coreProperties>
</file>