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60" r:id="rId8"/>
    <p:sldId id="265" r:id="rId9"/>
    <p:sldId id="263" r:id="rId10"/>
    <p:sldId id="266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8" d="100"/>
          <a:sy n="6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888E-56CF-497D-AA28-CB981851A2EB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68" y="5208900"/>
            <a:ext cx="4694663" cy="114745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201293" cy="757238"/>
          </a:xfrm>
          <a:prstGeom prst="rect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888E-56CF-497D-AA28-CB981851A2EB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581400" cy="914400"/>
          </a:xfrm>
          <a:prstGeom prst="rect">
            <a:avLst/>
          </a:prstGeom>
        </p:spPr>
        <p:txBody>
          <a:bodyPr/>
          <a:lstStyle/>
          <a:p>
            <a:fld id="{EBF331FD-DA85-42B0-B76A-B12F8D97C1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92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888E-56CF-497D-AA28-CB981851A2EB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581400" cy="914400"/>
          </a:xfrm>
          <a:prstGeom prst="rect">
            <a:avLst/>
          </a:prstGeom>
        </p:spPr>
        <p:txBody>
          <a:bodyPr/>
          <a:lstStyle/>
          <a:p>
            <a:fld id="{EBF331FD-DA85-42B0-B76A-B12F8D97C1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90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888E-56CF-497D-AA28-CB981851A2EB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581400" cy="914400"/>
          </a:xfrm>
          <a:prstGeom prst="rect">
            <a:avLst/>
          </a:prstGeom>
        </p:spPr>
        <p:txBody>
          <a:bodyPr/>
          <a:lstStyle/>
          <a:p>
            <a:fld id="{EBF331FD-DA85-42B0-B76A-B12F8D97C1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26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888E-56CF-497D-AA28-CB981851A2EB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581400" cy="914400"/>
          </a:xfrm>
          <a:prstGeom prst="rect">
            <a:avLst/>
          </a:prstGeom>
        </p:spPr>
        <p:txBody>
          <a:bodyPr/>
          <a:lstStyle/>
          <a:p>
            <a:fld id="{EBF331FD-DA85-42B0-B76A-B12F8D97C1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21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888E-56CF-497D-AA28-CB981851A2EB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581400" cy="914400"/>
          </a:xfrm>
          <a:prstGeom prst="rect">
            <a:avLst/>
          </a:prstGeom>
        </p:spPr>
        <p:txBody>
          <a:bodyPr/>
          <a:lstStyle/>
          <a:p>
            <a:fld id="{EBF331FD-DA85-42B0-B76A-B12F8D97C1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61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888E-56CF-497D-AA28-CB981851A2EB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581400" cy="914400"/>
          </a:xfrm>
          <a:prstGeom prst="rect">
            <a:avLst/>
          </a:prstGeom>
        </p:spPr>
        <p:txBody>
          <a:bodyPr/>
          <a:lstStyle/>
          <a:p>
            <a:fld id="{EBF331FD-DA85-42B0-B76A-B12F8D97C1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15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888E-56CF-497D-AA28-CB981851A2EB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581400" cy="914400"/>
          </a:xfrm>
          <a:prstGeom prst="rect">
            <a:avLst/>
          </a:prstGeom>
        </p:spPr>
        <p:txBody>
          <a:bodyPr/>
          <a:lstStyle/>
          <a:p>
            <a:fld id="{EBF331FD-DA85-42B0-B76A-B12F8D97C1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5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888E-56CF-497D-AA28-CB981851A2EB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581400" cy="914400"/>
          </a:xfrm>
          <a:prstGeom prst="rect">
            <a:avLst/>
          </a:prstGeom>
        </p:spPr>
        <p:txBody>
          <a:bodyPr/>
          <a:lstStyle/>
          <a:p>
            <a:fld id="{EBF331FD-DA85-42B0-B76A-B12F8D97C1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888E-56CF-497D-AA28-CB981851A2EB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581400" cy="914400"/>
          </a:xfrm>
          <a:prstGeom prst="rect">
            <a:avLst/>
          </a:prstGeom>
        </p:spPr>
        <p:txBody>
          <a:bodyPr/>
          <a:lstStyle/>
          <a:p>
            <a:fld id="{EBF331FD-DA85-42B0-B76A-B12F8D97C1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12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888E-56CF-497D-AA28-CB981851A2EB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581400" cy="914400"/>
          </a:xfrm>
          <a:prstGeom prst="rect">
            <a:avLst/>
          </a:prstGeom>
        </p:spPr>
        <p:txBody>
          <a:bodyPr/>
          <a:lstStyle/>
          <a:p>
            <a:fld id="{EBF331FD-DA85-42B0-B76A-B12F8D97C1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39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217" y="914400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6217" y="18335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E888E-56CF-497D-AA28-CB981851A2EB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94663" cy="1147450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 userDrawn="1"/>
        </p:nvCxnSpPr>
        <p:spPr>
          <a:xfrm>
            <a:off x="446217" y="1690688"/>
            <a:ext cx="10515600" cy="0"/>
          </a:xfrm>
          <a:prstGeom prst="line">
            <a:avLst/>
          </a:prstGeom>
          <a:ln w="571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 userDrawn="1"/>
        </p:nvSpPr>
        <p:spPr>
          <a:xfrm>
            <a:off x="11353800" y="0"/>
            <a:ext cx="847493" cy="6858000"/>
          </a:xfrm>
          <a:prstGeom prst="rect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40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5"/>
                </a:solidFill>
              </a:rPr>
              <a:t>Связывание именованных сущностей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r>
              <a:rPr lang="ru-RU" dirty="0" smtClean="0"/>
              <a:t>Аленичева Алиса</a:t>
            </a:r>
          </a:p>
          <a:p>
            <a:endParaRPr lang="ru-RU" dirty="0" smtClean="0"/>
          </a:p>
          <a:p>
            <a:r>
              <a:rPr lang="ru-RU" dirty="0" smtClean="0"/>
              <a:t>02.09.2019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1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Адаптация на русский язык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46217" y="18335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ctr">
              <a:buFont typeface="+mj-lt"/>
              <a:buAutoNum type="arabicPeriod" startAt="3"/>
            </a:pPr>
            <a:r>
              <a:rPr lang="en-US" dirty="0" smtClean="0"/>
              <a:t>Words &amp; Entities </a:t>
            </a:r>
            <a:r>
              <a:rPr lang="en-US" dirty="0" err="1" smtClean="0"/>
              <a:t>Embeddings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704017" y="3224426"/>
            <a:ext cx="0" cy="3109208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489" y="3430266"/>
            <a:ext cx="5159328" cy="8100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19679" y="2578321"/>
            <a:ext cx="263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End2End </a:t>
            </a:r>
            <a:r>
              <a:rPr lang="ru-RU" b="1" dirty="0" smtClean="0"/>
              <a:t>Русский язык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8667" y="2596444"/>
            <a:ext cx="263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End2End Original model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52983" y="2947653"/>
            <a:ext cx="510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ED1C24"/>
                </a:solidFill>
              </a:rPr>
              <a:t>Wikipedia2Vec </a:t>
            </a:r>
            <a:r>
              <a:rPr lang="en-US" sz="2400" b="1" dirty="0" err="1" smtClean="0">
                <a:solidFill>
                  <a:srgbClr val="ED1C24"/>
                </a:solidFill>
              </a:rPr>
              <a:t>pretrained</a:t>
            </a:r>
            <a:r>
              <a:rPr lang="en-US" sz="2400" b="1" dirty="0" smtClean="0">
                <a:solidFill>
                  <a:srgbClr val="ED1C24"/>
                </a:solidFill>
              </a:rPr>
              <a:t> </a:t>
            </a:r>
            <a:r>
              <a:rPr lang="en-US" sz="2400" b="1" dirty="0" err="1" smtClean="0">
                <a:solidFill>
                  <a:srgbClr val="ED1C24"/>
                </a:solidFill>
              </a:rPr>
              <a:t>embeddings</a:t>
            </a:r>
            <a:endParaRPr lang="ru-RU" sz="2400" b="1" dirty="0">
              <a:solidFill>
                <a:srgbClr val="ED1C2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942176"/>
            <a:ext cx="570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</a:rPr>
              <a:t>Google Word2Vec + </a:t>
            </a:r>
            <a:r>
              <a:rPr lang="en-US" sz="2400" b="1" dirty="0" err="1" smtClean="0">
                <a:solidFill>
                  <a:schemeClr val="accent5"/>
                </a:solidFill>
              </a:rPr>
              <a:t>DeepEd</a:t>
            </a:r>
            <a:r>
              <a:rPr lang="en-US" sz="2400" b="1" dirty="0" smtClean="0">
                <a:solidFill>
                  <a:schemeClr val="accent5"/>
                </a:solidFill>
              </a:rPr>
              <a:t> Entity Vectors</a:t>
            </a:r>
            <a:endParaRPr lang="ru-RU" sz="2400" b="1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887" y="4512494"/>
            <a:ext cx="5159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/>
                </a:solidFill>
              </a:rPr>
              <a:t>662109</a:t>
            </a:r>
            <a:r>
              <a:rPr lang="en-US" sz="3200" dirty="0" smtClean="0"/>
              <a:t> Words</a:t>
            </a:r>
          </a:p>
          <a:p>
            <a:pPr algn="ctr"/>
            <a:r>
              <a:rPr lang="ru-RU" sz="3200" dirty="0" smtClean="0">
                <a:solidFill>
                  <a:schemeClr val="accent5"/>
                </a:solidFill>
              </a:rPr>
              <a:t>484048</a:t>
            </a:r>
            <a:r>
              <a:rPr lang="en-US" sz="3200" dirty="0" smtClean="0"/>
              <a:t> Entities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62376" y="4512494"/>
            <a:ext cx="5159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1567423</a:t>
            </a:r>
            <a:r>
              <a:rPr lang="en-US" sz="3200" dirty="0" smtClean="0"/>
              <a:t> Words</a:t>
            </a:r>
          </a:p>
          <a:p>
            <a:pPr algn="ctr"/>
            <a:r>
              <a:rPr lang="ru-RU" sz="3200" dirty="0" smtClean="0">
                <a:solidFill>
                  <a:srgbClr val="FF0000"/>
                </a:solidFill>
              </a:rPr>
              <a:t>1035084</a:t>
            </a:r>
            <a:r>
              <a:rPr lang="en-US" sz="3200" dirty="0" smtClean="0"/>
              <a:t> Entities</a:t>
            </a:r>
          </a:p>
        </p:txBody>
      </p:sp>
    </p:spTree>
    <p:extLst>
      <p:ext uri="{BB962C8B-B14F-4D97-AF65-F5344CB8AC3E}">
        <p14:creationId xmlns:p14="http://schemas.microsoft.com/office/powerpoint/2010/main" val="13715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9" y="2081398"/>
            <a:ext cx="5443089" cy="173840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9"/>
          <a:stretch/>
        </p:blipFill>
        <p:spPr>
          <a:xfrm>
            <a:off x="671819" y="4063481"/>
            <a:ext cx="4359538" cy="2150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819" y="1772677"/>
            <a:ext cx="29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Macro Precision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393363" y="1787593"/>
            <a:ext cx="29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 Precision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71819" y="3715812"/>
            <a:ext cx="34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Loss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943649" y="2076902"/>
            <a:ext cx="3916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Установка эксперимента</a:t>
            </a:r>
            <a:r>
              <a:rPr lang="ru-RU" dirty="0" smtClean="0"/>
              <a:t>:</a:t>
            </a:r>
          </a:p>
          <a:p>
            <a:pPr marL="342900" indent="-342900">
              <a:buAutoNum type="arabicParenR"/>
            </a:pPr>
            <a:r>
              <a:rPr lang="ru-RU" dirty="0" err="1" smtClean="0"/>
              <a:t>Датасет</a:t>
            </a:r>
            <a:r>
              <a:rPr lang="ru-RU" dirty="0" smtClean="0"/>
              <a:t> 	 </a:t>
            </a:r>
            <a:r>
              <a:rPr lang="en-US" b="1" dirty="0" smtClean="0">
                <a:solidFill>
                  <a:srgbClr val="FF0000"/>
                </a:solidFill>
              </a:rPr>
              <a:t>400</a:t>
            </a:r>
            <a:r>
              <a:rPr lang="en-US" dirty="0" smtClean="0"/>
              <a:t> </a:t>
            </a:r>
            <a:r>
              <a:rPr lang="ru-RU" dirty="0" smtClean="0"/>
              <a:t>статей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Упоминания	 </a:t>
            </a:r>
            <a:r>
              <a:rPr lang="ru-RU" b="1" dirty="0" smtClean="0">
                <a:solidFill>
                  <a:srgbClr val="FF0000"/>
                </a:solidFill>
              </a:rPr>
              <a:t>4510</a:t>
            </a:r>
            <a:r>
              <a:rPr lang="ru-RU" dirty="0" smtClean="0"/>
              <a:t> 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Сущности</a:t>
            </a:r>
            <a:r>
              <a:rPr lang="ru-RU" b="1" dirty="0" smtClean="0">
                <a:solidFill>
                  <a:srgbClr val="FF0000"/>
                </a:solidFill>
              </a:rPr>
              <a:t> 	 4279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01" y="3973689"/>
            <a:ext cx="3963663" cy="20562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84002" y="3665912"/>
            <a:ext cx="448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Распределение многозначности упоминаний в </a:t>
            </a:r>
            <a:r>
              <a:rPr lang="ru-RU" sz="1400" dirty="0" err="1" smtClean="0"/>
              <a:t>датасете</a:t>
            </a:r>
            <a:endParaRPr lang="ru-RU" sz="1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508" y="6309173"/>
            <a:ext cx="3581400" cy="38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1787" y="6320841"/>
            <a:ext cx="34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Result: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4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923" y="1764878"/>
            <a:ext cx="5232094" cy="5024477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Отсутствие размеченного</a:t>
            </a:r>
            <a:br>
              <a:rPr lang="ru-RU" dirty="0" smtClean="0"/>
            </a:br>
            <a:r>
              <a:rPr lang="ru-RU" dirty="0" err="1" smtClean="0"/>
              <a:t>датасета</a:t>
            </a:r>
            <a:r>
              <a:rPr lang="ru-RU" dirty="0" smtClean="0"/>
              <a:t> на русском языке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Скорость обработки данных: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err="1" smtClean="0"/>
              <a:t>Парсинг</a:t>
            </a:r>
            <a:r>
              <a:rPr lang="ru-RU" dirty="0" smtClean="0"/>
              <a:t> дампа Википедии, </a:t>
            </a:r>
            <a:br>
              <a:rPr lang="ru-RU" dirty="0" smtClean="0"/>
            </a:br>
            <a:r>
              <a:rPr lang="ru-RU" dirty="0" smtClean="0"/>
              <a:t>приведение к виду </a:t>
            </a:r>
            <a:r>
              <a:rPr lang="en-US" dirty="0" err="1" smtClean="0"/>
              <a:t>aida_train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/>
              <a:t>датасета</a:t>
            </a:r>
            <a:r>
              <a:rPr lang="ru-RU" dirty="0" smtClean="0"/>
              <a:t>, расчет словаря</a:t>
            </a:r>
            <a:br>
              <a:rPr lang="ru-RU" dirty="0" smtClean="0"/>
            </a:br>
            <a:r>
              <a:rPr lang="en-US" dirty="0" smtClean="0"/>
              <a:t>mention: entities</a:t>
            </a:r>
            <a:r>
              <a:rPr lang="ru-RU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 Большое количество данных (база </a:t>
            </a:r>
            <a:r>
              <a:rPr lang="ru-RU" dirty="0" err="1" smtClean="0"/>
              <a:t>знаний+обучающий</a:t>
            </a:r>
            <a:r>
              <a:rPr lang="ru-RU" dirty="0" smtClean="0"/>
              <a:t> </a:t>
            </a:r>
            <a:r>
              <a:rPr lang="ru-RU" dirty="0" err="1" smtClean="0"/>
              <a:t>датасет</a:t>
            </a:r>
            <a:r>
              <a:rPr lang="ru-RU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 </a:t>
            </a:r>
            <a:r>
              <a:rPr lang="ru-RU" dirty="0" err="1" smtClean="0"/>
              <a:t>датасете</a:t>
            </a:r>
            <a:r>
              <a:rPr lang="ru-RU" dirty="0" smtClean="0"/>
              <a:t> из дампа Википедии обучается специфическую модель, плохо обобщающаяся на тематические тексты (новости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7" y="1764878"/>
            <a:ext cx="5075360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Будущая работа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Тщательный подбор параметров для тренировки </a:t>
            </a:r>
            <a:r>
              <a:rPr lang="ru-RU" dirty="0" err="1" smtClean="0"/>
              <a:t>нейросети</a:t>
            </a:r>
            <a:r>
              <a:rPr lang="ru-RU" dirty="0" smtClean="0"/>
              <a:t> (максимальная длина упоминания, размер тренировочного </a:t>
            </a:r>
            <a:r>
              <a:rPr lang="ru-RU" dirty="0" err="1" smtClean="0"/>
              <a:t>датасета</a:t>
            </a:r>
            <a:r>
              <a:rPr lang="ru-RU" dirty="0" smtClean="0"/>
              <a:t>, значения словаря </a:t>
            </a:r>
            <a:r>
              <a:rPr lang="en-US" dirty="0" smtClean="0"/>
              <a:t>mention: entities, </a:t>
            </a:r>
            <a:r>
              <a:rPr lang="ru-RU" dirty="0" smtClean="0"/>
              <a:t>количество </a:t>
            </a:r>
            <a:r>
              <a:rPr lang="en-US" dirty="0" smtClean="0"/>
              <a:t>LSTM)</a:t>
            </a:r>
          </a:p>
          <a:p>
            <a:pPr marL="514350" indent="-514350">
              <a:buAutoNum type="arabicParenR"/>
            </a:pPr>
            <a:r>
              <a:rPr lang="ru-RU" dirty="0" smtClean="0"/>
              <a:t>Выбор набора векторов сущностей, достаточного для обучения рациональной модели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ru-RU" dirty="0" smtClean="0"/>
              <a:t>Использование информации о категориях статей Википедии</a:t>
            </a:r>
          </a:p>
          <a:p>
            <a:pPr marL="514350" indent="-514350">
              <a:buAutoNum type="arabicParenR"/>
            </a:pPr>
            <a:r>
              <a:rPr lang="ru-RU" dirty="0" smtClean="0"/>
              <a:t>Использование </a:t>
            </a:r>
            <a:r>
              <a:rPr lang="en-US" dirty="0" smtClean="0"/>
              <a:t>BERT-NER </a:t>
            </a:r>
            <a:r>
              <a:rPr lang="ru-RU" dirty="0" smtClean="0"/>
              <a:t>для выделения сущностей</a:t>
            </a:r>
          </a:p>
          <a:p>
            <a:pPr marL="514350" indent="-51435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0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6217" y="1833522"/>
                <a:ext cx="10515600" cy="451292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𝑛𝑡𝑖𝑡𝑦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𝐿𝑖𝑛𝑘𝑖𝑛𝑔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𝐸𝑛𝑡𝑖𝑡𝑦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𝑅𝑒𝑐𝑜𝑔𝑛𝑖𝑡𝑖𝑜𝑛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𝐸𝑛𝑡𝑖𝑡𝑦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𝐷𝑖𝑠𝑎𝑚𝑏𝑖𝑔𝑢𝑎𝑡𝑖𝑜𝑛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На Венецианском фестивале показали самый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ожидаемый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фильм </a:t>
                </a:r>
                <a:r>
                  <a:rPr lang="en-US" dirty="0" smtClean="0"/>
                  <a:t>[</a:t>
                </a:r>
                <a:r>
                  <a:rPr lang="ru-RU" dirty="0" smtClean="0"/>
                  <a:t>«</a:t>
                </a:r>
                <a:r>
                  <a:rPr lang="ru-RU" dirty="0" smtClean="0">
                    <a:solidFill>
                      <a:schemeClr val="accent5"/>
                    </a:solidFill>
                  </a:rPr>
                  <a:t>Джокер</a:t>
                </a:r>
                <a:r>
                  <a:rPr lang="ru-RU" dirty="0" smtClean="0"/>
                  <a:t>»</a:t>
                </a:r>
                <a:r>
                  <a:rPr lang="en-US" dirty="0" smtClean="0"/>
                  <a:t>] </a:t>
                </a:r>
                <a:r>
                  <a:rPr lang="ru-RU" dirty="0" err="1" smtClean="0"/>
                  <a:t>Тодда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Филлипса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217" y="1833522"/>
                <a:ext cx="10515600" cy="4512927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Группа 30"/>
          <p:cNvGrpSpPr/>
          <p:nvPr/>
        </p:nvGrpSpPr>
        <p:grpSpPr>
          <a:xfrm>
            <a:off x="763823" y="4094912"/>
            <a:ext cx="4790313" cy="2251537"/>
            <a:chOff x="3337690" y="4094913"/>
            <a:chExt cx="4790313" cy="2251537"/>
          </a:xfrm>
        </p:grpSpPr>
        <p:sp>
          <p:nvSpPr>
            <p:cNvPr id="5" name="TextBox 4"/>
            <p:cNvSpPr txBox="1"/>
            <p:nvPr/>
          </p:nvSpPr>
          <p:spPr>
            <a:xfrm>
              <a:off x="3969419" y="4493944"/>
              <a:ext cx="2160447" cy="984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/>
                <a:t>Персонажи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/>
                <a:t>Карточные игры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/>
                <a:t>Музыка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600" b="1" dirty="0" smtClean="0">
                  <a:solidFill>
                    <a:srgbClr val="ED1C24"/>
                  </a:solidFill>
                </a:rPr>
                <a:t>Фильмы, сериалы</a:t>
              </a:r>
              <a:r>
                <a:rPr lang="en-US" sz="1400" i="1" dirty="0" smtClean="0"/>
                <a:t>: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91372" y="5546231"/>
              <a:ext cx="3128123" cy="80021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/>
                <a:t>Джокер (фильм, 1991</a:t>
              </a:r>
              <a:r>
                <a:rPr lang="en-US" sz="1400" dirty="0" smtClean="0"/>
                <a:t>)</a:t>
              </a:r>
              <a:endParaRPr lang="ru-RU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600" b="1" dirty="0" smtClean="0">
                  <a:solidFill>
                    <a:srgbClr val="ED1C24"/>
                  </a:solidFill>
                </a:rPr>
                <a:t>Джокер (фильм, 2019) —</a:t>
              </a:r>
              <a:r>
                <a:rPr lang="en-US" sz="1600" b="1" dirty="0" smtClean="0">
                  <a:solidFill>
                    <a:srgbClr val="ED1C24"/>
                  </a:solidFill>
                </a:rPr>
                <a:t> </a:t>
              </a:r>
              <a:br>
                <a:rPr lang="en-US" sz="1600" b="1" dirty="0" smtClean="0">
                  <a:solidFill>
                    <a:srgbClr val="ED1C24"/>
                  </a:solidFill>
                </a:rPr>
              </a:br>
              <a:r>
                <a:rPr lang="ru-RU" sz="1600" b="1" dirty="0" smtClean="0">
                  <a:solidFill>
                    <a:srgbClr val="ED1C24"/>
                  </a:solidFill>
                </a:rPr>
                <a:t>Сольный фильм о Джокере.</a:t>
              </a:r>
              <a:endParaRPr lang="ru-RU" sz="1600" b="1" dirty="0">
                <a:solidFill>
                  <a:srgbClr val="ED1C24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303"/>
            <a:stretch/>
          </p:blipFill>
          <p:spPr>
            <a:xfrm>
              <a:off x="5144563" y="4094913"/>
              <a:ext cx="262816" cy="451556"/>
            </a:xfrm>
            <a:prstGeom prst="rect">
              <a:avLst/>
            </a:prstGeom>
          </p:spPr>
        </p:pic>
        <p:cxnSp>
          <p:nvCxnSpPr>
            <p:cNvPr id="10" name="Соединительная линия уступом 9"/>
            <p:cNvCxnSpPr/>
            <p:nvPr/>
          </p:nvCxnSpPr>
          <p:spPr>
            <a:xfrm rot="16200000" flipH="1">
              <a:off x="3112606" y="4452026"/>
              <a:ext cx="1056258" cy="606090"/>
            </a:xfrm>
            <a:prstGeom prst="bentConnector3">
              <a:avLst>
                <a:gd name="adj1" fmla="val 100232"/>
              </a:avLst>
            </a:prstGeom>
            <a:ln w="76200">
              <a:solidFill>
                <a:srgbClr val="ED1C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Соединительная линия уступом 18"/>
            <p:cNvCxnSpPr/>
            <p:nvPr/>
          </p:nvCxnSpPr>
          <p:spPr>
            <a:xfrm rot="5400000">
              <a:off x="6828302" y="4886613"/>
              <a:ext cx="1865621" cy="733780"/>
            </a:xfrm>
            <a:prstGeom prst="bentConnector3">
              <a:avLst>
                <a:gd name="adj1" fmla="val 99618"/>
              </a:avLst>
            </a:prstGeom>
            <a:ln w="76200">
              <a:solidFill>
                <a:srgbClr val="ED1C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4"/>
          <a:srcRect l="20000" t="56722" r="51926" b="16210"/>
          <a:stretch/>
        </p:blipFill>
        <p:spPr>
          <a:xfrm>
            <a:off x="6417741" y="4026116"/>
            <a:ext cx="4278489" cy="232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подходов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320" y="1996401"/>
            <a:ext cx="5269393" cy="4351337"/>
          </a:xfrm>
        </p:spPr>
      </p:pic>
    </p:spTree>
    <p:extLst>
      <p:ext uri="{BB962C8B-B14F-4D97-AF65-F5344CB8AC3E}">
        <p14:creationId xmlns:p14="http://schemas.microsoft.com/office/powerpoint/2010/main" val="2167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подходов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883275" y="2931963"/>
            <a:ext cx="0" cy="3109208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7" y="2201501"/>
            <a:ext cx="4878963" cy="2645356"/>
          </a:xfrm>
          <a:prstGeom prst="rect">
            <a:avLst/>
          </a:prstGeom>
          <a:effectLst/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56" y="1992337"/>
            <a:ext cx="4719061" cy="3063684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751252" y="5056021"/>
            <a:ext cx="4033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5"/>
                </a:solidFill>
              </a:rPr>
              <a:t>DeepType</a:t>
            </a:r>
            <a:endParaRPr lang="en-US" sz="2400" b="1" dirty="0" smtClean="0">
              <a:solidFill>
                <a:schemeClr val="accent5"/>
              </a:solidFill>
            </a:endParaRPr>
          </a:p>
          <a:p>
            <a:pPr algn="ctr"/>
            <a:endParaRPr lang="en-US" dirty="0" smtClean="0"/>
          </a:p>
          <a:p>
            <a:pPr algn="ctr"/>
            <a:r>
              <a:rPr lang="ru-RU" dirty="0" smtClean="0"/>
              <a:t>Создание системы типов и тренировка бинарных классификаторов для упоминаний на основе контекста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00852" y="5056021"/>
            <a:ext cx="3833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5"/>
                </a:solidFill>
              </a:rPr>
              <a:t>DeepEd</a:t>
            </a:r>
            <a:endParaRPr lang="en-US" sz="2400" b="1" dirty="0" smtClean="0">
              <a:solidFill>
                <a:schemeClr val="accent5"/>
              </a:solidFill>
            </a:endParaRPr>
          </a:p>
          <a:p>
            <a:pPr algn="ctr"/>
            <a:endParaRPr lang="en-US" dirty="0" smtClean="0"/>
          </a:p>
          <a:p>
            <a:pPr algn="ctr"/>
            <a:r>
              <a:rPr lang="ru-RU" dirty="0" smtClean="0"/>
              <a:t>Тренировка векторной репрезентации сущностей в одном пространстве с </a:t>
            </a:r>
            <a:r>
              <a:rPr lang="en-US" dirty="0" smtClean="0"/>
              <a:t>word embedding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4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End2End</a:t>
            </a:r>
            <a:r>
              <a:rPr lang="ru-RU" b="1" dirty="0" smtClean="0"/>
              <a:t> подход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49" y="1707755"/>
            <a:ext cx="5220805" cy="4803140"/>
          </a:xfrm>
          <a:prstGeom prst="rect">
            <a:avLst/>
          </a:prstGeom>
          <a:effectLst/>
        </p:spPr>
      </p:pic>
      <p:sp>
        <p:nvSpPr>
          <p:cNvPr id="7" name="Выноска со стрелкой вправо 6"/>
          <p:cNvSpPr/>
          <p:nvPr/>
        </p:nvSpPr>
        <p:spPr>
          <a:xfrm flipH="1">
            <a:off x="1885243" y="5283198"/>
            <a:ext cx="5972768" cy="1227697"/>
          </a:xfrm>
          <a:prstGeom prst="rightArrowCallout">
            <a:avLst>
              <a:gd name="adj1" fmla="val 23161"/>
              <a:gd name="adj2" fmla="val 26839"/>
              <a:gd name="adj3" fmla="val 31436"/>
              <a:gd name="adj4" fmla="val 86451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-170885" y="5246539"/>
            <a:ext cx="2235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LSTM</a:t>
            </a:r>
            <a:r>
              <a:rPr lang="ru-RU" b="1" dirty="0" smtClean="0"/>
              <a:t>, принимающие на вход </a:t>
            </a:r>
            <a:r>
              <a:rPr lang="en-US" b="1" dirty="0" smtClean="0"/>
              <a:t>word </a:t>
            </a:r>
            <a:r>
              <a:rPr lang="ru-RU" b="1" dirty="0" smtClean="0"/>
              <a:t>и </a:t>
            </a:r>
            <a:r>
              <a:rPr lang="en-US" b="1" dirty="0" smtClean="0"/>
              <a:t>char </a:t>
            </a:r>
            <a:r>
              <a:rPr lang="en-US" b="1" dirty="0" err="1" smtClean="0"/>
              <a:t>embeddigs</a:t>
            </a:r>
            <a:endParaRPr lang="ru-RU" b="1" dirty="0"/>
          </a:p>
        </p:txBody>
      </p:sp>
      <p:sp>
        <p:nvSpPr>
          <p:cNvPr id="9" name="Выноска со стрелкой вправо 8"/>
          <p:cNvSpPr/>
          <p:nvPr/>
        </p:nvSpPr>
        <p:spPr>
          <a:xfrm>
            <a:off x="5791200" y="4436533"/>
            <a:ext cx="3228621" cy="638676"/>
          </a:xfrm>
          <a:prstGeom prst="rightArrowCallout">
            <a:avLst>
              <a:gd name="adj1" fmla="val 23161"/>
              <a:gd name="adj2" fmla="val 26839"/>
              <a:gd name="adj3" fmla="val 31436"/>
              <a:gd name="adj4" fmla="val 59328"/>
            </a:avLst>
          </a:prstGeom>
          <a:noFill/>
          <a:ln w="28575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9019821" y="4017207"/>
            <a:ext cx="2235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Вектора кандидатов </a:t>
            </a:r>
            <a:r>
              <a:rPr lang="ru-RU" b="1" dirty="0" smtClean="0">
                <a:solidFill>
                  <a:srgbClr val="ED1C24"/>
                </a:solidFill>
              </a:rPr>
              <a:t>сущностей</a:t>
            </a:r>
            <a:r>
              <a:rPr lang="ru-RU" b="1" dirty="0" smtClean="0"/>
              <a:t>, расположенные в пространстве </a:t>
            </a:r>
            <a:r>
              <a:rPr lang="en-US" b="1" dirty="0" smtClean="0"/>
              <a:t>word </a:t>
            </a:r>
            <a:r>
              <a:rPr lang="en-US" b="1" dirty="0" err="1" smtClean="0"/>
              <a:t>embeddings</a:t>
            </a:r>
            <a:endParaRPr lang="ru-RU" b="1" dirty="0"/>
          </a:p>
        </p:txBody>
      </p:sp>
      <p:sp>
        <p:nvSpPr>
          <p:cNvPr id="11" name="Выноска со стрелкой вправо 10"/>
          <p:cNvSpPr/>
          <p:nvPr/>
        </p:nvSpPr>
        <p:spPr>
          <a:xfrm flipH="1">
            <a:off x="3262489" y="3691026"/>
            <a:ext cx="1512711" cy="652362"/>
          </a:xfrm>
          <a:prstGeom prst="rightArrowCallout">
            <a:avLst>
              <a:gd name="adj1" fmla="val 23161"/>
              <a:gd name="adj2" fmla="val 26839"/>
              <a:gd name="adj3" fmla="val 31436"/>
              <a:gd name="adj4" fmla="val 50672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46715" y="3358489"/>
            <a:ext cx="2235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Логарифм частоты встречаемости </a:t>
            </a:r>
            <a:r>
              <a:rPr lang="ru-RU" b="1" dirty="0" smtClean="0">
                <a:solidFill>
                  <a:schemeClr val="accent5"/>
                </a:solidFill>
              </a:rPr>
              <a:t>упоминания</a:t>
            </a:r>
            <a:r>
              <a:rPr lang="ru-RU" b="1" dirty="0" smtClean="0"/>
              <a:t> и </a:t>
            </a:r>
            <a:r>
              <a:rPr lang="ru-RU" b="1" dirty="0" smtClean="0">
                <a:solidFill>
                  <a:srgbClr val="ED1C24"/>
                </a:solidFill>
              </a:rPr>
              <a:t>сущности</a:t>
            </a:r>
            <a:endParaRPr lang="ru-RU" b="1" dirty="0">
              <a:solidFill>
                <a:srgbClr val="ED1C2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80933" y="6483247"/>
            <a:ext cx="138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</a:rPr>
              <a:t>mention</a:t>
            </a:r>
            <a:endParaRPr lang="ru-RU" sz="2400" b="1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0595" y="4028496"/>
            <a:ext cx="138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entities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Адаптация на русский язык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ru-RU" dirty="0" err="1" smtClean="0"/>
              <a:t>Парсинг</a:t>
            </a:r>
            <a:r>
              <a:rPr lang="ru-RU" dirty="0" smtClean="0"/>
              <a:t> дампа Википедии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88723" y="2705622"/>
            <a:ext cx="103730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'Литва́ (), официальное название — </a:t>
            </a:r>
            <a:r>
              <a:rPr lang="ru-RU" sz="2800" dirty="0" err="1" smtClean="0"/>
              <a:t>Лито́вская</a:t>
            </a:r>
            <a:r>
              <a:rPr lang="ru-RU" sz="2800" dirty="0" smtClean="0"/>
              <a:t> </a:t>
            </a:r>
            <a:r>
              <a:rPr lang="ru-RU" sz="2800" dirty="0" err="1" smtClean="0"/>
              <a:t>Респу́блика</a:t>
            </a:r>
            <a:r>
              <a:rPr lang="ru-RU" sz="2800" dirty="0" smtClean="0"/>
              <a:t> () — </a:t>
            </a:r>
          </a:p>
          <a:p>
            <a:pPr algn="ctr"/>
            <a:endParaRPr lang="ru-RU" sz="2800" dirty="0" smtClean="0"/>
          </a:p>
          <a:p>
            <a:pPr algn="ctr"/>
            <a:r>
              <a:rPr lang="ru-RU" sz="2800" dirty="0" smtClean="0"/>
              <a:t>&lt;</a:t>
            </a:r>
            <a:r>
              <a:rPr lang="en-US" sz="2800" dirty="0" smtClean="0"/>
              <a:t>a </a:t>
            </a:r>
            <a:r>
              <a:rPr lang="en-US" sz="2800" dirty="0" err="1" smtClean="0"/>
              <a:t>href</a:t>
            </a:r>
            <a:r>
              <a:rPr lang="en-US" sz="2800" dirty="0" smtClean="0"/>
              <a:t>="</a:t>
            </a:r>
            <a:r>
              <a:rPr lang="ru-RU" sz="2800" dirty="0" smtClean="0"/>
              <a:t>Государство</a:t>
            </a:r>
            <a:r>
              <a:rPr lang="en-US" sz="2800" dirty="0" smtClean="0"/>
              <a:t>"&gt;</a:t>
            </a:r>
            <a:r>
              <a:rPr lang="ru-RU" sz="2800" dirty="0" smtClean="0"/>
              <a:t>государство&lt;/</a:t>
            </a:r>
            <a:r>
              <a:rPr lang="en-US" sz="2800" dirty="0" smtClean="0"/>
              <a:t>a&gt;, </a:t>
            </a:r>
            <a:r>
              <a:rPr lang="ru-RU" sz="2800" dirty="0" smtClean="0"/>
              <a:t>расположенное в </a:t>
            </a:r>
          </a:p>
          <a:p>
            <a:pPr algn="ctr"/>
            <a:endParaRPr lang="ru-RU" sz="2800" dirty="0" smtClean="0"/>
          </a:p>
          <a:p>
            <a:pPr algn="ctr"/>
            <a:r>
              <a:rPr lang="ru-RU" sz="2800" dirty="0" smtClean="0"/>
              <a:t>&lt;</a:t>
            </a:r>
            <a:r>
              <a:rPr lang="en-US" sz="2800" dirty="0" smtClean="0"/>
              <a:t>a </a:t>
            </a:r>
            <a:r>
              <a:rPr lang="en-US" sz="2800" dirty="0" err="1" smtClean="0"/>
              <a:t>href</a:t>
            </a:r>
            <a:r>
              <a:rPr lang="en-US" sz="2800" dirty="0" smtClean="0"/>
              <a:t>="</a:t>
            </a:r>
            <a:r>
              <a:rPr lang="ru-RU" sz="2800" dirty="0" smtClean="0"/>
              <a:t>Прибалтика</a:t>
            </a:r>
            <a:r>
              <a:rPr lang="en-US" sz="2800" dirty="0" smtClean="0"/>
              <a:t>"&gt;</a:t>
            </a:r>
            <a:r>
              <a:rPr lang="ru-RU" sz="2800" dirty="0" smtClean="0"/>
              <a:t>северо-восточной части&lt;/</a:t>
            </a:r>
            <a:r>
              <a:rPr lang="en-US" sz="2800" dirty="0" smtClean="0"/>
              <a:t>a&gt; </a:t>
            </a:r>
            <a:endParaRPr lang="ru-RU" sz="2800" dirty="0" smtClean="0"/>
          </a:p>
          <a:p>
            <a:pPr algn="ctr"/>
            <a:endParaRPr lang="ru-RU" sz="2800" dirty="0" smtClean="0"/>
          </a:p>
          <a:p>
            <a:pPr algn="ctr"/>
            <a:r>
              <a:rPr lang="en-US" sz="2800" dirty="0" smtClean="0"/>
              <a:t>&lt;a </a:t>
            </a:r>
            <a:r>
              <a:rPr lang="en-US" sz="2800" dirty="0" err="1" smtClean="0"/>
              <a:t>href</a:t>
            </a:r>
            <a:r>
              <a:rPr lang="en-US" sz="2800" dirty="0" smtClean="0"/>
              <a:t>=“</a:t>
            </a:r>
            <a:r>
              <a:rPr lang="ru-RU" sz="2800" dirty="0" smtClean="0"/>
              <a:t>Европа</a:t>
            </a:r>
            <a:r>
              <a:rPr lang="en-US" sz="2800" dirty="0" smtClean="0"/>
              <a:t>"&gt;</a:t>
            </a:r>
            <a:r>
              <a:rPr lang="ru-RU" sz="2800" dirty="0" smtClean="0"/>
              <a:t>Европы&lt;/</a:t>
            </a:r>
            <a:r>
              <a:rPr lang="en-US" sz="2800" dirty="0" smtClean="0"/>
              <a:t>a&gt;.'</a:t>
            </a:r>
            <a:endParaRPr lang="ru-RU" sz="28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350701" y="4396464"/>
            <a:ext cx="3630461" cy="560163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11" idx="1"/>
          </p:cNvCxnSpPr>
          <p:nvPr/>
        </p:nvCxnSpPr>
        <p:spPr>
          <a:xfrm flipH="1">
            <a:off x="7214992" y="2266022"/>
            <a:ext cx="2243701" cy="57533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58693" y="1758190"/>
            <a:ext cx="1503124" cy="10156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Удаление </a:t>
            </a:r>
          </a:p>
          <a:p>
            <a:pPr algn="ctr"/>
            <a:r>
              <a:rPr lang="ru-RU" sz="2000" b="1" dirty="0" smtClean="0"/>
              <a:t>спец. </a:t>
            </a:r>
          </a:p>
          <a:p>
            <a:pPr algn="ctr"/>
            <a:r>
              <a:rPr lang="ru-RU" sz="2000" b="1" dirty="0" smtClean="0"/>
              <a:t>символов</a:t>
            </a:r>
            <a:endParaRPr lang="ru-RU" sz="2000" b="1" dirty="0"/>
          </a:p>
        </p:txBody>
      </p:sp>
      <p:cxnSp>
        <p:nvCxnSpPr>
          <p:cNvPr id="17" name="Прямая со стрелкой 16"/>
          <p:cNvCxnSpPr>
            <a:stCxn id="11" idx="1"/>
          </p:cNvCxnSpPr>
          <p:nvPr/>
        </p:nvCxnSpPr>
        <p:spPr>
          <a:xfrm flipH="1">
            <a:off x="1954060" y="2266022"/>
            <a:ext cx="7504633" cy="50134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49655" y="4914796"/>
            <a:ext cx="250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</a:rPr>
              <a:t>mention</a:t>
            </a:r>
            <a:endParaRPr lang="ru-RU" sz="2400" b="1" dirty="0">
              <a:solidFill>
                <a:schemeClr val="accent5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222320" y="4420111"/>
            <a:ext cx="1813143" cy="560163"/>
          </a:xfrm>
          <a:prstGeom prst="roundRect">
            <a:avLst/>
          </a:prstGeom>
          <a:noFill/>
          <a:ln w="1905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D1C2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2913" y="4034470"/>
            <a:ext cx="250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ED1C24"/>
                </a:solidFill>
              </a:rPr>
              <a:t>entity</a:t>
            </a:r>
            <a:endParaRPr lang="ru-RU" sz="2400" b="1" dirty="0">
              <a:solidFill>
                <a:srgbClr val="ED1C2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463" y="5516605"/>
            <a:ext cx="1503124" cy="10156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Удаление </a:t>
            </a:r>
          </a:p>
          <a:p>
            <a:pPr algn="ctr"/>
            <a:r>
              <a:rPr lang="ru-RU" sz="2000" b="1" dirty="0" smtClean="0"/>
              <a:t>тэгов и сущностей</a:t>
            </a:r>
            <a:endParaRPr lang="ru-RU" sz="2000" b="1" dirty="0"/>
          </a:p>
        </p:txBody>
      </p:sp>
      <p:cxnSp>
        <p:nvCxnSpPr>
          <p:cNvPr id="25" name="Прямая со стрелкой 24"/>
          <p:cNvCxnSpPr>
            <a:stCxn id="24" idx="3"/>
          </p:cNvCxnSpPr>
          <p:nvPr/>
        </p:nvCxnSpPr>
        <p:spPr>
          <a:xfrm flipV="1">
            <a:off x="1526587" y="5578348"/>
            <a:ext cx="1855440" cy="44608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4" idx="3"/>
          </p:cNvCxnSpPr>
          <p:nvPr/>
        </p:nvCxnSpPr>
        <p:spPr>
          <a:xfrm flipV="1">
            <a:off x="1526587" y="4914796"/>
            <a:ext cx="718658" cy="110964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4" idx="3"/>
          </p:cNvCxnSpPr>
          <p:nvPr/>
        </p:nvCxnSpPr>
        <p:spPr>
          <a:xfrm flipV="1">
            <a:off x="1526587" y="3983278"/>
            <a:ext cx="142506" cy="204115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1" idx="1"/>
          </p:cNvCxnSpPr>
          <p:nvPr/>
        </p:nvCxnSpPr>
        <p:spPr>
          <a:xfrm flipH="1">
            <a:off x="8843375" y="2266022"/>
            <a:ext cx="615318" cy="57273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4746582" y="5298266"/>
            <a:ext cx="1103074" cy="560163"/>
          </a:xfrm>
          <a:prstGeom prst="roundRect">
            <a:avLst/>
          </a:prstGeom>
          <a:noFill/>
          <a:ln w="1905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D1C24"/>
              </a:solidFill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2749463" y="3554482"/>
            <a:ext cx="1813143" cy="560163"/>
          </a:xfrm>
          <a:prstGeom prst="roundRect">
            <a:avLst/>
          </a:prstGeom>
          <a:noFill/>
          <a:ln w="1905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D1C24"/>
              </a:solidFill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4870537" y="3557391"/>
            <a:ext cx="1793499" cy="560163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6157451" y="5298265"/>
            <a:ext cx="1150821" cy="560163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3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Адаптация на русский язык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Font typeface="+mj-lt"/>
              <a:buAutoNum type="arabicPeriod" startAt="2"/>
            </a:pPr>
            <a:r>
              <a:rPr lang="ru-RU" dirty="0" smtClean="0"/>
              <a:t>Эмуляция данных для обучения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244082"/>
            <a:ext cx="554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Исходный </a:t>
            </a:r>
            <a:r>
              <a:rPr lang="ru-RU" b="1" dirty="0" err="1" smtClean="0"/>
              <a:t>датасет</a:t>
            </a:r>
            <a:r>
              <a:rPr lang="ru-RU" b="1" dirty="0" smtClean="0"/>
              <a:t> </a:t>
            </a:r>
            <a:r>
              <a:rPr lang="en-US" b="1" dirty="0" smtClean="0"/>
              <a:t>“aida_train.txt” </a:t>
            </a:r>
          </a:p>
          <a:p>
            <a:r>
              <a:rPr lang="en-US" b="1" dirty="0" smtClean="0"/>
              <a:t>(946 </a:t>
            </a:r>
            <a:r>
              <a:rPr lang="ru-RU" b="1" dirty="0" smtClean="0"/>
              <a:t>документов, 1</a:t>
            </a:r>
            <a:r>
              <a:rPr lang="en-US" b="1" dirty="0" smtClean="0"/>
              <a:t>.</a:t>
            </a:r>
            <a:r>
              <a:rPr lang="ru-RU" b="1" dirty="0" smtClean="0"/>
              <a:t>57 </a:t>
            </a:r>
            <a:r>
              <a:rPr lang="en-US" b="1" dirty="0" smtClean="0"/>
              <a:t>MB)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08189" y="2229931"/>
            <a:ext cx="4864046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ru-RU" b="1" dirty="0" err="1" smtClean="0"/>
              <a:t>Датасет</a:t>
            </a:r>
            <a:r>
              <a:rPr lang="ru-RU" b="1" dirty="0" smtClean="0"/>
              <a:t> из дампа Википедии</a:t>
            </a:r>
            <a:endParaRPr lang="en-US" b="1" dirty="0" smtClean="0"/>
          </a:p>
          <a:p>
            <a:pPr algn="r"/>
            <a:r>
              <a:rPr lang="en-US" b="1" dirty="0" smtClean="0"/>
              <a:t>(1.5 </a:t>
            </a:r>
            <a:r>
              <a:rPr lang="ru-RU" b="1" dirty="0" smtClean="0"/>
              <a:t>млн</a:t>
            </a:r>
            <a:r>
              <a:rPr lang="en-US" b="1" dirty="0" smtClean="0"/>
              <a:t> </a:t>
            </a:r>
            <a:r>
              <a:rPr lang="ru-RU" b="1" dirty="0" smtClean="0"/>
              <a:t>статей</a:t>
            </a:r>
            <a:r>
              <a:rPr lang="en-US" b="1" dirty="0" smtClean="0"/>
              <a:t>, </a:t>
            </a:r>
            <a:r>
              <a:rPr lang="ru-RU" b="1" dirty="0" smtClean="0"/>
              <a:t>1</a:t>
            </a:r>
            <a:r>
              <a:rPr lang="en-US" b="1" dirty="0" smtClean="0"/>
              <a:t>.</a:t>
            </a:r>
            <a:r>
              <a:rPr lang="ru-RU" b="1" dirty="0" smtClean="0"/>
              <a:t>48 </a:t>
            </a:r>
            <a:r>
              <a:rPr lang="en-US" b="1" dirty="0" smtClean="0"/>
              <a:t>GB)</a:t>
            </a:r>
            <a:endParaRPr lang="ru-RU" b="1" dirty="0"/>
          </a:p>
        </p:txBody>
      </p:sp>
      <p:sp>
        <p:nvSpPr>
          <p:cNvPr id="16" name="Двойная стрелка влево/вправо 15"/>
          <p:cNvSpPr/>
          <p:nvPr/>
        </p:nvSpPr>
        <p:spPr>
          <a:xfrm>
            <a:off x="3200794" y="2731350"/>
            <a:ext cx="3549961" cy="640553"/>
          </a:xfrm>
          <a:prstGeom prst="leftRightArrow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Начало документа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495" y="2830882"/>
            <a:ext cx="23674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DOCSTART_69_London</a:t>
            </a:r>
          </a:p>
          <a:p>
            <a:endParaRPr lang="en-US" dirty="0" smtClean="0"/>
          </a:p>
          <a:p>
            <a:r>
              <a:rPr lang="en-US" dirty="0" smtClean="0"/>
              <a:t>MMSTART_17867</a:t>
            </a:r>
          </a:p>
          <a:p>
            <a:endParaRPr lang="en-US" dirty="0" smtClean="0"/>
          </a:p>
          <a:p>
            <a:r>
              <a:rPr lang="en-US" dirty="0" smtClean="0"/>
              <a:t>London</a:t>
            </a:r>
          </a:p>
          <a:p>
            <a:endParaRPr lang="en-US" dirty="0" smtClean="0"/>
          </a:p>
          <a:p>
            <a:r>
              <a:rPr lang="en-US" dirty="0" smtClean="0"/>
              <a:t>MMEND</a:t>
            </a:r>
          </a:p>
          <a:p>
            <a:endParaRPr lang="en-US" dirty="0" smtClean="0"/>
          </a:p>
          <a:p>
            <a:r>
              <a:rPr lang="en-US" dirty="0" err="1" smtClean="0"/>
              <a:t>shipsales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*NL*</a:t>
            </a:r>
            <a:endParaRPr lang="ru-RU" dirty="0"/>
          </a:p>
        </p:txBody>
      </p:sp>
      <p:sp>
        <p:nvSpPr>
          <p:cNvPr id="20" name="Правая фигурная скобка 19"/>
          <p:cNvSpPr/>
          <p:nvPr/>
        </p:nvSpPr>
        <p:spPr>
          <a:xfrm>
            <a:off x="2476665" y="3435483"/>
            <a:ext cx="824552" cy="1413039"/>
          </a:xfrm>
          <a:prstGeom prst="rightBrace">
            <a:avLst/>
          </a:prstGeom>
          <a:ln w="381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662335" y="3880392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MENTION</a:t>
            </a:r>
            <a:endParaRPr lang="ru-RU" sz="2800" b="1" dirty="0"/>
          </a:p>
        </p:txBody>
      </p:sp>
      <p:sp>
        <p:nvSpPr>
          <p:cNvPr id="24" name="Стрелка влево 23"/>
          <p:cNvSpPr/>
          <p:nvPr/>
        </p:nvSpPr>
        <p:spPr>
          <a:xfrm>
            <a:off x="2476665" y="5999955"/>
            <a:ext cx="2918564" cy="655482"/>
          </a:xfrm>
          <a:prstGeom prst="leftArrow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Конец предложения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3130" y="2830881"/>
            <a:ext cx="39997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DOCSTART_2058943_</a:t>
            </a:r>
            <a:r>
              <a:rPr lang="ru-RU" dirty="0" err="1" smtClean="0"/>
              <a:t>иванчуковка</a:t>
            </a:r>
            <a:endParaRPr lang="ru-RU" dirty="0" smtClean="0"/>
          </a:p>
          <a:p>
            <a:pPr algn="r"/>
            <a:endParaRPr lang="ru-RU" dirty="0" smtClean="0"/>
          </a:p>
          <a:p>
            <a:pPr algn="r"/>
            <a:r>
              <a:rPr lang="ru-RU" dirty="0" err="1" smtClean="0"/>
              <a:t>Иванчуковка</a:t>
            </a:r>
            <a:endParaRPr lang="ru-RU" dirty="0" smtClean="0"/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*</a:t>
            </a:r>
            <a:r>
              <a:rPr lang="en-US" dirty="0" smtClean="0"/>
              <a:t>NL*</a:t>
            </a:r>
          </a:p>
          <a:p>
            <a:pPr algn="r"/>
            <a:endParaRPr lang="en-US" dirty="0" smtClean="0"/>
          </a:p>
          <a:p>
            <a:pPr algn="r"/>
            <a:r>
              <a:rPr lang="ru-RU" dirty="0" err="1" smtClean="0"/>
              <a:t>Иванчуковка</a:t>
            </a:r>
            <a:endParaRPr lang="ru-RU" dirty="0" smtClean="0"/>
          </a:p>
          <a:p>
            <a:pPr algn="r"/>
            <a:endParaRPr lang="ru-RU" dirty="0" smtClean="0"/>
          </a:p>
          <a:p>
            <a:pPr algn="r"/>
            <a:r>
              <a:rPr lang="en-US" dirty="0" smtClean="0"/>
              <a:t>MMSTART_9820</a:t>
            </a:r>
          </a:p>
          <a:p>
            <a:pPr algn="r"/>
            <a:endParaRPr lang="en-US" dirty="0" smtClean="0"/>
          </a:p>
          <a:p>
            <a:pPr algn="r"/>
            <a:r>
              <a:rPr lang="ru-RU" dirty="0" smtClean="0"/>
              <a:t>село</a:t>
            </a:r>
          </a:p>
          <a:p>
            <a:pPr algn="r"/>
            <a:endParaRPr lang="ru-RU" dirty="0" smtClean="0"/>
          </a:p>
          <a:p>
            <a:pPr algn="r"/>
            <a:r>
              <a:rPr lang="en-US" dirty="0" smtClean="0"/>
              <a:t>MMEND</a:t>
            </a:r>
            <a:endParaRPr lang="ru-RU" dirty="0"/>
          </a:p>
        </p:txBody>
      </p:sp>
      <p:sp>
        <p:nvSpPr>
          <p:cNvPr id="22" name="Правая фигурная скобка 21"/>
          <p:cNvSpPr/>
          <p:nvPr/>
        </p:nvSpPr>
        <p:spPr>
          <a:xfrm flipH="1">
            <a:off x="7625857" y="5092098"/>
            <a:ext cx="751708" cy="1413039"/>
          </a:xfrm>
          <a:prstGeom prst="rightBrace">
            <a:avLst/>
          </a:prstGeom>
          <a:ln w="381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659768" y="5537007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MENTION</a:t>
            </a:r>
            <a:endParaRPr lang="ru-RU" sz="2800" b="1" dirty="0"/>
          </a:p>
        </p:txBody>
      </p:sp>
      <p:sp>
        <p:nvSpPr>
          <p:cNvPr id="25" name="Стрелка влево 24"/>
          <p:cNvSpPr/>
          <p:nvPr/>
        </p:nvSpPr>
        <p:spPr>
          <a:xfrm flipH="1">
            <a:off x="5591228" y="3853695"/>
            <a:ext cx="2918564" cy="655482"/>
          </a:xfrm>
          <a:prstGeom prst="leftArrow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Конец предложения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486463" y="3371903"/>
            <a:ext cx="0" cy="3109208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Адаптация на русский язык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98" y="4099768"/>
            <a:ext cx="5321391" cy="2758232"/>
          </a:xfr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46217" y="18335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ctr">
              <a:buFont typeface="+mj-lt"/>
              <a:buAutoNum type="arabicPeriod" startAt="3"/>
            </a:pPr>
            <a:r>
              <a:rPr lang="ru-RU" dirty="0" smtClean="0"/>
              <a:t>Словарь частоты встречаемости </a:t>
            </a:r>
            <a:r>
              <a:rPr lang="en-US" dirty="0" smtClean="0"/>
              <a:t>mention:</a:t>
            </a:r>
            <a:r>
              <a:rPr lang="ru-RU" dirty="0" smtClean="0"/>
              <a:t> </a:t>
            </a:r>
            <a:r>
              <a:rPr lang="en-US" dirty="0" smtClean="0"/>
              <a:t>entities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9" y="4099768"/>
            <a:ext cx="5321391" cy="2758232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5788989" y="3748792"/>
            <a:ext cx="0" cy="3109208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85928" y="2285779"/>
            <a:ext cx="7236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Распределение количества сущностей на упоминание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6217" y="2957689"/>
                <a:ext cx="5074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ru-RU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ru-RU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ru-RU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17" y="2957689"/>
                <a:ext cx="50740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08439" y="2957689"/>
                <a:ext cx="5074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rgbClr val="ED1C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smtClean="0">
                              <a:solidFill>
                                <a:srgbClr val="ED1C2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ru-RU" b="0" i="1" smtClean="0">
                              <a:solidFill>
                                <a:srgbClr val="ED1C2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b="0" i="1" smtClean="0">
                              <a:solidFill>
                                <a:srgbClr val="ED1C2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ru-RU" b="0" i="1" smtClean="0">
                              <a:solidFill>
                                <a:srgbClr val="ED1C2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solidFill>
                                <a:srgbClr val="ED1C2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rgbClr val="ED1C24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39" y="2957689"/>
                <a:ext cx="50740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822929" y="2957689"/>
            <a:ext cx="37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Общий размер словаря упоминаний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609" y="3404119"/>
            <a:ext cx="421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Датасеты</a:t>
            </a:r>
            <a:r>
              <a:rPr lang="ru-RU" dirty="0" smtClean="0"/>
              <a:t>, используемые для построения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-214991" y="3404119"/>
            <a:ext cx="421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AIDA, Wikipedia, </a:t>
            </a:r>
            <a:r>
              <a:rPr lang="en-US" dirty="0" err="1" smtClean="0">
                <a:solidFill>
                  <a:schemeClr val="accent5"/>
                </a:solidFill>
              </a:rPr>
              <a:t>CrossWikis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2681" y="3404119"/>
            <a:ext cx="421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D1C24"/>
                </a:solidFill>
              </a:rPr>
              <a:t>Wikipedia</a:t>
            </a:r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667" y="2596444"/>
            <a:ext cx="263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End2End Original model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619679" y="2578321"/>
            <a:ext cx="263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End2End </a:t>
            </a:r>
            <a:r>
              <a:rPr lang="ru-RU" b="1" dirty="0" smtClean="0"/>
              <a:t>Русский язык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021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Адаптация на русский язык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512106" y="3224426"/>
            <a:ext cx="0" cy="3109208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47156" y="3001590"/>
            <a:ext cx="4880886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700" dirty="0" smtClean="0">
                <a:solidFill>
                  <a:schemeClr val="accent5"/>
                </a:solidFill>
              </a:rPr>
              <a:t>Social</a:t>
            </a:r>
            <a:r>
              <a:rPr lang="ru-RU" sz="1700" dirty="0" smtClean="0"/>
              <a:t> </a:t>
            </a:r>
            <a:r>
              <a:rPr lang="en-US" sz="1700" dirty="0" smtClean="0"/>
              <a:t>network                       		-   3.7E+10</a:t>
            </a:r>
            <a:endParaRPr lang="ru-RU" sz="1700" dirty="0" smtClean="0"/>
          </a:p>
          <a:p>
            <a:pPr>
              <a:lnSpc>
                <a:spcPct val="120000"/>
              </a:lnSpc>
            </a:pPr>
            <a:endParaRPr lang="en-US" sz="1700" dirty="0" smtClean="0"/>
          </a:p>
          <a:p>
            <a:pPr>
              <a:lnSpc>
                <a:spcPct val="120000"/>
              </a:lnSpc>
            </a:pPr>
            <a:r>
              <a:rPr lang="en-US" sz="1700" dirty="0" smtClean="0">
                <a:solidFill>
                  <a:schemeClr val="accent5"/>
                </a:solidFill>
              </a:rPr>
              <a:t>United</a:t>
            </a:r>
            <a:r>
              <a:rPr lang="ru-RU" sz="1700" dirty="0" smtClean="0"/>
              <a:t> </a:t>
            </a:r>
            <a:r>
              <a:rPr lang="en-US" sz="1700" dirty="0" smtClean="0"/>
              <a:t>States</a:t>
            </a:r>
            <a:r>
              <a:rPr lang="ru-RU" sz="1700" dirty="0" smtClean="0"/>
              <a:t> </a:t>
            </a:r>
            <a:r>
              <a:rPr lang="en-US" sz="1700" dirty="0" smtClean="0"/>
              <a:t>dollar                 		-   3.0E+10</a:t>
            </a:r>
            <a:endParaRPr lang="ru-RU" sz="1700" dirty="0" smtClean="0"/>
          </a:p>
          <a:p>
            <a:pPr>
              <a:lnSpc>
                <a:spcPct val="120000"/>
              </a:lnSpc>
            </a:pPr>
            <a:r>
              <a:rPr lang="en-US" sz="1700" dirty="0" smtClean="0">
                <a:solidFill>
                  <a:schemeClr val="accent5"/>
                </a:solidFill>
              </a:rPr>
              <a:t>Cloud</a:t>
            </a:r>
            <a:r>
              <a:rPr lang="ru-RU" sz="1700" dirty="0" smtClean="0">
                <a:solidFill>
                  <a:schemeClr val="accent5"/>
                </a:solidFill>
              </a:rPr>
              <a:t> </a:t>
            </a:r>
            <a:r>
              <a:rPr lang="en-US" sz="1700" dirty="0" smtClean="0"/>
              <a:t>computing                      		-   2.5E+10</a:t>
            </a:r>
          </a:p>
          <a:p>
            <a:pPr>
              <a:lnSpc>
                <a:spcPct val="120000"/>
              </a:lnSpc>
            </a:pPr>
            <a:r>
              <a:rPr lang="en-US" sz="1700" dirty="0" smtClean="0">
                <a:solidFill>
                  <a:schemeClr val="accent5"/>
                </a:solidFill>
              </a:rPr>
              <a:t>Nintendo</a:t>
            </a:r>
            <a:r>
              <a:rPr lang="ru-RU" sz="1700" dirty="0" smtClean="0"/>
              <a:t> </a:t>
            </a:r>
            <a:r>
              <a:rPr lang="en-US" sz="1700" dirty="0" smtClean="0"/>
              <a:t>Entertainment</a:t>
            </a:r>
            <a:r>
              <a:rPr lang="ru-RU" sz="1700" dirty="0" smtClean="0"/>
              <a:t> </a:t>
            </a:r>
            <a:r>
              <a:rPr lang="en-US" sz="1700" dirty="0" smtClean="0"/>
              <a:t>System        	-   2.4E+10</a:t>
            </a:r>
            <a:endParaRPr lang="ru-RU" sz="1700" dirty="0" smtClean="0"/>
          </a:p>
          <a:p>
            <a:pPr>
              <a:lnSpc>
                <a:spcPct val="120000"/>
              </a:lnSpc>
            </a:pPr>
            <a:endParaRPr lang="en-US" sz="1700" dirty="0" smtClean="0"/>
          </a:p>
          <a:p>
            <a:pPr>
              <a:lnSpc>
                <a:spcPct val="120000"/>
              </a:lnSpc>
            </a:pPr>
            <a:r>
              <a:rPr lang="en-US" sz="1700" dirty="0" smtClean="0">
                <a:solidFill>
                  <a:schemeClr val="accent5"/>
                </a:solidFill>
              </a:rPr>
              <a:t>Nineteen</a:t>
            </a:r>
            <a:r>
              <a:rPr lang="ru-RU" sz="1700" dirty="0" smtClean="0"/>
              <a:t> </a:t>
            </a:r>
            <a:r>
              <a:rPr lang="en-US" sz="1700" dirty="0" smtClean="0"/>
              <a:t>Eighty-Four                 		-   2.1E+10</a:t>
            </a:r>
          </a:p>
          <a:p>
            <a:pPr>
              <a:lnSpc>
                <a:spcPct val="120000"/>
              </a:lnSpc>
            </a:pPr>
            <a:r>
              <a:rPr lang="en-US" sz="1700" dirty="0" smtClean="0">
                <a:solidFill>
                  <a:schemeClr val="accent5"/>
                </a:solidFill>
              </a:rPr>
              <a:t>2011</a:t>
            </a:r>
            <a:r>
              <a:rPr lang="ru-RU" sz="1700" dirty="0" smtClean="0"/>
              <a:t> </a:t>
            </a:r>
            <a:r>
              <a:rPr lang="en-US" sz="1700" dirty="0" err="1" smtClean="0"/>
              <a:t>Tōhoku</a:t>
            </a:r>
            <a:r>
              <a:rPr lang="ru-RU" sz="1700" dirty="0" smtClean="0"/>
              <a:t> </a:t>
            </a:r>
            <a:r>
              <a:rPr lang="en-US" sz="1700" dirty="0" smtClean="0"/>
              <a:t>earthquake</a:t>
            </a:r>
            <a:r>
              <a:rPr lang="ru-RU" sz="1700" dirty="0" smtClean="0"/>
              <a:t> </a:t>
            </a:r>
            <a:r>
              <a:rPr lang="en-US" sz="1700" dirty="0" smtClean="0"/>
              <a:t>and</a:t>
            </a:r>
            <a:r>
              <a:rPr lang="ru-RU" sz="1700" dirty="0" smtClean="0"/>
              <a:t> </a:t>
            </a:r>
            <a:r>
              <a:rPr lang="en-US" sz="1700" dirty="0" smtClean="0"/>
              <a:t>tsunami   	-   2.1E+10</a:t>
            </a:r>
          </a:p>
          <a:p>
            <a:pPr>
              <a:lnSpc>
                <a:spcPct val="120000"/>
              </a:lnSpc>
            </a:pPr>
            <a:r>
              <a:rPr lang="en-US" sz="1700" dirty="0" err="1" smtClean="0">
                <a:solidFill>
                  <a:schemeClr val="accent5"/>
                </a:solidFill>
              </a:rPr>
              <a:t>Taymyrsky</a:t>
            </a:r>
            <a:r>
              <a:rPr lang="ru-RU" sz="1700" dirty="0" smtClean="0"/>
              <a:t> </a:t>
            </a:r>
            <a:r>
              <a:rPr lang="en-US" sz="1700" dirty="0" err="1" smtClean="0"/>
              <a:t>Dolgano-Nenetsky</a:t>
            </a:r>
            <a:r>
              <a:rPr lang="ru-RU" sz="1700" dirty="0" smtClean="0"/>
              <a:t> </a:t>
            </a:r>
            <a:r>
              <a:rPr lang="en-US" sz="1700" dirty="0" smtClean="0"/>
              <a:t>District  	-   2.1E+10</a:t>
            </a:r>
          </a:p>
          <a:p>
            <a:pPr>
              <a:lnSpc>
                <a:spcPct val="120000"/>
              </a:lnSpc>
            </a:pPr>
            <a:r>
              <a:rPr lang="en-US" sz="1700" dirty="0" smtClean="0">
                <a:solidFill>
                  <a:schemeClr val="accent5"/>
                </a:solidFill>
              </a:rPr>
              <a:t>Six</a:t>
            </a:r>
            <a:r>
              <a:rPr lang="ru-RU" sz="1700" dirty="0" smtClean="0">
                <a:solidFill>
                  <a:schemeClr val="accent5"/>
                </a:solidFill>
              </a:rPr>
              <a:t> </a:t>
            </a:r>
            <a:r>
              <a:rPr lang="en-US" sz="1700" dirty="0" smtClean="0"/>
              <a:t>degrees</a:t>
            </a:r>
            <a:r>
              <a:rPr lang="ru-RU" sz="1700" dirty="0" smtClean="0"/>
              <a:t> </a:t>
            </a:r>
            <a:r>
              <a:rPr lang="en-US" sz="1700" dirty="0" smtClean="0"/>
              <a:t>of</a:t>
            </a:r>
            <a:r>
              <a:rPr lang="ru-RU" sz="1700" dirty="0" smtClean="0"/>
              <a:t> </a:t>
            </a:r>
            <a:r>
              <a:rPr lang="en-US" sz="1700" dirty="0" smtClean="0"/>
              <a:t>separation            	-   2.0E+10</a:t>
            </a:r>
          </a:p>
          <a:p>
            <a:pPr>
              <a:lnSpc>
                <a:spcPct val="120000"/>
              </a:lnSpc>
            </a:pPr>
            <a:r>
              <a:rPr lang="en-US" sz="1700" dirty="0" smtClean="0">
                <a:solidFill>
                  <a:schemeClr val="accent5"/>
                </a:solidFill>
              </a:rPr>
              <a:t>Financial</a:t>
            </a:r>
            <a:r>
              <a:rPr lang="ru-RU" sz="1700" dirty="0" smtClean="0"/>
              <a:t> </a:t>
            </a:r>
            <a:r>
              <a:rPr lang="en-US" sz="1700" dirty="0" smtClean="0"/>
              <a:t>crisis</a:t>
            </a:r>
            <a:r>
              <a:rPr lang="ru-RU" sz="1700" dirty="0" smtClean="0"/>
              <a:t> </a:t>
            </a:r>
            <a:r>
              <a:rPr lang="en-US" sz="1700" dirty="0" smtClean="0"/>
              <a:t>of</a:t>
            </a:r>
            <a:r>
              <a:rPr lang="ru-RU" sz="1700" dirty="0" smtClean="0"/>
              <a:t> </a:t>
            </a:r>
            <a:r>
              <a:rPr lang="en-US" sz="1700" dirty="0" smtClean="0"/>
              <a:t>2007–08          	-   2.0E+10</a:t>
            </a:r>
          </a:p>
          <a:p>
            <a:pPr>
              <a:lnSpc>
                <a:spcPct val="120000"/>
              </a:lnSpc>
            </a:pPr>
            <a:r>
              <a:rPr lang="en-US" sz="1700" dirty="0" smtClean="0">
                <a:solidFill>
                  <a:schemeClr val="accent5"/>
                </a:solidFill>
              </a:rPr>
              <a:t>Michael</a:t>
            </a:r>
            <a:r>
              <a:rPr lang="ru-RU" sz="1700" dirty="0" smtClean="0"/>
              <a:t> </a:t>
            </a:r>
            <a:r>
              <a:rPr lang="en-US" sz="1700" dirty="0" smtClean="0"/>
              <a:t>Jackson                      		-   1.9E+10</a:t>
            </a:r>
            <a:endParaRPr lang="ru-RU" sz="17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704017" y="3001590"/>
            <a:ext cx="573377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700" dirty="0">
                <a:solidFill>
                  <a:srgbClr val="ED1C24"/>
                </a:solidFill>
              </a:rPr>
              <a:t>В</a:t>
            </a:r>
            <a:r>
              <a:rPr lang="ru-RU" sz="1700" dirty="0" smtClean="0">
                <a:solidFill>
                  <a:srgbClr val="ED1C24"/>
                </a:solidFill>
              </a:rPr>
              <a:t>ооружённый</a:t>
            </a:r>
            <a:r>
              <a:rPr lang="ru-RU" sz="1700" dirty="0" smtClean="0"/>
              <a:t> конфликт на востоке </a:t>
            </a:r>
            <a:r>
              <a:rPr lang="ru-RU" sz="1700" dirty="0"/>
              <a:t>У</a:t>
            </a:r>
            <a:r>
              <a:rPr lang="ru-RU" sz="1700" dirty="0" smtClean="0"/>
              <a:t>краины</a:t>
            </a:r>
            <a:r>
              <a:rPr lang="en-US" sz="1700" dirty="0" smtClean="0"/>
              <a:t>	</a:t>
            </a:r>
            <a:r>
              <a:rPr lang="ru-RU" sz="1700" dirty="0" smtClean="0"/>
              <a:t>-   1.3E+09</a:t>
            </a:r>
          </a:p>
          <a:p>
            <a:pPr>
              <a:lnSpc>
                <a:spcPct val="120000"/>
              </a:lnSpc>
            </a:pPr>
            <a:r>
              <a:rPr lang="ru-RU" sz="1700" dirty="0">
                <a:solidFill>
                  <a:srgbClr val="ED1C24"/>
                </a:solidFill>
              </a:rPr>
              <a:t>В</a:t>
            </a:r>
            <a:r>
              <a:rPr lang="ru-RU" sz="1700" dirty="0" smtClean="0">
                <a:solidFill>
                  <a:srgbClr val="ED1C24"/>
                </a:solidFill>
              </a:rPr>
              <a:t>оенная</a:t>
            </a:r>
            <a:r>
              <a:rPr lang="ru-RU" sz="1700" dirty="0" smtClean="0"/>
              <a:t> академия генерального штаба вооружённых сил Российской </a:t>
            </a:r>
            <a:r>
              <a:rPr lang="ru-RU" sz="1700" dirty="0"/>
              <a:t>Ф</a:t>
            </a:r>
            <a:r>
              <a:rPr lang="ru-RU" sz="1700" dirty="0" smtClean="0"/>
              <a:t>едерации</a:t>
            </a:r>
            <a:r>
              <a:rPr lang="en-US" sz="1700" dirty="0" smtClean="0"/>
              <a:t>	</a:t>
            </a:r>
            <a:r>
              <a:rPr lang="ru-RU" sz="1700" dirty="0" smtClean="0"/>
              <a:t>		-   1.1E+09</a:t>
            </a:r>
          </a:p>
          <a:p>
            <a:pPr>
              <a:lnSpc>
                <a:spcPct val="120000"/>
              </a:lnSpc>
            </a:pPr>
            <a:r>
              <a:rPr lang="ru-RU" sz="1700" dirty="0">
                <a:solidFill>
                  <a:srgbClr val="ED1C24"/>
                </a:solidFill>
              </a:rPr>
              <a:t>П</a:t>
            </a:r>
            <a:r>
              <a:rPr lang="ru-RU" sz="1700" dirty="0" smtClean="0">
                <a:solidFill>
                  <a:srgbClr val="ED1C24"/>
                </a:solidFill>
              </a:rPr>
              <a:t>рисоединение</a:t>
            </a:r>
            <a:r>
              <a:rPr lang="ru-RU" sz="1700" dirty="0" smtClean="0"/>
              <a:t> </a:t>
            </a:r>
            <a:r>
              <a:rPr lang="ru-RU" sz="1700" dirty="0"/>
              <a:t>К</a:t>
            </a:r>
            <a:r>
              <a:rPr lang="ru-RU" sz="1700" dirty="0" smtClean="0"/>
              <a:t>рыма к Российской Федерации</a:t>
            </a:r>
            <a:r>
              <a:rPr lang="en-US" sz="1700" dirty="0" smtClean="0"/>
              <a:t>	</a:t>
            </a:r>
            <a:r>
              <a:rPr lang="ru-RU" sz="1700" dirty="0" smtClean="0"/>
              <a:t>-   9.5E+08</a:t>
            </a:r>
          </a:p>
          <a:p>
            <a:pPr>
              <a:lnSpc>
                <a:spcPct val="120000"/>
              </a:lnSpc>
            </a:pPr>
            <a:r>
              <a:rPr lang="en-US" sz="1700" dirty="0" err="1">
                <a:solidFill>
                  <a:srgbClr val="ED1C24"/>
                </a:solidFill>
              </a:rPr>
              <a:t>B</a:t>
            </a:r>
            <a:r>
              <a:rPr lang="ru-RU" sz="1700" dirty="0" err="1" smtClean="0">
                <a:solidFill>
                  <a:srgbClr val="ED1C24"/>
                </a:solidFill>
              </a:rPr>
              <a:t>illboard</a:t>
            </a:r>
            <a:r>
              <a:rPr lang="ru-RU" sz="1700" dirty="0" smtClean="0">
                <a:solidFill>
                  <a:srgbClr val="ED1C24"/>
                </a:solidFill>
              </a:rPr>
              <a:t> </a:t>
            </a:r>
            <a:r>
              <a:rPr lang="en-US" sz="1700" dirty="0" err="1"/>
              <a:t>H</a:t>
            </a:r>
            <a:r>
              <a:rPr lang="ru-RU" sz="1700" dirty="0" err="1" smtClean="0"/>
              <a:t>ot</a:t>
            </a:r>
            <a:r>
              <a:rPr lang="ru-RU" sz="1700" dirty="0" smtClean="0"/>
              <a:t> 100                    </a:t>
            </a:r>
            <a:r>
              <a:rPr lang="en-US" sz="1700" dirty="0" smtClean="0"/>
              <a:t>			</a:t>
            </a:r>
            <a:r>
              <a:rPr lang="ru-RU" sz="1700" dirty="0" smtClean="0"/>
              <a:t>-   8.7E+08</a:t>
            </a:r>
          </a:p>
          <a:p>
            <a:pPr>
              <a:lnSpc>
                <a:spcPct val="120000"/>
              </a:lnSpc>
            </a:pPr>
            <a:r>
              <a:rPr lang="ru-RU" sz="1700" dirty="0">
                <a:solidFill>
                  <a:srgbClr val="ED1C24"/>
                </a:solidFill>
              </a:rPr>
              <a:t>С</a:t>
            </a:r>
            <a:r>
              <a:rPr lang="ru-RU" sz="1700" dirty="0" smtClean="0">
                <a:solidFill>
                  <a:srgbClr val="ED1C24"/>
                </a:solidFill>
              </a:rPr>
              <a:t>писок </a:t>
            </a:r>
            <a:r>
              <a:rPr lang="ru-RU" sz="1700" dirty="0" smtClean="0"/>
              <a:t>персонажей серии романов </a:t>
            </a:r>
            <a:br>
              <a:rPr lang="ru-RU" sz="1700" dirty="0" smtClean="0"/>
            </a:br>
            <a:r>
              <a:rPr lang="ru-RU" sz="1700" dirty="0" smtClean="0"/>
              <a:t>о </a:t>
            </a:r>
            <a:r>
              <a:rPr lang="ru-RU" sz="1700" dirty="0"/>
              <a:t>Г</a:t>
            </a:r>
            <a:r>
              <a:rPr lang="ru-RU" sz="1700" dirty="0" smtClean="0"/>
              <a:t>арри </a:t>
            </a:r>
            <a:r>
              <a:rPr lang="ru-RU" sz="1700" dirty="0"/>
              <a:t>П</a:t>
            </a:r>
            <a:r>
              <a:rPr lang="ru-RU" sz="1700" dirty="0" smtClean="0"/>
              <a:t>оттере</a:t>
            </a:r>
            <a:r>
              <a:rPr lang="en-US" sz="1700" dirty="0" smtClean="0"/>
              <a:t>	</a:t>
            </a:r>
            <a:r>
              <a:rPr lang="ru-RU" sz="1700" dirty="0" smtClean="0"/>
              <a:t>			-   8.5E+08</a:t>
            </a:r>
          </a:p>
          <a:p>
            <a:pPr>
              <a:lnSpc>
                <a:spcPct val="120000"/>
              </a:lnSpc>
            </a:pPr>
            <a:r>
              <a:rPr lang="ru-RU" sz="1700" dirty="0" smtClean="0">
                <a:solidFill>
                  <a:srgbClr val="ED1C24"/>
                </a:solidFill>
              </a:rPr>
              <a:t>Чемпионат</a:t>
            </a:r>
            <a:r>
              <a:rPr lang="ru-RU" sz="1700" dirty="0" smtClean="0"/>
              <a:t> СССР по футболу            </a:t>
            </a:r>
            <a:r>
              <a:rPr lang="en-US" sz="1700" dirty="0" smtClean="0"/>
              <a:t>		</a:t>
            </a:r>
            <a:r>
              <a:rPr lang="ru-RU" sz="1700" dirty="0" smtClean="0"/>
              <a:t>-   8.0E+08</a:t>
            </a:r>
          </a:p>
          <a:p>
            <a:pPr>
              <a:lnSpc>
                <a:spcPct val="120000"/>
              </a:lnSpc>
            </a:pPr>
            <a:r>
              <a:rPr lang="ru-RU" sz="1700" dirty="0">
                <a:solidFill>
                  <a:srgbClr val="ED1C24"/>
                </a:solidFill>
              </a:rPr>
              <a:t>Р</a:t>
            </a:r>
            <a:r>
              <a:rPr lang="ru-RU" sz="1700" dirty="0" smtClean="0">
                <a:solidFill>
                  <a:srgbClr val="ED1C24"/>
                </a:solidFill>
              </a:rPr>
              <a:t>абоче-крестьянская</a:t>
            </a:r>
            <a:r>
              <a:rPr lang="ru-RU" sz="1700" dirty="0" smtClean="0"/>
              <a:t> красная армия    </a:t>
            </a:r>
            <a:r>
              <a:rPr lang="en-US" sz="1700" dirty="0" smtClean="0"/>
              <a:t>		</a:t>
            </a:r>
            <a:r>
              <a:rPr lang="ru-RU" sz="1700" dirty="0" smtClean="0"/>
              <a:t>-   7.8E+08</a:t>
            </a:r>
          </a:p>
          <a:p>
            <a:pPr>
              <a:lnSpc>
                <a:spcPct val="120000"/>
              </a:lnSpc>
            </a:pPr>
            <a:r>
              <a:rPr lang="ru-RU" sz="1700" dirty="0">
                <a:solidFill>
                  <a:srgbClr val="ED1C24"/>
                </a:solidFill>
              </a:rPr>
              <a:t>В</a:t>
            </a:r>
            <a:r>
              <a:rPr lang="ru-RU" sz="1700" dirty="0" smtClean="0">
                <a:solidFill>
                  <a:srgbClr val="ED1C24"/>
                </a:solidFill>
              </a:rPr>
              <a:t>торая</a:t>
            </a:r>
            <a:r>
              <a:rPr lang="ru-RU" sz="1700" dirty="0" smtClean="0"/>
              <a:t> мировая война                 </a:t>
            </a:r>
            <a:r>
              <a:rPr lang="en-US" sz="1700" dirty="0" smtClean="0"/>
              <a:t>		</a:t>
            </a:r>
            <a:r>
              <a:rPr lang="ru-RU" sz="1700" dirty="0" smtClean="0"/>
              <a:t>-   7.6E+08</a:t>
            </a:r>
          </a:p>
          <a:p>
            <a:pPr>
              <a:lnSpc>
                <a:spcPct val="120000"/>
              </a:lnSpc>
            </a:pPr>
            <a:r>
              <a:rPr lang="ru-RU" sz="1700" dirty="0" smtClean="0">
                <a:solidFill>
                  <a:srgbClr val="ED1C24"/>
                </a:solidFill>
              </a:rPr>
              <a:t>Православие</a:t>
            </a:r>
            <a:r>
              <a:rPr lang="ru-RU" sz="1700" dirty="0" smtClean="0"/>
              <a:t>                          </a:t>
            </a:r>
            <a:r>
              <a:rPr lang="en-US" sz="1700" dirty="0" smtClean="0"/>
              <a:t>			</a:t>
            </a:r>
            <a:r>
              <a:rPr lang="ru-RU" sz="1700" dirty="0" smtClean="0"/>
              <a:t>-   7.1E+08</a:t>
            </a:r>
          </a:p>
          <a:p>
            <a:pPr>
              <a:lnSpc>
                <a:spcPct val="120000"/>
              </a:lnSpc>
            </a:pPr>
            <a:r>
              <a:rPr lang="ru-RU" sz="1700" dirty="0" smtClean="0">
                <a:solidFill>
                  <a:srgbClr val="ED1C24"/>
                </a:solidFill>
              </a:rPr>
              <a:t>Золотое</a:t>
            </a:r>
            <a:r>
              <a:rPr lang="ru-RU" sz="1700" dirty="0" smtClean="0"/>
              <a:t> оружие «за храбрость»        </a:t>
            </a:r>
            <a:r>
              <a:rPr lang="en-US" sz="1700" dirty="0" smtClean="0"/>
              <a:t>		</a:t>
            </a:r>
            <a:r>
              <a:rPr lang="ru-RU" sz="1700" dirty="0" smtClean="0"/>
              <a:t>-   6.9E+08</a:t>
            </a:r>
            <a:endParaRPr lang="ru-RU" sz="17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446217" y="18335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ctr">
              <a:buFont typeface="+mj-lt"/>
              <a:buAutoNum type="arabicPeriod" startAt="3"/>
            </a:pPr>
            <a:r>
              <a:rPr lang="ru-RU" dirty="0" smtClean="0"/>
              <a:t>Словарь частоты встречаемости </a:t>
            </a:r>
            <a:r>
              <a:rPr lang="en-US" dirty="0" smtClean="0"/>
              <a:t>mentions </a:t>
            </a:r>
            <a:r>
              <a:rPr lang="ru-RU" dirty="0" smtClean="0"/>
              <a:t>и </a:t>
            </a:r>
            <a:r>
              <a:rPr lang="en-US" dirty="0" smtClean="0"/>
              <a:t>entities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085928" y="2175032"/>
            <a:ext cx="7236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Самые часто встречающиеся сущности</a:t>
            </a:r>
          </a:p>
          <a:p>
            <a:pPr algn="ctr"/>
            <a:r>
              <a:rPr lang="ru-RU" sz="2000" b="1" dirty="0" smtClean="0"/>
              <a:t>(сущность – количество упоминаний)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8667" y="2596444"/>
            <a:ext cx="263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End2End Original model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619679" y="2578321"/>
            <a:ext cx="263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End2End </a:t>
            </a:r>
            <a:r>
              <a:rPr lang="ru-RU" b="1" dirty="0" smtClean="0"/>
              <a:t>Русский язык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141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379</Words>
  <Application>Microsoft Office PowerPoint</Application>
  <PresentationFormat>Широкоэкранный</PresentationFormat>
  <Paragraphs>153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Тема Office</vt:lpstr>
      <vt:lpstr>Связывание именованных сущностей</vt:lpstr>
      <vt:lpstr>Постановка задачи</vt:lpstr>
      <vt:lpstr>Анализ подходов</vt:lpstr>
      <vt:lpstr>Анализ подходов</vt:lpstr>
      <vt:lpstr>End2End подход</vt:lpstr>
      <vt:lpstr>Адаптация на русский язык</vt:lpstr>
      <vt:lpstr>Адаптация на русский язык</vt:lpstr>
      <vt:lpstr>Адаптация на русский язык</vt:lpstr>
      <vt:lpstr>Адаптация на русский язык</vt:lpstr>
      <vt:lpstr>Адаптация на русский язык</vt:lpstr>
      <vt:lpstr>Обучение</vt:lpstr>
      <vt:lpstr>Проблемы</vt:lpstr>
      <vt:lpstr>Будущая работа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Корней Трёшкин</dc:creator>
  <cp:lastModifiedBy>Корней Трёшкин</cp:lastModifiedBy>
  <cp:revision>44</cp:revision>
  <dcterms:created xsi:type="dcterms:W3CDTF">2019-09-02T10:03:48Z</dcterms:created>
  <dcterms:modified xsi:type="dcterms:W3CDTF">2019-09-03T21:56:16Z</dcterms:modified>
</cp:coreProperties>
</file>