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Заголовок и под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3 шт.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22" name="Shape 122"/>
          <p:cNvSpPr/>
          <p:nvPr>
            <p:ph type="body" sz="half" idx="13"/>
          </p:nvPr>
        </p:nvSpPr>
        <p:spPr>
          <a:xfrm>
            <a:off x="889000" y="2908300"/>
            <a:ext cx="11226800" cy="25933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700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25833"/>
            <a:ext cx="6705600" cy="990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-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-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, дополн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xfrm>
            <a:off x="254000" y="3187700"/>
            <a:ext cx="12192000" cy="2705100"/>
          </a:xfrm>
          <a:prstGeom prst="rect">
            <a:avLst/>
          </a:prstGeom>
        </p:spPr>
        <p:txBody>
          <a:bodyPr/>
          <a:lstStyle/>
          <a:p>
            <a:pPr/>
            <a:r>
              <a:t>television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xfrm>
            <a:off x="254000" y="6515100"/>
            <a:ext cx="12192000" cy="1803400"/>
          </a:xfrm>
          <a:prstGeom prst="rect">
            <a:avLst/>
          </a:prstGeom>
        </p:spPr>
        <p:txBody>
          <a:bodyPr/>
          <a:lstStyle/>
          <a:p>
            <a:pPr/>
            <a:r>
              <a:t>vasilkovskii vladimir ics1-22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ctrTitle"/>
          </p:nvPr>
        </p:nvSpPr>
        <p:spPr>
          <a:xfrm>
            <a:off x="114300" y="76200"/>
            <a:ext cx="12192000" cy="2705100"/>
          </a:xfrm>
          <a:prstGeom prst="rect">
            <a:avLst/>
          </a:prstGeom>
        </p:spPr>
        <p:txBody>
          <a:bodyPr/>
          <a:lstStyle>
            <a:lvl1pPr defTabSz="332993">
              <a:defRPr sz="9690"/>
            </a:lvl1pPr>
          </a:lstStyle>
          <a:p>
            <a:pPr/>
            <a:r>
              <a:t>the functions of television:</a:t>
            </a:r>
          </a:p>
        </p:txBody>
      </p:sp>
      <p:sp>
        <p:nvSpPr>
          <p:cNvPr id="170" name="Shape 170"/>
          <p:cNvSpPr/>
          <p:nvPr>
            <p:ph type="subTitle" sz="half" idx="1"/>
          </p:nvPr>
        </p:nvSpPr>
        <p:spPr>
          <a:xfrm>
            <a:off x="215900" y="2578099"/>
            <a:ext cx="12192001" cy="3453657"/>
          </a:xfrm>
          <a:prstGeom prst="rect">
            <a:avLst/>
          </a:prstGeom>
        </p:spPr>
        <p:txBody>
          <a:bodyPr/>
          <a:lstStyle/>
          <a:p>
            <a:pPr defTabSz="370331">
              <a:lnSpc>
                <a:spcPct val="100000"/>
              </a:lnSpc>
              <a:spcBef>
                <a:spcPts val="0"/>
              </a:spcBef>
              <a:defRPr cap="none" sz="324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1)Information function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defRPr cap="none" sz="324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2)Cultural and educational function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defRPr cap="none" sz="324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3)Integrative function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defRPr cap="none" sz="324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4)Management function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defRPr cap="none" sz="324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5)Organisational function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defRPr cap="none" sz="324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6)Educational function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defRPr cap="none" sz="324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7)Recreative function</a:t>
            </a:r>
          </a:p>
        </p:txBody>
      </p:sp>
      <p:pic>
        <p:nvPicPr>
          <p:cNvPr id="17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8083" y="3057677"/>
            <a:ext cx="8280634" cy="6166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82880">
              <a:lnSpc>
                <a:spcPct val="100000"/>
              </a:lnSpc>
              <a:spcBef>
                <a:spcPts val="0"/>
              </a:spcBef>
              <a:defRPr cap="none" sz="368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Management and Organisational functions</a:t>
            </a:r>
          </a:p>
          <a:p>
            <a:pPr defTabSz="182880">
              <a:lnSpc>
                <a:spcPct val="100000"/>
              </a:lnSpc>
              <a:spcBef>
                <a:spcPts val="0"/>
              </a:spcBef>
              <a:defRPr cap="none" sz="368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function: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 defTabSz="448055">
              <a:spcBef>
                <a:spcPts val="0"/>
              </a:spcBef>
              <a:buClrTx/>
              <a:buSzTx/>
              <a:buFontTx/>
              <a:buNone/>
              <a:defRPr sz="588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Includes:</a:t>
            </a:r>
          </a:p>
          <a:p>
            <a:pPr marL="0" indent="0" defTabSz="448055">
              <a:spcBef>
                <a:spcPts val="0"/>
              </a:spcBef>
              <a:buClrTx/>
              <a:buSzTx/>
              <a:buFontTx/>
              <a:buNone/>
              <a:defRPr sz="588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1) any calls for any activity, so for example it may be a call to come to an election .</a:t>
            </a:r>
          </a:p>
          <a:p>
            <a:pPr marL="0" indent="0" defTabSz="448055">
              <a:spcBef>
                <a:spcPts val="0"/>
              </a:spcBef>
              <a:buClrTx/>
              <a:buSzTx/>
              <a:buFontTx/>
              <a:buNone/>
              <a:defRPr sz="588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2) an explanation of any event.</a:t>
            </a:r>
          </a:p>
          <a:p>
            <a:pPr marL="0" indent="0" defTabSz="448055">
              <a:spcBef>
                <a:spcPts val="0"/>
              </a:spcBef>
              <a:buClrTx/>
              <a:buSzTx/>
              <a:buFontTx/>
              <a:buNone/>
              <a:defRPr sz="588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3) a change in the opinion of the public to any issue.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0"/>
              </a:spcBef>
              <a:defRPr cap="none" sz="400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Integrative function</a:t>
            </a:r>
          </a:p>
        </p:txBody>
      </p:sp>
      <p:sp>
        <p:nvSpPr>
          <p:cNvPr id="177" name="Shape 17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53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Unites the audience and leaves them feeling that they are not alone in their thoughts  .</a:t>
            </a:r>
          </a:p>
        </p:txBody>
      </p:sp>
      <p:pic>
        <p:nvPicPr>
          <p:cNvPr id="17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1414" y="5099992"/>
            <a:ext cx="6829649" cy="455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0"/>
              </a:spcBef>
              <a:defRPr cap="none" sz="4000">
                <a:solidFill>
                  <a:srgbClr val="B7445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Recreative function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317500" y="2749550"/>
            <a:ext cx="12192000" cy="6108700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760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helps to relax</a:t>
            </a:r>
          </a:p>
        </p:txBody>
      </p:sp>
      <p:pic>
        <p:nvPicPr>
          <p:cNvPr id="18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3286" y="1409700"/>
            <a:ext cx="4738614" cy="4738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493" y="5180014"/>
            <a:ext cx="7023151" cy="3979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5740400" y="4191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Now:</a:t>
            </a:r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6019800" y="3835400"/>
            <a:ext cx="6705600" cy="1803400"/>
          </a:xfrm>
          <a:prstGeom prst="rect">
            <a:avLst/>
          </a:prstGeom>
        </p:spPr>
        <p:txBody>
          <a:bodyPr/>
          <a:lstStyle>
            <a:lvl1pPr defTabSz="393192">
              <a:lnSpc>
                <a:spcPct val="100000"/>
              </a:lnSpc>
              <a:spcBef>
                <a:spcPts val="0"/>
              </a:spcBef>
              <a:defRPr cap="none" sz="2924">
                <a:solidFill>
                  <a:schemeClr val="accent2">
                    <a:hueOff val="159405"/>
                    <a:satOff val="19882"/>
                    <a:lumOff val="-2098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Because of the government  control of television and using it for their own purposes . Television loses these functions .</a:t>
            </a:r>
          </a:p>
        </p:txBody>
      </p:sp>
      <p:sp>
        <p:nvSpPr>
          <p:cNvPr id="187" name="Shape 187"/>
          <p:cNvSpPr/>
          <p:nvPr/>
        </p:nvSpPr>
        <p:spPr>
          <a:xfrm>
            <a:off x="6100564" y="7103870"/>
            <a:ext cx="5722740" cy="1743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22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Moreover , people use tv screens for watching videos and films in the internet , so now, these functions belong to the Internet, because the Internet is independent</a:t>
            </a:r>
          </a:p>
        </p:txBody>
      </p:sp>
      <p:pic>
        <p:nvPicPr>
          <p:cNvPr id="18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38" y="2831261"/>
            <a:ext cx="5837928" cy="3283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ctrTitle"/>
          </p:nvPr>
        </p:nvSpPr>
        <p:spPr>
          <a:xfrm>
            <a:off x="406400" y="3314700"/>
            <a:ext cx="12192000" cy="2705100"/>
          </a:xfrm>
          <a:prstGeom prst="rect">
            <a:avLst/>
          </a:prstGeom>
        </p:spPr>
        <p:txBody>
          <a:bodyPr/>
          <a:lstStyle>
            <a:lvl1pPr defTabSz="332993">
              <a:defRPr sz="9690"/>
            </a:lvl1pPr>
          </a:lstStyle>
          <a:p>
            <a:pPr/>
            <a:r>
              <a:t>thank you for your attention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