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0" r:id="rId15"/>
    <p:sldId id="27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F26F-8E0A-4EE7-8C2C-AD0AC02C7F64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A0106-64B1-4A78-8E1B-B6C9AEACC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51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A0403-3AF3-6507-F322-B65CE344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33ED7A-E69B-3CF8-4B87-19F84D36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FEEE9D-9778-991A-0487-88898D61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14A84-B236-5CEC-B337-A568FA1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731AA6-E5BA-8BBA-2F37-C24E16C1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93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800E3-ACBA-64EB-7376-ABE7C98E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BBF711-4E98-FC9B-C8DD-91F30F86E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808B71-5C7A-B9E4-EB25-CEC04617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833628-D0B4-CCE7-7A33-551A296E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850D97-F4BB-F42C-BD91-61FC8CB5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63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6353A9-3E5A-01FB-DA15-2DF14D7FA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B97801-23A3-171C-0A45-A7AAB0DA5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6A057-66B7-A69D-118A-710CA1EB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435893-6839-5E18-5670-FB9E5667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C83C8-BD84-B71B-7E5A-BB90A34D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7596B-A27D-0E2C-7221-FCEC42A8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A0E3EB-2E6D-3CC4-A30A-870ECDC3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6B409F-8A99-3E37-09A2-8AAFA415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AEA0CB-4AEC-8E1A-A75D-7B6212F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013E45-774C-612E-2447-2421DCFD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53205-9EDF-B3DD-3F65-F0E5B5EC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BD81E5-2E42-2103-F205-7362B693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08F905-61DF-8CC1-3793-9CCD65DE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B47AED-AD96-4F42-A5C3-BB77045E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BDD4C5-CFF0-5EB6-DD3D-FA24D883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2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F844D-F177-CF84-B473-D5332F34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18767-CC22-D3E5-8756-942F0B372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A5DF37-188B-A14E-EC1D-6A51077F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F539C8-A0E3-8A96-CDEE-35903CF2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75C794-1905-EEE6-E4DD-9A696AE5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625A10-3DA5-519F-D389-ADE3C641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39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C1A8F-298C-6697-E171-E766A29C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1E96DC-5FBA-4EE7-BAFD-7F279A95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CDB11E-E449-9C1A-A8C7-299177238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D9B725-FD68-43B5-B3C5-652EC233E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3C4A24-E23E-24C4-D2F8-D716CECD6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A7B089-47D3-EF90-840D-6ECA6AFE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59CAB7-9E13-214E-B760-EC4ECAF4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57723D-B59F-12A9-54D8-64D34EB5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04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64026-70AB-0105-98F3-AF49D1F1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FC11B7-440D-803E-C19D-0CF3134D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7D19BA-EF9C-AF59-6975-42249C89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296CAA-9A7C-3089-A17E-32A0FB05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AE1FF-357F-2603-CAF0-D601F1DB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3FE7F7-0FE4-593D-8753-EED01325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05344C-1402-4E6A-0DD9-CD5E1181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2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EA51D-7F2A-F65C-FA24-0DC50598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DD109-1E16-81E9-0BE4-7E4E51469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219472-B24F-8F2C-1720-20695309B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ED548B-387A-4BBB-535E-F58CF086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5C68BB-62E2-CD65-4BA5-A5645BCC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B26887-1FD5-9B65-F571-80FBCC85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32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80AFB-BAB1-70AF-63FB-AEEBD63A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F7CD35-1C74-F84A-7D66-D5D923643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0AD3F5-8057-80D3-57E1-C6808DFE7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D6C4A5-542D-9E8B-57C8-F3884639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A807-5ABD-475D-9A61-7EB9CE79F66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70ED47-2294-7A30-D4EF-8E7ECC61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92AB6D-5706-35D5-08E2-3C9D450A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60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5FC31-D96A-93E1-8610-12060137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3A921A-9068-2981-DFB0-2513C102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61B4C-0EA1-FEE1-5E3A-15B4DE5C3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A807-5ABD-475D-9A61-7EB9CE79F66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85B761-0CBD-1AB1-C5E9-376C4F2B2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5B6F75-064C-124C-EE8C-95AF5C6B0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05D1-BBE9-4746-B6B8-403B7A533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2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2">
            <a:extLst>
              <a:ext uri="{FF2B5EF4-FFF2-40B4-BE49-F238E27FC236}">
                <a16:creationId xmlns:a16="http://schemas.microsoft.com/office/drawing/2014/main" id="{3A7CD3EC-98EA-C8EB-DA56-D1F35E02162F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">
            <a:extLst>
              <a:ext uri="{FF2B5EF4-FFF2-40B4-BE49-F238E27FC236}">
                <a16:creationId xmlns:a16="http://schemas.microsoft.com/office/drawing/2014/main" id="{83056ACD-86C3-64AB-99D1-A37F5A4F57CE}"/>
              </a:ext>
            </a:extLst>
          </p:cNvPr>
          <p:cNvSpPr/>
          <p:nvPr/>
        </p:nvSpPr>
        <p:spPr>
          <a:xfrm>
            <a:off x="685800" y="5639372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CA9D841A-BB8D-824D-276E-6BA575F777DB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5">
            <a:extLst>
              <a:ext uri="{FF2B5EF4-FFF2-40B4-BE49-F238E27FC236}">
                <a16:creationId xmlns:a16="http://schemas.microsoft.com/office/drawing/2014/main" id="{50BD1390-BE56-1ECC-2D9E-6604CB5F0C5D}"/>
              </a:ext>
            </a:extLst>
          </p:cNvPr>
          <p:cNvSpPr txBox="1"/>
          <p:nvPr/>
        </p:nvSpPr>
        <p:spPr>
          <a:xfrm>
            <a:off x="736600" y="5777608"/>
            <a:ext cx="10718800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67"/>
              </a:lnSpc>
            </a:pPr>
            <a:r>
              <a:rPr lang="en-US" sz="1600" spc="400" dirty="0">
                <a:solidFill>
                  <a:srgbClr val="000000"/>
                </a:solidFill>
                <a:latin typeface="Helvetica" panose="020B0604020202020204" pitchFamily="2" charset="0"/>
              </a:rPr>
              <a:t>КОРОБЕЙНИКОВА</a:t>
            </a:r>
            <a:r>
              <a:rPr lang="ru-RU" sz="1600" spc="400" dirty="0">
                <a:solidFill>
                  <a:srgbClr val="000000"/>
                </a:solidFill>
                <a:latin typeface="Helvetica" panose="020B0604020202020204" pitchFamily="2" charset="0"/>
              </a:rPr>
              <a:t> </a:t>
            </a:r>
            <a:r>
              <a:rPr lang="en-US" sz="1600" spc="400" dirty="0">
                <a:solidFill>
                  <a:srgbClr val="000000"/>
                </a:solidFill>
                <a:latin typeface="Helvetica" panose="020B0604020202020204" pitchFamily="2" charset="0"/>
              </a:rPr>
              <a:t>АНАСТАСИЯ</a:t>
            </a:r>
            <a:r>
              <a:rPr lang="ru-RU" sz="1600" spc="400" dirty="0">
                <a:solidFill>
                  <a:srgbClr val="000000"/>
                </a:solidFill>
                <a:latin typeface="Helvetica" panose="020B0604020202020204" pitchFamily="2" charset="0"/>
              </a:rPr>
              <a:t>     ЛЮБЧЕНКО ЕЛИЗАВЕТА </a:t>
            </a:r>
            <a:r>
              <a:rPr lang="en-US" sz="1600" spc="400" dirty="0">
                <a:solidFill>
                  <a:srgbClr val="000000"/>
                </a:solidFill>
                <a:latin typeface="Helvetica" panose="020B0604020202020204" pitchFamily="2" charset="0"/>
              </a:rPr>
              <a:t> </a:t>
            </a:r>
            <a:r>
              <a:rPr lang="ru-RU" sz="1600" spc="400" dirty="0">
                <a:solidFill>
                  <a:srgbClr val="000000"/>
                </a:solidFill>
                <a:latin typeface="Helvetica" panose="020B0604020202020204" pitchFamily="2" charset="0"/>
              </a:rPr>
              <a:t>   ШЕИНА ЕЛЕНА</a:t>
            </a:r>
            <a:endParaRPr lang="en-US" sz="1600" spc="400" dirty="0">
              <a:solidFill>
                <a:srgbClr val="000000"/>
              </a:solidFill>
              <a:latin typeface="Helvetica" panose="020B0604020202020204" pitchFamily="2" charset="0"/>
            </a:endParaRP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0FA37EE9-3CF6-D102-CA33-40B35AA14092}"/>
              </a:ext>
            </a:extLst>
          </p:cNvPr>
          <p:cNvSpPr txBox="1"/>
          <p:nvPr/>
        </p:nvSpPr>
        <p:spPr>
          <a:xfrm>
            <a:off x="1530359" y="2211048"/>
            <a:ext cx="9131283" cy="2175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88"/>
              </a:lnSpc>
            </a:pPr>
            <a:r>
              <a:rPr lang="en-US" sz="12849" spc="-925" dirty="0" err="1">
                <a:solidFill>
                  <a:srgbClr val="000000"/>
                </a:solidFill>
                <a:latin typeface="Fahkwang"/>
              </a:rPr>
              <a:t>Lindéro</a:t>
            </a:r>
            <a:endParaRPr lang="en-US" sz="12849" spc="-925" dirty="0">
              <a:solidFill>
                <a:srgbClr val="000000"/>
              </a:solidFill>
              <a:latin typeface="Fahkwang"/>
            </a:endParaRPr>
          </a:p>
        </p:txBody>
      </p:sp>
    </p:spTree>
    <p:extLst>
      <p:ext uri="{BB962C8B-B14F-4D97-AF65-F5344CB8AC3E}">
        <p14:creationId xmlns:p14="http://schemas.microsoft.com/office/powerpoint/2010/main" val="347039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E2FA2-DEF9-5A38-DCBB-6F3F8360E242}"/>
              </a:ext>
            </a:extLst>
          </p:cNvPr>
          <p:cNvSpPr txBox="1"/>
          <p:nvPr/>
        </p:nvSpPr>
        <p:spPr>
          <a:xfrm>
            <a:off x="10585450" y="5668600"/>
            <a:ext cx="996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10</a:t>
            </a:r>
            <a:r>
              <a:rPr lang="en-US" sz="2400" dirty="0">
                <a:latin typeface="Helvetica" panose="020B0604020202020204" pitchFamily="2" charset="0"/>
              </a:rPr>
              <a:t>/1</a:t>
            </a:r>
            <a:r>
              <a:rPr lang="ru-RU" sz="2400" dirty="0">
                <a:latin typeface="Helvetica" panose="020B0604020202020204" pitchFamily="2" charset="0"/>
              </a:rPr>
              <a:t>5</a:t>
            </a:r>
            <a:endParaRPr lang="ru-RU" sz="2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F77F458-4884-8591-1A08-0E6A076DB56A}"/>
              </a:ext>
            </a:extLst>
          </p:cNvPr>
          <p:cNvSpPr txBox="1">
            <a:spLocks/>
          </p:cNvSpPr>
          <p:nvPr/>
        </p:nvSpPr>
        <p:spPr>
          <a:xfrm>
            <a:off x="609600" y="1364864"/>
            <a:ext cx="9296400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pc="100" dirty="0">
                <a:latin typeface="Helvetica" panose="020B0604020202020204" pitchFamily="2" charset="0"/>
              </a:rPr>
              <a:t>БИЗНЕС МОДЕЛЬ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6056D76-2896-D12B-5453-83DF1575AB7B}"/>
              </a:ext>
            </a:extLst>
          </p:cNvPr>
          <p:cNvSpPr txBox="1">
            <a:spLocks/>
          </p:cNvSpPr>
          <p:nvPr/>
        </p:nvSpPr>
        <p:spPr>
          <a:xfrm>
            <a:off x="609600" y="2372604"/>
            <a:ext cx="10896600" cy="222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Сайт будет брать комиссию в размере 15% с продаж товаров, лотов и со стоимости платной подписки. </a:t>
            </a:r>
          </a:p>
        </p:txBody>
      </p:sp>
    </p:spTree>
    <p:extLst>
      <p:ext uri="{BB962C8B-B14F-4D97-AF65-F5344CB8AC3E}">
        <p14:creationId xmlns:p14="http://schemas.microsoft.com/office/powerpoint/2010/main" val="383146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F77F458-4884-8591-1A08-0E6A076DB56A}"/>
              </a:ext>
            </a:extLst>
          </p:cNvPr>
          <p:cNvSpPr txBox="1">
            <a:spLocks/>
          </p:cNvSpPr>
          <p:nvPr/>
        </p:nvSpPr>
        <p:spPr>
          <a:xfrm>
            <a:off x="609600" y="1364864"/>
            <a:ext cx="9296400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pc="100" dirty="0">
                <a:latin typeface="Helvetica" panose="020B0604020202020204" pitchFamily="2" charset="0"/>
              </a:rPr>
              <a:t>ПЛАН РАЗВИТИЯ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6056D76-2896-D12B-5453-83DF1575AB7B}"/>
              </a:ext>
            </a:extLst>
          </p:cNvPr>
          <p:cNvSpPr txBox="1">
            <a:spLocks/>
          </p:cNvSpPr>
          <p:nvPr/>
        </p:nvSpPr>
        <p:spPr>
          <a:xfrm>
            <a:off x="609600" y="2372604"/>
            <a:ext cx="10896600" cy="299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Краткосрочные цели:</a:t>
            </a:r>
          </a:p>
          <a:p>
            <a:pPr>
              <a:lnSpc>
                <a:spcPct val="150000"/>
              </a:lnSpc>
              <a:buFont typeface="Helvetica" panose="020B0604020202020204" pitchFamily="2" charset="0"/>
              <a:buChar char="ꟷ"/>
            </a:pP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 Запуск минимального жизнеспособного продукта;</a:t>
            </a:r>
          </a:p>
          <a:p>
            <a:pPr>
              <a:lnSpc>
                <a:spcPct val="150000"/>
              </a:lnSpc>
              <a:buFont typeface="Helvetica" panose="020B0604020202020204" pitchFamily="2" charset="0"/>
              <a:buChar char="ꟷ"/>
            </a:pP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 Привлечение первых художников и покупателей;</a:t>
            </a:r>
          </a:p>
          <a:p>
            <a:pPr>
              <a:lnSpc>
                <a:spcPct val="150000"/>
              </a:lnSpc>
              <a:buFont typeface="Helvetica" panose="020B0604020202020204" pitchFamily="2" charset="0"/>
              <a:buChar char="ꟷ"/>
            </a:pP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 Сбор обратной связи.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7FA21-9ABE-DFBD-FBCD-B9C2C3F050D8}"/>
              </a:ext>
            </a:extLst>
          </p:cNvPr>
          <p:cNvSpPr txBox="1"/>
          <p:nvPr/>
        </p:nvSpPr>
        <p:spPr>
          <a:xfrm>
            <a:off x="10585450" y="5668600"/>
            <a:ext cx="996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11</a:t>
            </a:r>
            <a:r>
              <a:rPr lang="en-US" sz="2400" dirty="0">
                <a:latin typeface="Helvetica" panose="020B0604020202020204" pitchFamily="2" charset="0"/>
              </a:rPr>
              <a:t>/1</a:t>
            </a:r>
            <a:r>
              <a:rPr lang="ru-RU" sz="2400" dirty="0">
                <a:latin typeface="Helvetica" panose="020B0604020202020204" pitchFamily="2" charset="0"/>
              </a:rPr>
              <a:t>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7579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F77F458-4884-8591-1A08-0E6A076DB56A}"/>
              </a:ext>
            </a:extLst>
          </p:cNvPr>
          <p:cNvSpPr txBox="1">
            <a:spLocks/>
          </p:cNvSpPr>
          <p:nvPr/>
        </p:nvSpPr>
        <p:spPr>
          <a:xfrm>
            <a:off x="609600" y="1364864"/>
            <a:ext cx="9296400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pc="100" dirty="0">
                <a:latin typeface="Helvetica" panose="020B0604020202020204" pitchFamily="2" charset="0"/>
              </a:rPr>
              <a:t>ПЛАН РАЗВИТИЯ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6056D76-2896-D12B-5453-83DF1575AB7B}"/>
              </a:ext>
            </a:extLst>
          </p:cNvPr>
          <p:cNvSpPr txBox="1">
            <a:spLocks/>
          </p:cNvSpPr>
          <p:nvPr/>
        </p:nvSpPr>
        <p:spPr>
          <a:xfrm>
            <a:off x="609600" y="2372604"/>
            <a:ext cx="10896600" cy="3216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2200" dirty="0">
                <a:latin typeface="Helvetica" panose="020B0604020202020204" pitchFamily="2" charset="0"/>
                <a:cs typeface="Fahkwang" panose="00000500000000000000" pitchFamily="2" charset="-34"/>
              </a:rPr>
              <a:t>Долгосрочные цели: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Helvetica" panose="020B0604020202020204" pitchFamily="2" charset="0"/>
              <a:buChar char="̶"/>
            </a:pPr>
            <a:r>
              <a:rPr lang="ru-RU" sz="22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раздела с сертификатами подлинности для товаров и аукционов;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Helvetica" panose="020B0604020202020204" pitchFamily="2" charset="0"/>
              <a:buChar char="̶"/>
            </a:pPr>
            <a:r>
              <a:rPr lang="ru-RU" sz="22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NFT</a:t>
            </a:r>
            <a:r>
              <a:rPr lang="ru-RU" sz="22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Helvetica" panose="020B0604020202020204" pitchFamily="2" charset="0"/>
              <a:buChar char="̶"/>
            </a:pPr>
            <a:r>
              <a:rPr lang="ru-RU" sz="22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подробной аналитики продаж и подписок для художника.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0FACC-07C5-EA8F-6161-CDB5D59AB9B5}"/>
              </a:ext>
            </a:extLst>
          </p:cNvPr>
          <p:cNvSpPr txBox="1"/>
          <p:nvPr/>
        </p:nvSpPr>
        <p:spPr>
          <a:xfrm>
            <a:off x="10585450" y="5668600"/>
            <a:ext cx="996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12</a:t>
            </a:r>
            <a:r>
              <a:rPr lang="en-US" sz="2400" dirty="0">
                <a:latin typeface="Helvetica" panose="020B0604020202020204" pitchFamily="2" charset="0"/>
              </a:rPr>
              <a:t>/1</a:t>
            </a:r>
            <a:r>
              <a:rPr lang="ru-RU" sz="2400" dirty="0">
                <a:latin typeface="Helvetica" panose="020B0604020202020204" pitchFamily="2" charset="0"/>
              </a:rPr>
              <a:t>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1975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F77F458-4884-8591-1A08-0E6A076DB56A}"/>
              </a:ext>
            </a:extLst>
          </p:cNvPr>
          <p:cNvSpPr txBox="1">
            <a:spLocks/>
          </p:cNvSpPr>
          <p:nvPr/>
        </p:nvSpPr>
        <p:spPr>
          <a:xfrm>
            <a:off x="609600" y="1364864"/>
            <a:ext cx="9296400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pc="100" dirty="0">
                <a:latin typeface="Helvetica" panose="020B0604020202020204" pitchFamily="2" charset="0"/>
              </a:rPr>
              <a:t>КОМАНДА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6056D76-2896-D12B-5453-83DF1575AB7B}"/>
              </a:ext>
            </a:extLst>
          </p:cNvPr>
          <p:cNvSpPr txBox="1">
            <a:spLocks/>
          </p:cNvSpPr>
          <p:nvPr/>
        </p:nvSpPr>
        <p:spPr>
          <a:xfrm>
            <a:off x="609600" y="2372604"/>
            <a:ext cx="10896600" cy="2821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b="1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Коробейникова Анастасия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–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тимлид, продакт, </a:t>
            </a:r>
            <a:r>
              <a:rPr lang="ru-RU" sz="2400" kern="100" dirty="0" err="1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проджект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-менеджер, </a:t>
            </a:r>
            <a:r>
              <a:rPr lang="ru-RU" sz="2400" kern="100" dirty="0" err="1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фронтенд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разработчик, тестировщик.</a:t>
            </a:r>
          </a:p>
          <a:p>
            <a:pPr marL="0" indent="0" algn="just">
              <a:lnSpc>
                <a:spcPct val="140000"/>
              </a:lnSpc>
              <a:spcAft>
                <a:spcPts val="800"/>
              </a:spcAft>
              <a:buNone/>
            </a:pPr>
            <a:r>
              <a:rPr lang="ru-RU" sz="2400" b="1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Любченко Елизавета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–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бизнес-аналитик, технический писатель, дизайнер.</a:t>
            </a:r>
          </a:p>
          <a:p>
            <a:pPr marL="0" indent="0" algn="just">
              <a:lnSpc>
                <a:spcPct val="140000"/>
              </a:lnSpc>
              <a:spcAft>
                <a:spcPts val="800"/>
              </a:spcAft>
              <a:buNone/>
            </a:pPr>
            <a:r>
              <a:rPr lang="ru-RU" sz="2400" b="1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Шеина Елена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–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системный аналитик, бэкенд разработчик, </a:t>
            </a:r>
            <a:r>
              <a:rPr lang="ru-RU" sz="2400" kern="100" dirty="0" err="1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девопс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инженер.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400" dirty="0">
              <a:latin typeface="Helvetica" panose="020B0604020202020204" pitchFamily="2" charset="0"/>
              <a:cs typeface="Fahkwang" panose="00000500000000000000" pitchFamily="2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B9443-789B-F672-295D-CFCF8050B28F}"/>
              </a:ext>
            </a:extLst>
          </p:cNvPr>
          <p:cNvSpPr txBox="1"/>
          <p:nvPr/>
        </p:nvSpPr>
        <p:spPr>
          <a:xfrm>
            <a:off x="10585450" y="5668600"/>
            <a:ext cx="996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13</a:t>
            </a:r>
            <a:r>
              <a:rPr lang="en-US" sz="2400" dirty="0">
                <a:latin typeface="Helvetica" panose="020B0604020202020204" pitchFamily="2" charset="0"/>
              </a:rPr>
              <a:t>/1</a:t>
            </a:r>
            <a:r>
              <a:rPr lang="ru-RU" sz="2400" dirty="0">
                <a:latin typeface="Helvetica" panose="020B0604020202020204" pitchFamily="2" charset="0"/>
              </a:rPr>
              <a:t>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0216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843620-488B-BC0F-AD03-99FEEDA0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97942"/>
            <a:ext cx="10820400" cy="226211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kern="12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+mj-ea"/>
                <a:cs typeface="Fahkwang" panose="00000500000000000000" pitchFamily="2" charset="-34"/>
              </a:rPr>
              <a:t>Погрузитесь в мир искусства вместе с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Helvetica" panose="020B0604020202020204" pitchFamily="2" charset="0"/>
                <a:ea typeface="+mj-ea"/>
                <a:cs typeface="Fahkwang" panose="00000500000000000000" pitchFamily="2" charset="-34"/>
              </a:rPr>
              <a:t>Lindéro</a:t>
            </a:r>
            <a:r>
              <a:rPr lang="ru-RU" sz="2400" dirty="0">
                <a:solidFill>
                  <a:srgbClr val="000000"/>
                </a:solidFill>
                <a:latin typeface="Helvetica" panose="020B0604020202020204" pitchFamily="2" charset="0"/>
                <a:ea typeface="+mj-ea"/>
                <a:cs typeface="Fahkwang" panose="00000500000000000000" pitchFamily="2" charset="-34"/>
              </a:rPr>
              <a:t>. У нас вы найдете уникальные произведения искусства, сможете поучаствовать в торгах на аукционе и даже оформить подписку на любимого художника.</a:t>
            </a:r>
            <a:endParaRPr lang="ru-RU" sz="2400" dirty="0">
              <a:latin typeface="Helvetica" panose="020B0604020202020204" pitchFamily="2" charset="0"/>
              <a:cs typeface="Fahkwang" panose="00000500000000000000" pitchFamily="2" charset="-3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9F898-0A17-FAD9-155C-48B3FCC48EC3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95C5B34-B371-A9AA-7BE4-1F66A6A6B000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5E4D536-542E-BA9B-C326-864FCEB4747A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EF0BD-11FD-B3EA-AF86-EAC61ECD5747}"/>
              </a:ext>
            </a:extLst>
          </p:cNvPr>
          <p:cNvSpPr txBox="1"/>
          <p:nvPr/>
        </p:nvSpPr>
        <p:spPr>
          <a:xfrm>
            <a:off x="10585450" y="5668600"/>
            <a:ext cx="996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14</a:t>
            </a:r>
            <a:r>
              <a:rPr lang="en-US" sz="2400" dirty="0">
                <a:latin typeface="Helvetica" panose="020B0604020202020204" pitchFamily="2" charset="0"/>
              </a:rPr>
              <a:t>/1</a:t>
            </a:r>
            <a:r>
              <a:rPr lang="ru-RU" sz="2400" dirty="0">
                <a:latin typeface="Helvetica" panose="020B0604020202020204" pitchFamily="2" charset="0"/>
              </a:rPr>
              <a:t>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647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6056D76-2896-D12B-5453-83DF1575AB7B}"/>
              </a:ext>
            </a:extLst>
          </p:cNvPr>
          <p:cNvSpPr txBox="1">
            <a:spLocks/>
          </p:cNvSpPr>
          <p:nvPr/>
        </p:nvSpPr>
        <p:spPr>
          <a:xfrm>
            <a:off x="7188199" y="4768173"/>
            <a:ext cx="4591050" cy="656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latin typeface="Helvetica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lisalubchenko@yandex.ru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6C89DC-11D0-4C19-2F1B-28B981671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5" t="7015" r="6243" b="6609"/>
          <a:stretch/>
        </p:blipFill>
        <p:spPr>
          <a:xfrm>
            <a:off x="2349500" y="1512119"/>
            <a:ext cx="3854450" cy="3833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42A01E-3FF7-B2A5-71E3-1F62684D8BB1}"/>
              </a:ext>
            </a:extLst>
          </p:cNvPr>
          <p:cNvSpPr txBox="1"/>
          <p:nvPr/>
        </p:nvSpPr>
        <p:spPr>
          <a:xfrm>
            <a:off x="10585450" y="5668600"/>
            <a:ext cx="996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15</a:t>
            </a:r>
            <a:r>
              <a:rPr lang="en-US" sz="2400" dirty="0">
                <a:latin typeface="Helvetica" panose="020B0604020202020204" pitchFamily="2" charset="0"/>
              </a:rPr>
              <a:t>/1</a:t>
            </a:r>
            <a:r>
              <a:rPr lang="ru-RU" sz="2400" dirty="0">
                <a:latin typeface="Helvetica" panose="020B0604020202020204" pitchFamily="2" charset="0"/>
              </a:rPr>
              <a:t>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4010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B76D-03A2-122D-1A97-BC93E2E7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64864"/>
            <a:ext cx="9296400" cy="928688"/>
          </a:xfrm>
        </p:spPr>
        <p:txBody>
          <a:bodyPr>
            <a:normAutofit/>
          </a:bodyPr>
          <a:lstStyle/>
          <a:p>
            <a:r>
              <a:rPr lang="ru-RU" sz="3600" b="1" spc="100" dirty="0">
                <a:latin typeface="Helvetica" panose="020B0604020202020204" pitchFamily="2" charset="0"/>
              </a:rPr>
              <a:t>ПРОБЛЕМА</a:t>
            </a:r>
            <a:endParaRPr lang="ru-RU" sz="3600" b="1" dirty="0">
              <a:latin typeface="Helvetica" panose="020B0604020202020204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43620-488B-BC0F-AD03-99FEEDA0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72604"/>
            <a:ext cx="10896600" cy="22256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Helvetica" panose="020B0604020202020204" pitchFamily="2" charset="0"/>
              </a:rPr>
              <a:t>В России отсутствует единая удобная площадка для покупки произведений искусства и участия в аукционах.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AD298E-2B83-7BA2-E6C3-D49A4AEAADB3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CBBB4-4186-3BE8-C882-5C07B79FA81A}"/>
              </a:ext>
            </a:extLst>
          </p:cNvPr>
          <p:cNvSpPr txBox="1"/>
          <p:nvPr/>
        </p:nvSpPr>
        <p:spPr>
          <a:xfrm>
            <a:off x="10725150" y="5668602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2</a:t>
            </a:r>
            <a:r>
              <a:rPr lang="en-US" sz="2400" dirty="0">
                <a:latin typeface="Helvetica" panose="020B0604020202020204" pitchFamily="2" charset="0"/>
              </a:rPr>
              <a:t>/1</a:t>
            </a:r>
            <a:r>
              <a:rPr lang="ru-RU" sz="2400" dirty="0">
                <a:latin typeface="Helvetica" panose="020B0604020202020204" pitchFamily="2" charset="0"/>
              </a:rPr>
              <a:t>5</a:t>
            </a:r>
            <a:endParaRPr lang="ru-RU" sz="24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CA217E2-C570-FEDB-7C1D-927C4691ACFF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A962FFE-6B63-31D0-576E-85B45529FBDC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93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843620-488B-BC0F-AD03-99FEEDA0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72604"/>
            <a:ext cx="10896600" cy="22256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Helvetica" panose="020B0604020202020204" pitchFamily="2" charset="0"/>
              </a:rPr>
              <a:t>Наш проект рассчитан на художников, коллекционеров и любителей искусства в возрасте 18-45 лет.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A5C1600-6F69-AD23-E5E0-B9455A08B5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93235-965D-5506-FB89-0F8E63662853}"/>
              </a:ext>
            </a:extLst>
          </p:cNvPr>
          <p:cNvSpPr txBox="1"/>
          <p:nvPr/>
        </p:nvSpPr>
        <p:spPr>
          <a:xfrm>
            <a:off x="10725150" y="5668602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3</a:t>
            </a:r>
            <a:r>
              <a:rPr lang="en-US" sz="2400" dirty="0">
                <a:latin typeface="Helvetica" panose="020B0604020202020204" pitchFamily="2" charset="0"/>
              </a:rPr>
              <a:t>/1</a:t>
            </a:r>
            <a:r>
              <a:rPr lang="ru-RU" sz="2400" dirty="0">
                <a:latin typeface="Helvetica" panose="020B0604020202020204" pitchFamily="2" charset="0"/>
              </a:rPr>
              <a:t>5</a:t>
            </a:r>
            <a:endParaRPr lang="ru-RU" sz="2400" dirty="0"/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73E82E10-7D2A-1B60-53A2-A0DE91550050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CF7A06C4-A338-C427-E0FE-FE7BAEC1AAF2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83A7F05-FEBC-61BC-F57F-65221C7D2E50}"/>
              </a:ext>
            </a:extLst>
          </p:cNvPr>
          <p:cNvSpPr txBox="1">
            <a:spLocks/>
          </p:cNvSpPr>
          <p:nvPr/>
        </p:nvSpPr>
        <p:spPr>
          <a:xfrm>
            <a:off x="609600" y="1364864"/>
            <a:ext cx="9296400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pc="100" dirty="0">
                <a:latin typeface="Helvetica" panose="020B0604020202020204" pitchFamily="2" charset="0"/>
              </a:rPr>
              <a:t>ЦЕЛЕВАЯ АУДИТОРИЯ</a:t>
            </a:r>
            <a:endParaRPr lang="ru-RU" sz="3600" b="1" dirty="0">
              <a:latin typeface="Helvetica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1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846B8C-F0BA-FB05-B4E5-7A4AEC75A66E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BC9C3-A3AD-D5A4-57B3-DEC64101B843}"/>
              </a:ext>
            </a:extLst>
          </p:cNvPr>
          <p:cNvSpPr txBox="1"/>
          <p:nvPr/>
        </p:nvSpPr>
        <p:spPr>
          <a:xfrm>
            <a:off x="10725150" y="5668602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4</a:t>
            </a:r>
            <a:r>
              <a:rPr lang="en-US" sz="2400" dirty="0">
                <a:latin typeface="Helvetica" panose="020B0604020202020204" pitchFamily="2" charset="0"/>
              </a:rPr>
              <a:t>/1</a:t>
            </a:r>
            <a:r>
              <a:rPr lang="ru-RU" sz="2400" dirty="0">
                <a:latin typeface="Helvetica" panose="020B0604020202020204" pitchFamily="2" charset="0"/>
              </a:rPr>
              <a:t>5</a:t>
            </a:r>
            <a:endParaRPr lang="ru-RU" sz="2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C0D06D6-F28D-3382-3083-FE7E3BA3FD4B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AE06666E-646A-EEA6-728F-B4933FA5E6A1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D530CB-18D5-2901-5FDD-67E85763E4FB}"/>
              </a:ext>
            </a:extLst>
          </p:cNvPr>
          <p:cNvSpPr txBox="1">
            <a:spLocks/>
          </p:cNvSpPr>
          <p:nvPr/>
        </p:nvSpPr>
        <p:spPr>
          <a:xfrm>
            <a:off x="609600" y="1364864"/>
            <a:ext cx="9296400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pc="100" dirty="0">
                <a:latin typeface="Helvetica" panose="020B0604020202020204" pitchFamily="2" charset="0"/>
              </a:rPr>
              <a:t>ПРЕДЛАГАЕМОЕ РЕШЕНИЕ</a:t>
            </a:r>
            <a:endParaRPr lang="ru-RU" sz="3600" b="1" dirty="0">
              <a:latin typeface="Helvetica" panose="020B0604020202020204" pitchFamily="2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5446CF8-0DA1-0CBB-D9D5-06A52425C03F}"/>
              </a:ext>
            </a:extLst>
          </p:cNvPr>
          <p:cNvSpPr txBox="1">
            <a:spLocks/>
          </p:cNvSpPr>
          <p:nvPr/>
        </p:nvSpPr>
        <p:spPr>
          <a:xfrm>
            <a:off x="609600" y="2372604"/>
            <a:ext cx="10896600" cy="222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Helvetica" panose="020B0604020202020204" pitchFamily="2" charset="0"/>
                <a:cs typeface="Fahkwang" panose="00000500000000000000" pitchFamily="2" charset="-34"/>
              </a:rPr>
              <a:t>Lindéro</a:t>
            </a: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 – это веб-сайт, который позволяет продавать картины, скульптуры и фотографии</a:t>
            </a:r>
            <a:r>
              <a:rPr lang="en-US" sz="2400" dirty="0">
                <a:latin typeface="Helvetica" panose="020B0604020202020204" pitchFamily="2" charset="0"/>
                <a:cs typeface="Fahkwang" panose="00000500000000000000" pitchFamily="2" charset="-34"/>
              </a:rPr>
              <a:t>;</a:t>
            </a: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 проводить аукционы. Кроме того, на сайте присутствует система платной подписки на художника.</a:t>
            </a:r>
          </a:p>
        </p:txBody>
      </p:sp>
    </p:spTree>
    <p:extLst>
      <p:ext uri="{BB962C8B-B14F-4D97-AF65-F5344CB8AC3E}">
        <p14:creationId xmlns:p14="http://schemas.microsoft.com/office/powerpoint/2010/main" val="291741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E2FA2-DEF9-5A38-DCBB-6F3F8360E242}"/>
              </a:ext>
            </a:extLst>
          </p:cNvPr>
          <p:cNvSpPr txBox="1"/>
          <p:nvPr/>
        </p:nvSpPr>
        <p:spPr>
          <a:xfrm>
            <a:off x="10725150" y="5668602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5</a:t>
            </a:r>
            <a:r>
              <a:rPr lang="en-US" sz="2400" dirty="0">
                <a:latin typeface="Helvetica" panose="020B0604020202020204" pitchFamily="2" charset="0"/>
              </a:rPr>
              <a:t>/1</a:t>
            </a:r>
            <a:r>
              <a:rPr lang="ru-RU" sz="2400" dirty="0">
                <a:latin typeface="Helvetica" panose="020B0604020202020204" pitchFamily="2" charset="0"/>
              </a:rPr>
              <a:t>5</a:t>
            </a:r>
            <a:endParaRPr lang="ru-RU" sz="2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F77F458-4884-8591-1A08-0E6A076DB56A}"/>
              </a:ext>
            </a:extLst>
          </p:cNvPr>
          <p:cNvSpPr txBox="1">
            <a:spLocks/>
          </p:cNvSpPr>
          <p:nvPr/>
        </p:nvSpPr>
        <p:spPr>
          <a:xfrm>
            <a:off x="609600" y="1364864"/>
            <a:ext cx="9296400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pc="100" dirty="0">
                <a:latin typeface="Helvetica" panose="020B0604020202020204" pitchFamily="2" charset="0"/>
              </a:rPr>
              <a:t>ТЕХНОЛОГИИ И ИННОВАЦИИ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EC6CDB1-C91E-356A-55E6-D69886606CB7}"/>
              </a:ext>
            </a:extLst>
          </p:cNvPr>
          <p:cNvSpPr txBox="1">
            <a:spLocks/>
          </p:cNvSpPr>
          <p:nvPr/>
        </p:nvSpPr>
        <p:spPr>
          <a:xfrm>
            <a:off x="609600" y="2372604"/>
            <a:ext cx="10896600" cy="273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React</a:t>
            </a:r>
            <a:r>
              <a:rPr lang="ru-RU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, </a:t>
            </a:r>
            <a:r>
              <a:rPr lang="en-US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Redux</a:t>
            </a:r>
            <a:r>
              <a:rPr lang="en-US" sz="2400" dirty="0">
                <a:latin typeface="Helvetica" panose="020B0604020202020204" pitchFamily="2" charset="0"/>
                <a:cs typeface="Fahkwang" panose="00000500000000000000" pitchFamily="2" charset="-34"/>
              </a:rPr>
              <a:t> </a:t>
            </a: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– </a:t>
            </a:r>
            <a:r>
              <a:rPr lang="ru-RU" sz="2400" dirty="0" err="1">
                <a:latin typeface="Helvetica" panose="020B0604020202020204" pitchFamily="2" charset="0"/>
                <a:cs typeface="Fahkwang" panose="00000500000000000000" pitchFamily="2" charset="-34"/>
              </a:rPr>
              <a:t>фронтенд</a:t>
            </a:r>
            <a:endParaRPr lang="en-US" sz="2400" dirty="0">
              <a:latin typeface="Helvetica" panose="020B0604020202020204" pitchFamily="2" charset="0"/>
              <a:cs typeface="Fahkwang" panose="00000500000000000000" pitchFamily="2" charset="-3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Java Spring Boot</a:t>
            </a:r>
            <a:r>
              <a:rPr lang="ru-RU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,</a:t>
            </a:r>
            <a:r>
              <a:rPr lang="en-US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 </a:t>
            </a:r>
            <a:r>
              <a:rPr lang="en-US" sz="2400" b="1" dirty="0" err="1">
                <a:latin typeface="Helvetica" panose="020B0604020202020204" pitchFamily="2" charset="0"/>
                <a:cs typeface="Fahkwang" panose="00000500000000000000" pitchFamily="2" charset="-34"/>
              </a:rPr>
              <a:t>Keycloack</a:t>
            </a:r>
            <a:r>
              <a:rPr lang="ru-RU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 </a:t>
            </a: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– бэкенд</a:t>
            </a:r>
            <a:endParaRPr lang="en-US" sz="2400" dirty="0">
              <a:latin typeface="Helvetica" panose="020B0604020202020204" pitchFamily="2" charset="0"/>
              <a:cs typeface="Fahkwang" panose="00000500000000000000" pitchFamily="2" charset="-34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PostgreSQL</a:t>
            </a: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 – база данных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Nginx, Docker, </a:t>
            </a:r>
            <a:r>
              <a:rPr lang="en-US" sz="2400" b="1" dirty="0" err="1">
                <a:latin typeface="Helvetica" panose="020B0604020202020204" pitchFamily="2" charset="0"/>
                <a:cs typeface="Fahkwang" panose="00000500000000000000" pitchFamily="2" charset="-34"/>
              </a:rPr>
              <a:t>MinIO</a:t>
            </a:r>
            <a:r>
              <a:rPr lang="ru-RU" sz="2400" b="1" dirty="0">
                <a:latin typeface="Helvetica" panose="020B0604020202020204" pitchFamily="2" charset="0"/>
                <a:cs typeface="Fahkwang" panose="00000500000000000000" pitchFamily="2" charset="-34"/>
              </a:rPr>
              <a:t> </a:t>
            </a: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– дополнительные инструменты</a:t>
            </a:r>
            <a:endParaRPr lang="en-US" sz="2400" dirty="0">
              <a:latin typeface="Helvetica" panose="020B0604020202020204" pitchFamily="2" charset="0"/>
              <a:cs typeface="Fahkwang" panose="00000500000000000000" pitchFamily="2" charset="-34"/>
            </a:endParaRPr>
          </a:p>
          <a:p>
            <a:pPr marL="0" indent="0">
              <a:lnSpc>
                <a:spcPct val="125000"/>
              </a:lnSpc>
              <a:buNone/>
            </a:pPr>
            <a:endParaRPr lang="ru-RU" sz="2400" dirty="0">
              <a:latin typeface="Helvetica" panose="020B0604020202020204" pitchFamily="2" charset="0"/>
              <a:cs typeface="Fahkwang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013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E2FA2-DEF9-5A38-DCBB-6F3F8360E242}"/>
              </a:ext>
            </a:extLst>
          </p:cNvPr>
          <p:cNvSpPr txBox="1"/>
          <p:nvPr/>
        </p:nvSpPr>
        <p:spPr>
          <a:xfrm>
            <a:off x="10725150" y="5668602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6</a:t>
            </a:r>
            <a:r>
              <a:rPr lang="en-US" sz="2400" dirty="0">
                <a:latin typeface="Helvetica" panose="020B0604020202020204" pitchFamily="2" charset="0"/>
              </a:rPr>
              <a:t>/1</a:t>
            </a:r>
            <a:r>
              <a:rPr lang="ru-RU" sz="2400" dirty="0">
                <a:latin typeface="Helvetica" panose="020B0604020202020204" pitchFamily="2" charset="0"/>
              </a:rPr>
              <a:t>5</a:t>
            </a:r>
            <a:endParaRPr lang="ru-RU" sz="2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F77F458-4884-8591-1A08-0E6A076DB56A}"/>
              </a:ext>
            </a:extLst>
          </p:cNvPr>
          <p:cNvSpPr txBox="1">
            <a:spLocks/>
          </p:cNvSpPr>
          <p:nvPr/>
        </p:nvSpPr>
        <p:spPr>
          <a:xfrm>
            <a:off x="609600" y="1364864"/>
            <a:ext cx="9296400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pc="100" dirty="0">
                <a:latin typeface="Helvetica" panose="020B0604020202020204" pitchFamily="2" charset="0"/>
              </a:rPr>
              <a:t>КОНКУРЕНТНОЕ ПРЕИМУЩЕСТВО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6056D76-2896-D12B-5453-83DF1575AB7B}"/>
              </a:ext>
            </a:extLst>
          </p:cNvPr>
          <p:cNvSpPr txBox="1">
            <a:spLocks/>
          </p:cNvSpPr>
          <p:nvPr/>
        </p:nvSpPr>
        <p:spPr>
          <a:xfrm>
            <a:off x="609600" y="2372604"/>
            <a:ext cx="10896600" cy="222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Helvetica" panose="020B0604020202020204" pitchFamily="2" charset="0"/>
                <a:cs typeface="Fahkwang" panose="00000500000000000000" pitchFamily="2" charset="-34"/>
              </a:rPr>
              <a:t>В отличие от существующих решений, 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Helvetica" panose="020B0604020202020204" pitchFamily="2" charset="0"/>
                <a:ea typeface="+mj-ea"/>
                <a:cs typeface="Fahkwang" panose="00000500000000000000" pitchFamily="2" charset="-34"/>
              </a:rPr>
              <a:t>Lindéro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Helvetica" panose="020B0604020202020204" pitchFamily="2" charset="0"/>
                <a:ea typeface="+mj-ea"/>
                <a:cs typeface="Fahkwang" panose="00000500000000000000" pitchFamily="2" charset="-34"/>
              </a:rPr>
              <a:t> предлагает единую площадку для продажи произведений искусства, не привязанную к конкретной галереи или аукционному дому. </a:t>
            </a:r>
            <a:r>
              <a:rPr lang="ru-RU" sz="2400" dirty="0">
                <a:solidFill>
                  <a:srgbClr val="000000"/>
                </a:solidFill>
                <a:latin typeface="Helvetica" panose="020B0604020202020204" pitchFamily="2" charset="0"/>
                <a:ea typeface="+mj-ea"/>
                <a:cs typeface="Fahkwang" panose="00000500000000000000" pitchFamily="2" charset="-34"/>
              </a:rPr>
              <a:t>Наличие системы платной подписки на художника способствует формированию и сплочению сообщества любителей искусства.</a:t>
            </a:r>
            <a:endParaRPr lang="ru-RU" sz="2400" dirty="0">
              <a:latin typeface="Helvetica" panose="020B0604020202020204" pitchFamily="2" charset="0"/>
              <a:cs typeface="Fahkwang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743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E2FA2-DEF9-5A38-DCBB-6F3F8360E242}"/>
              </a:ext>
            </a:extLst>
          </p:cNvPr>
          <p:cNvSpPr txBox="1"/>
          <p:nvPr/>
        </p:nvSpPr>
        <p:spPr>
          <a:xfrm>
            <a:off x="10725150" y="5668602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7</a:t>
            </a:r>
            <a:r>
              <a:rPr lang="en-US" sz="2400" dirty="0">
                <a:latin typeface="Helvetica" panose="020B0604020202020204" pitchFamily="2" charset="0"/>
              </a:rPr>
              <a:t>/1</a:t>
            </a:r>
            <a:r>
              <a:rPr lang="ru-RU" sz="2400" dirty="0">
                <a:latin typeface="Helvetica" panose="020B0604020202020204" pitchFamily="2" charset="0"/>
              </a:rPr>
              <a:t>5</a:t>
            </a:r>
            <a:endParaRPr lang="ru-RU" sz="2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9734E9-3B7D-2748-E3DC-B1C718ADB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952049"/>
            <a:ext cx="3962401" cy="40590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A901ED-2D2E-58DE-82BB-04ACD509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292" y="1365251"/>
            <a:ext cx="4055558" cy="430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3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E2FA2-DEF9-5A38-DCBB-6F3F8360E242}"/>
              </a:ext>
            </a:extLst>
          </p:cNvPr>
          <p:cNvSpPr txBox="1"/>
          <p:nvPr/>
        </p:nvSpPr>
        <p:spPr>
          <a:xfrm>
            <a:off x="10725150" y="5668602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8</a:t>
            </a:r>
            <a:r>
              <a:rPr lang="en-US" sz="2400" dirty="0">
                <a:latin typeface="Helvetica" panose="020B0604020202020204" pitchFamily="2" charset="0"/>
              </a:rPr>
              <a:t>/1</a:t>
            </a:r>
            <a:r>
              <a:rPr lang="ru-RU" sz="2400" dirty="0">
                <a:latin typeface="Helvetica" panose="020B0604020202020204" pitchFamily="2" charset="0"/>
              </a:rPr>
              <a:t>5</a:t>
            </a:r>
            <a:endParaRPr lang="ru-RU" sz="2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E4FEFB-AE05-CCB4-41EC-D1D1ABA9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76377"/>
            <a:ext cx="5418714" cy="390524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63509A5-639B-5FDD-8238-586C9E20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35" y="2800344"/>
            <a:ext cx="5250765" cy="25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6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809879-027E-65BF-B079-6AA3DAD5AA00}"/>
              </a:ext>
            </a:extLst>
          </p:cNvPr>
          <p:cNvSpPr txBox="1">
            <a:spLocks/>
          </p:cNvSpPr>
          <p:nvPr/>
        </p:nvSpPr>
        <p:spPr>
          <a:xfrm>
            <a:off x="609600" y="5718421"/>
            <a:ext cx="1367560" cy="362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Fahkwang" panose="00000500000000000000" pitchFamily="2" charset="-34"/>
                <a:cs typeface="Fahkwang" panose="00000500000000000000" pitchFamily="2" charset="-34"/>
              </a:rPr>
              <a:t>Lindéro</a:t>
            </a:r>
            <a:endParaRPr lang="ru-RU" sz="2400" dirty="0">
              <a:cs typeface="Fahkwang" panose="000005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E2FA2-DEF9-5A38-DCBB-6F3F8360E242}"/>
              </a:ext>
            </a:extLst>
          </p:cNvPr>
          <p:cNvSpPr txBox="1"/>
          <p:nvPr/>
        </p:nvSpPr>
        <p:spPr>
          <a:xfrm>
            <a:off x="10725150" y="5668602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Helvetica" panose="020B0604020202020204" pitchFamily="2" charset="0"/>
              </a:rPr>
              <a:t>9</a:t>
            </a:r>
            <a:r>
              <a:rPr lang="en-US" sz="2400" dirty="0">
                <a:latin typeface="Helvetica" panose="020B0604020202020204" pitchFamily="2" charset="0"/>
              </a:rPr>
              <a:t>/1</a:t>
            </a:r>
            <a:r>
              <a:rPr lang="ru-RU" sz="2400" dirty="0">
                <a:latin typeface="Helvetica" panose="020B0604020202020204" pitchFamily="2" charset="0"/>
              </a:rPr>
              <a:t>5</a:t>
            </a:r>
            <a:endParaRPr lang="ru-RU" sz="24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60D3E77-0048-315A-E5CA-9D1A513B3776}"/>
              </a:ext>
            </a:extLst>
          </p:cNvPr>
          <p:cNvSpPr/>
          <p:nvPr/>
        </p:nvSpPr>
        <p:spPr>
          <a:xfrm>
            <a:off x="685800" y="61595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813AABC-AE19-6AC0-B4D5-29670EF120B5}"/>
              </a:ext>
            </a:extLst>
          </p:cNvPr>
          <p:cNvSpPr/>
          <p:nvPr/>
        </p:nvSpPr>
        <p:spPr>
          <a:xfrm>
            <a:off x="685800" y="685800"/>
            <a:ext cx="108204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3B7C3F-8DC8-0F09-5DFD-73114917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39" y="1043116"/>
            <a:ext cx="4719121" cy="45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0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337</Words>
  <Application>Microsoft Office PowerPoint</Application>
  <PresentationFormat>Широкоэкранный</PresentationFormat>
  <Paragraphs>61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Fahkwang</vt:lpstr>
      <vt:lpstr>Helvetica</vt:lpstr>
      <vt:lpstr>Тема Office</vt:lpstr>
      <vt:lpstr>Презентация PowerPoint</vt:lpstr>
      <vt:lpstr>ПРОБЛЕМА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Lindéro</dc:title>
  <dc:creator>linko</dc:creator>
  <cp:lastModifiedBy>linko</cp:lastModifiedBy>
  <cp:revision>12</cp:revision>
  <dcterms:created xsi:type="dcterms:W3CDTF">2024-03-11T18:22:27Z</dcterms:created>
  <dcterms:modified xsi:type="dcterms:W3CDTF">2024-03-17T16:44:18Z</dcterms:modified>
</cp:coreProperties>
</file>