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9" r:id="rId9"/>
    <p:sldId id="268" r:id="rId10"/>
    <p:sldId id="263"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u-HU"/>
              <a:t>Mintacím szerkesztése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71077D4-77F8-4D92-A853-1E9E67E025EF}" type="datetimeFigureOut">
              <a:rPr lang="hu-HU" smtClean="0"/>
              <a:t>2020. 12. 07.</a:t>
            </a:fld>
            <a:endParaRPr lang="hu-HU"/>
          </a:p>
        </p:txBody>
      </p:sp>
      <p:sp>
        <p:nvSpPr>
          <p:cNvPr id="5" name="Footer Placeholder 4"/>
          <p:cNvSpPr>
            <a:spLocks noGrp="1"/>
          </p:cNvSpPr>
          <p:nvPr>
            <p:ph type="ftr" sz="quarter" idx="11"/>
          </p:nvPr>
        </p:nvSpPr>
        <p:spPr>
          <a:xfrm>
            <a:off x="1876424" y="5410201"/>
            <a:ext cx="5124886" cy="365125"/>
          </a:xfrm>
        </p:spPr>
        <p:txBody>
          <a:bodyPr/>
          <a:lstStyle/>
          <a:p>
            <a:endParaRPr lang="hu-HU"/>
          </a:p>
        </p:txBody>
      </p:sp>
      <p:sp>
        <p:nvSpPr>
          <p:cNvPr id="6" name="Slide Number Placeholder 5"/>
          <p:cNvSpPr>
            <a:spLocks noGrp="1"/>
          </p:cNvSpPr>
          <p:nvPr>
            <p:ph type="sldNum" sz="quarter" idx="12"/>
          </p:nvPr>
        </p:nvSpPr>
        <p:spPr>
          <a:xfrm>
            <a:off x="9896911" y="5410199"/>
            <a:ext cx="771089" cy="365125"/>
          </a:xfrm>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371512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u-HU"/>
              <a:t>Kép beszúrásához kattintson az ikonra</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771077D4-77F8-4D92-A853-1E9E67E025EF}" type="datetimeFigureOut">
              <a:rPr lang="hu-HU" smtClean="0"/>
              <a:t>2020. 12. 07.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256957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u-HU"/>
              <a:t>Mintacím szerkesztése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771077D4-77F8-4D92-A853-1E9E67E025EF}" type="datetimeFigureOut">
              <a:rPr lang="hu-HU" smtClean="0"/>
              <a:t>2020. 12. 07.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226957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u-HU"/>
              <a:t>Mintacím szerkesztése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771077D4-77F8-4D92-A853-1E9E67E025EF}" type="datetimeFigureOut">
              <a:rPr lang="hu-HU" smtClean="0"/>
              <a:t>2020. 12. 07.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E44B21A-0CDF-4065-A6B2-17D79BD9C671}" type="slidenum">
              <a:rPr lang="hu-HU" smtClean="0"/>
              <a:t>‹#›</a:t>
            </a:fld>
            <a:endParaRPr lang="hu-H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3084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u-HU"/>
              <a:t>Mintacím szerkesztése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771077D4-77F8-4D92-A853-1E9E67E025EF}" type="datetimeFigureOut">
              <a:rPr lang="hu-HU" smtClean="0"/>
              <a:t>2020. 12. 07.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3698970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u-HU"/>
              <a:t>Mintacím szerkesztése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771077D4-77F8-4D92-A853-1E9E67E025EF}" type="datetimeFigureOut">
              <a:rPr lang="hu-HU" smtClean="0"/>
              <a:t>2020. 12. 07.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92747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u-HU"/>
              <a:t>Mintacím szerkesztése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771077D4-77F8-4D92-A853-1E9E67E025EF}" type="datetimeFigureOut">
              <a:rPr lang="hu-HU" smtClean="0"/>
              <a:t>2020. 12. 07.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1800632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771077D4-77F8-4D92-A853-1E9E67E025EF}" type="datetimeFigureOut">
              <a:rPr lang="hu-HU" smtClean="0"/>
              <a:t>2020. 12. 07.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157820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771077D4-77F8-4D92-A853-1E9E67E025EF}" type="datetimeFigureOut">
              <a:rPr lang="hu-HU" smtClean="0"/>
              <a:t>2020. 12. 07.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333608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771077D4-77F8-4D92-A853-1E9E67E025EF}" type="datetimeFigureOut">
              <a:rPr lang="hu-HU" smtClean="0"/>
              <a:t>2020. 12. 07.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149408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u-HU"/>
              <a:t>Mintacím szerkesztése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771077D4-77F8-4D92-A853-1E9E67E025EF}" type="datetimeFigureOut">
              <a:rPr lang="hu-HU" smtClean="0"/>
              <a:t>2020. 12. 07.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162296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771077D4-77F8-4D92-A853-1E9E67E025EF}" type="datetimeFigureOut">
              <a:rPr lang="hu-HU" smtClean="0"/>
              <a:t>2020. 12. 07.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29255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u-HU"/>
              <a:t>Mintacím szerkesztése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41410" y="3073397"/>
            <a:ext cx="4878391" cy="271780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172200" y="3073397"/>
            <a:ext cx="4875210" cy="271780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771077D4-77F8-4D92-A853-1E9E67E025EF}" type="datetimeFigureOut">
              <a:rPr lang="hu-HU" smtClean="0"/>
              <a:t>2020. 12. 07.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129136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771077D4-77F8-4D92-A853-1E9E67E025EF}" type="datetimeFigureOut">
              <a:rPr lang="hu-HU" smtClean="0"/>
              <a:t>2020. 12. 07.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203254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077D4-77F8-4D92-A853-1E9E67E025EF}" type="datetimeFigureOut">
              <a:rPr lang="hu-HU" smtClean="0"/>
              <a:t>2020. 12. 07.</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394946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771077D4-77F8-4D92-A853-1E9E67E025EF}" type="datetimeFigureOut">
              <a:rPr lang="hu-HU" smtClean="0"/>
              <a:t>2020. 12. 07.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19932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771077D4-77F8-4D92-A853-1E9E67E025EF}" type="datetimeFigureOut">
              <a:rPr lang="hu-HU" smtClean="0"/>
              <a:t>2020. 12. 07.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E44B21A-0CDF-4065-A6B2-17D79BD9C671}" type="slidenum">
              <a:rPr lang="hu-HU" smtClean="0"/>
              <a:t>‹#›</a:t>
            </a:fld>
            <a:endParaRPr lang="hu-HU"/>
          </a:p>
        </p:txBody>
      </p:sp>
    </p:spTree>
    <p:extLst>
      <p:ext uri="{BB962C8B-B14F-4D97-AF65-F5344CB8AC3E}">
        <p14:creationId xmlns:p14="http://schemas.microsoft.com/office/powerpoint/2010/main" val="387076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1077D4-77F8-4D92-A853-1E9E67E025EF}" type="datetimeFigureOut">
              <a:rPr lang="hu-HU" smtClean="0"/>
              <a:t>2020. 12. 07.</a:t>
            </a:fld>
            <a:endParaRPr lang="hu-H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44B21A-0CDF-4065-A6B2-17D79BD9C671}" type="slidenum">
              <a:rPr lang="hu-HU" smtClean="0"/>
              <a:t>‹#›</a:t>
            </a:fld>
            <a:endParaRPr lang="hu-HU"/>
          </a:p>
        </p:txBody>
      </p:sp>
    </p:spTree>
    <p:extLst>
      <p:ext uri="{BB962C8B-B14F-4D97-AF65-F5344CB8AC3E}">
        <p14:creationId xmlns:p14="http://schemas.microsoft.com/office/powerpoint/2010/main" val="12848760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1336AEC-C0EA-4028-83A1-06361110873A}"/>
              </a:ext>
            </a:extLst>
          </p:cNvPr>
          <p:cNvSpPr>
            <a:spLocks noGrp="1"/>
          </p:cNvSpPr>
          <p:nvPr>
            <p:ph type="ctrTitle"/>
          </p:nvPr>
        </p:nvSpPr>
        <p:spPr/>
        <p:txBody>
          <a:bodyPr/>
          <a:lstStyle/>
          <a:p>
            <a:r>
              <a:rPr lang="hu-HU" dirty="0"/>
              <a:t>Credit </a:t>
            </a:r>
            <a:r>
              <a:rPr lang="hu-HU" dirty="0" err="1"/>
              <a:t>Card</a:t>
            </a:r>
            <a:r>
              <a:rPr lang="hu-HU" dirty="0"/>
              <a:t> </a:t>
            </a:r>
            <a:r>
              <a:rPr lang="hu-HU" dirty="0" err="1"/>
              <a:t>Fraud</a:t>
            </a:r>
            <a:r>
              <a:rPr lang="hu-HU" dirty="0"/>
              <a:t> </a:t>
            </a:r>
            <a:r>
              <a:rPr lang="hu-HU" dirty="0" err="1"/>
              <a:t>Detection</a:t>
            </a:r>
            <a:endParaRPr lang="hu-HU" dirty="0"/>
          </a:p>
        </p:txBody>
      </p:sp>
      <p:sp>
        <p:nvSpPr>
          <p:cNvPr id="3" name="Alcím 2">
            <a:extLst>
              <a:ext uri="{FF2B5EF4-FFF2-40B4-BE49-F238E27FC236}">
                <a16:creationId xmlns:a16="http://schemas.microsoft.com/office/drawing/2014/main" id="{FB0DB1FF-2195-4243-8DF1-C8BD03834E95}"/>
              </a:ext>
            </a:extLst>
          </p:cNvPr>
          <p:cNvSpPr>
            <a:spLocks noGrp="1"/>
          </p:cNvSpPr>
          <p:nvPr>
            <p:ph type="subTitle" idx="1"/>
          </p:nvPr>
        </p:nvSpPr>
        <p:spPr/>
        <p:txBody>
          <a:bodyPr/>
          <a:lstStyle/>
          <a:p>
            <a:r>
              <a:rPr lang="hu-HU" dirty="0"/>
              <a:t>Richárd Köröcz</a:t>
            </a:r>
          </a:p>
        </p:txBody>
      </p:sp>
    </p:spTree>
    <p:extLst>
      <p:ext uri="{BB962C8B-B14F-4D97-AF65-F5344CB8AC3E}">
        <p14:creationId xmlns:p14="http://schemas.microsoft.com/office/powerpoint/2010/main" val="2473242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EB9099-786E-4656-9181-55249A954434}"/>
              </a:ext>
            </a:extLst>
          </p:cNvPr>
          <p:cNvSpPr>
            <a:spLocks noGrp="1"/>
          </p:cNvSpPr>
          <p:nvPr>
            <p:ph type="title"/>
          </p:nvPr>
        </p:nvSpPr>
        <p:spPr/>
        <p:txBody>
          <a:bodyPr/>
          <a:lstStyle/>
          <a:p>
            <a:r>
              <a:rPr lang="hu-HU" dirty="0" err="1"/>
              <a:t>Machine</a:t>
            </a:r>
            <a:r>
              <a:rPr lang="hu-HU" dirty="0"/>
              <a:t> </a:t>
            </a:r>
            <a:r>
              <a:rPr lang="hu-HU" dirty="0" err="1"/>
              <a:t>Learning</a:t>
            </a:r>
            <a:r>
              <a:rPr lang="hu-HU" dirty="0"/>
              <a:t> </a:t>
            </a:r>
            <a:r>
              <a:rPr lang="hu-HU" dirty="0" err="1"/>
              <a:t>models</a:t>
            </a:r>
            <a:endParaRPr lang="hu-HU" dirty="0"/>
          </a:p>
        </p:txBody>
      </p:sp>
      <p:sp>
        <p:nvSpPr>
          <p:cNvPr id="4" name="Tartalom helye 3">
            <a:extLst>
              <a:ext uri="{FF2B5EF4-FFF2-40B4-BE49-F238E27FC236}">
                <a16:creationId xmlns:a16="http://schemas.microsoft.com/office/drawing/2014/main" id="{ADAEFBBD-BDD7-44D3-98C9-4482171E530C}"/>
              </a:ext>
            </a:extLst>
          </p:cNvPr>
          <p:cNvSpPr>
            <a:spLocks noGrp="1"/>
          </p:cNvSpPr>
          <p:nvPr>
            <p:ph idx="1"/>
          </p:nvPr>
        </p:nvSpPr>
        <p:spPr/>
        <p:txBody>
          <a:bodyPr/>
          <a:lstStyle/>
          <a:p>
            <a:r>
              <a:rPr lang="hu-HU" dirty="0" err="1"/>
              <a:t>For</a:t>
            </a:r>
            <a:r>
              <a:rPr lang="hu-HU" dirty="0"/>
              <a:t> </a:t>
            </a:r>
            <a:r>
              <a:rPr lang="hu-HU" dirty="0" err="1"/>
              <a:t>this</a:t>
            </a:r>
            <a:r>
              <a:rPr lang="hu-HU" dirty="0"/>
              <a:t> </a:t>
            </a:r>
            <a:r>
              <a:rPr lang="hu-HU" dirty="0" err="1"/>
              <a:t>analyses</a:t>
            </a:r>
            <a:r>
              <a:rPr lang="hu-HU" dirty="0"/>
              <a:t> I </a:t>
            </a:r>
            <a:r>
              <a:rPr lang="hu-HU" dirty="0" err="1"/>
              <a:t>have</a:t>
            </a:r>
            <a:r>
              <a:rPr lang="hu-HU" dirty="0"/>
              <a:t> </a:t>
            </a:r>
            <a:r>
              <a:rPr lang="hu-HU" dirty="0" err="1"/>
              <a:t>used</a:t>
            </a:r>
            <a:r>
              <a:rPr lang="hu-HU" dirty="0"/>
              <a:t> </a:t>
            </a:r>
            <a:r>
              <a:rPr lang="hu-HU" dirty="0" err="1"/>
              <a:t>some</a:t>
            </a:r>
            <a:r>
              <a:rPr lang="hu-HU" dirty="0"/>
              <a:t> </a:t>
            </a:r>
            <a:r>
              <a:rPr lang="hu-HU" dirty="0" err="1"/>
              <a:t>diferrent</a:t>
            </a:r>
            <a:r>
              <a:rPr lang="hu-HU" dirty="0"/>
              <a:t> </a:t>
            </a:r>
            <a:r>
              <a:rPr lang="hu-HU" dirty="0" err="1"/>
              <a:t>models</a:t>
            </a:r>
            <a:r>
              <a:rPr lang="hu-HU" dirty="0"/>
              <a:t> </a:t>
            </a:r>
            <a:r>
              <a:rPr lang="hu-HU" dirty="0" err="1"/>
              <a:t>such</a:t>
            </a:r>
            <a:r>
              <a:rPr lang="hu-HU" dirty="0"/>
              <a:t> </a:t>
            </a:r>
            <a:r>
              <a:rPr lang="hu-HU" dirty="0" err="1"/>
              <a:t>as</a:t>
            </a:r>
            <a:r>
              <a:rPr lang="hu-HU" dirty="0"/>
              <a:t> </a:t>
            </a:r>
            <a:r>
              <a:rPr lang="hu-HU" dirty="0" err="1"/>
              <a:t>Ligistic</a:t>
            </a:r>
            <a:r>
              <a:rPr lang="hu-HU" dirty="0"/>
              <a:t> </a:t>
            </a:r>
            <a:r>
              <a:rPr lang="hu-HU" dirty="0" err="1"/>
              <a:t>Regression</a:t>
            </a:r>
            <a:r>
              <a:rPr lang="hu-HU" dirty="0"/>
              <a:t>,  K </a:t>
            </a:r>
            <a:r>
              <a:rPr lang="hu-HU" dirty="0" err="1"/>
              <a:t>Nearest</a:t>
            </a:r>
            <a:r>
              <a:rPr lang="hu-HU" dirty="0"/>
              <a:t> </a:t>
            </a:r>
            <a:r>
              <a:rPr lang="hu-HU" dirty="0" err="1"/>
              <a:t>Neighbors</a:t>
            </a:r>
            <a:r>
              <a:rPr lang="hu-HU" dirty="0"/>
              <a:t>, Decision </a:t>
            </a:r>
            <a:r>
              <a:rPr lang="hu-HU" dirty="0" err="1"/>
              <a:t>Tree</a:t>
            </a:r>
            <a:r>
              <a:rPr lang="hu-HU" dirty="0"/>
              <a:t>, </a:t>
            </a:r>
            <a:r>
              <a:rPr lang="hu-HU" dirty="0" err="1"/>
              <a:t>Support</a:t>
            </a:r>
            <a:r>
              <a:rPr lang="hu-HU" dirty="0"/>
              <a:t> </a:t>
            </a:r>
            <a:r>
              <a:rPr lang="hu-HU" dirty="0" err="1"/>
              <a:t>Vector</a:t>
            </a:r>
            <a:r>
              <a:rPr lang="hu-HU" dirty="0"/>
              <a:t> </a:t>
            </a:r>
            <a:r>
              <a:rPr lang="hu-HU" dirty="0" err="1"/>
              <a:t>Machine</a:t>
            </a:r>
            <a:r>
              <a:rPr lang="hu-HU" dirty="0"/>
              <a:t> and </a:t>
            </a:r>
            <a:r>
              <a:rPr lang="hu-HU" dirty="0" err="1"/>
              <a:t>the</a:t>
            </a:r>
            <a:r>
              <a:rPr lang="hu-HU" dirty="0"/>
              <a:t> </a:t>
            </a:r>
            <a:r>
              <a:rPr lang="hu-HU" dirty="0" err="1"/>
              <a:t>final</a:t>
            </a:r>
            <a:r>
              <a:rPr lang="hu-HU" dirty="0"/>
              <a:t> </a:t>
            </a:r>
            <a:r>
              <a:rPr lang="hu-HU" dirty="0" err="1"/>
              <a:t>one</a:t>
            </a:r>
            <a:r>
              <a:rPr lang="hu-HU" dirty="0"/>
              <a:t>: a Deep </a:t>
            </a:r>
            <a:r>
              <a:rPr lang="hu-HU" dirty="0" err="1"/>
              <a:t>Learning</a:t>
            </a:r>
            <a:r>
              <a:rPr lang="hu-HU" dirty="0"/>
              <a:t> </a:t>
            </a:r>
            <a:r>
              <a:rPr lang="hu-HU" dirty="0" err="1"/>
              <a:t>model</a:t>
            </a:r>
            <a:r>
              <a:rPr lang="hu-HU" dirty="0"/>
              <a:t>. </a:t>
            </a:r>
            <a:r>
              <a:rPr lang="hu-HU" dirty="0" err="1"/>
              <a:t>On</a:t>
            </a:r>
            <a:r>
              <a:rPr lang="hu-HU" dirty="0"/>
              <a:t> </a:t>
            </a:r>
            <a:r>
              <a:rPr lang="hu-HU" dirty="0" err="1"/>
              <a:t>the</a:t>
            </a:r>
            <a:r>
              <a:rPr lang="hu-HU" dirty="0"/>
              <a:t> </a:t>
            </a:r>
            <a:r>
              <a:rPr lang="hu-HU" dirty="0" err="1"/>
              <a:t>next</a:t>
            </a:r>
            <a:r>
              <a:rPr lang="hu-HU" dirty="0"/>
              <a:t> </a:t>
            </a:r>
            <a:r>
              <a:rPr lang="hu-HU" dirty="0" err="1"/>
              <a:t>page</a:t>
            </a:r>
            <a:r>
              <a:rPr lang="hu-HU" dirty="0"/>
              <a:t> </a:t>
            </a:r>
            <a:r>
              <a:rPr lang="hu-HU" dirty="0" err="1"/>
              <a:t>you</a:t>
            </a:r>
            <a:r>
              <a:rPr lang="hu-HU" dirty="0"/>
              <a:t> </a:t>
            </a:r>
            <a:r>
              <a:rPr lang="hu-HU" dirty="0" err="1"/>
              <a:t>can</a:t>
            </a:r>
            <a:r>
              <a:rPr lang="hu-HU" dirty="0"/>
              <a:t> </a:t>
            </a:r>
            <a:r>
              <a:rPr lang="hu-HU" dirty="0" err="1"/>
              <a:t>see</a:t>
            </a:r>
            <a:r>
              <a:rPr lang="hu-HU" dirty="0"/>
              <a:t> </a:t>
            </a:r>
            <a:r>
              <a:rPr lang="hu-HU" dirty="0" err="1"/>
              <a:t>the</a:t>
            </a:r>
            <a:r>
              <a:rPr lang="hu-HU" dirty="0"/>
              <a:t> </a:t>
            </a:r>
            <a:r>
              <a:rPr lang="hu-HU" dirty="0" err="1"/>
              <a:t>results</a:t>
            </a:r>
            <a:r>
              <a:rPr lang="hu-HU" dirty="0"/>
              <a:t>.</a:t>
            </a:r>
          </a:p>
        </p:txBody>
      </p:sp>
    </p:spTree>
    <p:extLst>
      <p:ext uri="{BB962C8B-B14F-4D97-AF65-F5344CB8AC3E}">
        <p14:creationId xmlns:p14="http://schemas.microsoft.com/office/powerpoint/2010/main" val="314148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EB9099-786E-4656-9181-55249A954434}"/>
              </a:ext>
            </a:extLst>
          </p:cNvPr>
          <p:cNvSpPr>
            <a:spLocks noGrp="1"/>
          </p:cNvSpPr>
          <p:nvPr>
            <p:ph type="title"/>
          </p:nvPr>
        </p:nvSpPr>
        <p:spPr/>
        <p:txBody>
          <a:bodyPr>
            <a:normAutofit/>
          </a:bodyPr>
          <a:lstStyle/>
          <a:p>
            <a:r>
              <a:rPr lang="hu-HU" dirty="0" err="1"/>
              <a:t>Machine</a:t>
            </a:r>
            <a:r>
              <a:rPr lang="hu-HU" dirty="0"/>
              <a:t> </a:t>
            </a:r>
            <a:r>
              <a:rPr lang="hu-HU" dirty="0" err="1"/>
              <a:t>Learning</a:t>
            </a:r>
            <a:r>
              <a:rPr lang="hu-HU" dirty="0"/>
              <a:t> </a:t>
            </a:r>
            <a:r>
              <a:rPr lang="hu-HU" dirty="0" err="1"/>
              <a:t>models</a:t>
            </a:r>
            <a:r>
              <a:rPr lang="hu-HU" dirty="0"/>
              <a:t> – </a:t>
            </a:r>
            <a:r>
              <a:rPr lang="hu-HU" dirty="0" err="1"/>
              <a:t>Confusion</a:t>
            </a:r>
            <a:r>
              <a:rPr lang="hu-HU" dirty="0"/>
              <a:t> </a:t>
            </a:r>
            <a:r>
              <a:rPr lang="hu-HU" dirty="0" err="1"/>
              <a:t>Matrix</a:t>
            </a:r>
            <a:endParaRPr lang="hu-HU" dirty="0"/>
          </a:p>
        </p:txBody>
      </p:sp>
      <p:pic>
        <p:nvPicPr>
          <p:cNvPr id="7" name="Tartalom helye 6">
            <a:extLst>
              <a:ext uri="{FF2B5EF4-FFF2-40B4-BE49-F238E27FC236}">
                <a16:creationId xmlns:a16="http://schemas.microsoft.com/office/drawing/2014/main" id="{64A084CF-A783-4A5A-8023-17675DB60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3298783" cy="2061739"/>
          </a:xfrm>
        </p:spPr>
      </p:pic>
      <p:pic>
        <p:nvPicPr>
          <p:cNvPr id="8" name="Tartalom helye 6">
            <a:extLst>
              <a:ext uri="{FF2B5EF4-FFF2-40B4-BE49-F238E27FC236}">
                <a16:creationId xmlns:a16="http://schemas.microsoft.com/office/drawing/2014/main" id="{77B75AF5-A56C-46CF-A2E1-EB66D89687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0196" y="2097087"/>
            <a:ext cx="3298782" cy="2061739"/>
          </a:xfrm>
          <a:prstGeom prst="rect">
            <a:avLst/>
          </a:prstGeom>
        </p:spPr>
      </p:pic>
      <p:pic>
        <p:nvPicPr>
          <p:cNvPr id="9" name="Tartalom helye 6">
            <a:extLst>
              <a:ext uri="{FF2B5EF4-FFF2-40B4-BE49-F238E27FC236}">
                <a16:creationId xmlns:a16="http://schemas.microsoft.com/office/drawing/2014/main" id="{A7A12280-692C-4BA2-BDF4-10AA9167520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38979" y="2097086"/>
            <a:ext cx="3298782" cy="2061739"/>
          </a:xfrm>
          <a:prstGeom prst="rect">
            <a:avLst/>
          </a:prstGeom>
        </p:spPr>
      </p:pic>
      <p:pic>
        <p:nvPicPr>
          <p:cNvPr id="10" name="Tartalom helye 6">
            <a:extLst>
              <a:ext uri="{FF2B5EF4-FFF2-40B4-BE49-F238E27FC236}">
                <a16:creationId xmlns:a16="http://schemas.microsoft.com/office/drawing/2014/main" id="{00F65909-DBC7-487C-9D42-E15B8B65B2A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41414" y="4158825"/>
            <a:ext cx="3298782" cy="2061738"/>
          </a:xfrm>
          <a:prstGeom prst="rect">
            <a:avLst/>
          </a:prstGeom>
        </p:spPr>
      </p:pic>
      <p:pic>
        <p:nvPicPr>
          <p:cNvPr id="11" name="Tartalom helye 6">
            <a:extLst>
              <a:ext uri="{FF2B5EF4-FFF2-40B4-BE49-F238E27FC236}">
                <a16:creationId xmlns:a16="http://schemas.microsoft.com/office/drawing/2014/main" id="{2FC72D7C-20CF-4A37-9116-985FDC1783A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440195" y="4158824"/>
            <a:ext cx="3298782" cy="2061738"/>
          </a:xfrm>
          <a:prstGeom prst="rect">
            <a:avLst/>
          </a:prstGeom>
        </p:spPr>
      </p:pic>
    </p:spTree>
    <p:extLst>
      <p:ext uri="{BB962C8B-B14F-4D97-AF65-F5344CB8AC3E}">
        <p14:creationId xmlns:p14="http://schemas.microsoft.com/office/powerpoint/2010/main" val="109571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EB9099-786E-4656-9181-55249A954434}"/>
              </a:ext>
            </a:extLst>
          </p:cNvPr>
          <p:cNvSpPr>
            <a:spLocks noGrp="1"/>
          </p:cNvSpPr>
          <p:nvPr>
            <p:ph type="title"/>
          </p:nvPr>
        </p:nvSpPr>
        <p:spPr/>
        <p:txBody>
          <a:bodyPr>
            <a:normAutofit/>
          </a:bodyPr>
          <a:lstStyle/>
          <a:p>
            <a:r>
              <a:rPr lang="hu-HU" dirty="0" err="1"/>
              <a:t>Machine</a:t>
            </a:r>
            <a:r>
              <a:rPr lang="hu-HU" dirty="0"/>
              <a:t> </a:t>
            </a:r>
            <a:r>
              <a:rPr lang="hu-HU" dirty="0" err="1"/>
              <a:t>Learning</a:t>
            </a:r>
            <a:r>
              <a:rPr lang="hu-HU" dirty="0"/>
              <a:t> </a:t>
            </a:r>
            <a:r>
              <a:rPr lang="hu-HU" dirty="0" err="1"/>
              <a:t>models</a:t>
            </a:r>
            <a:r>
              <a:rPr lang="hu-HU" dirty="0"/>
              <a:t> – </a:t>
            </a:r>
            <a:r>
              <a:rPr lang="hu-HU" dirty="0" err="1"/>
              <a:t>Results</a:t>
            </a:r>
            <a:endParaRPr lang="hu-HU" dirty="0"/>
          </a:p>
        </p:txBody>
      </p:sp>
      <p:graphicFrame>
        <p:nvGraphicFramePr>
          <p:cNvPr id="13" name="Tartalom helye 12">
            <a:extLst>
              <a:ext uri="{FF2B5EF4-FFF2-40B4-BE49-F238E27FC236}">
                <a16:creationId xmlns:a16="http://schemas.microsoft.com/office/drawing/2014/main" id="{499BCE28-12CA-49AE-B62F-2FCC94D81C8A}"/>
              </a:ext>
            </a:extLst>
          </p:cNvPr>
          <p:cNvGraphicFramePr>
            <a:graphicFrameLocks noGrp="1"/>
          </p:cNvGraphicFramePr>
          <p:nvPr>
            <p:ph idx="1"/>
            <p:extLst>
              <p:ext uri="{D42A27DB-BD31-4B8C-83A1-F6EECF244321}">
                <p14:modId xmlns:p14="http://schemas.microsoft.com/office/powerpoint/2010/main" val="3546402139"/>
              </p:ext>
            </p:extLst>
          </p:nvPr>
        </p:nvGraphicFramePr>
        <p:xfrm>
          <a:off x="1141413" y="2347049"/>
          <a:ext cx="9905997" cy="3155254"/>
        </p:xfrm>
        <a:graphic>
          <a:graphicData uri="http://schemas.openxmlformats.org/drawingml/2006/table">
            <a:tbl>
              <a:tblPr>
                <a:tableStyleId>{5C22544A-7EE6-4342-B048-85BDC9FD1C3A}</a:tableStyleId>
              </a:tblPr>
              <a:tblGrid>
                <a:gridCol w="1223964">
                  <a:extLst>
                    <a:ext uri="{9D8B030D-6E8A-4147-A177-3AD203B41FA5}">
                      <a16:colId xmlns:a16="http://schemas.microsoft.com/office/drawing/2014/main" val="1245901459"/>
                    </a:ext>
                  </a:extLst>
                </a:gridCol>
                <a:gridCol w="1094931">
                  <a:extLst>
                    <a:ext uri="{9D8B030D-6E8A-4147-A177-3AD203B41FA5}">
                      <a16:colId xmlns:a16="http://schemas.microsoft.com/office/drawing/2014/main" val="2779382235"/>
                    </a:ext>
                  </a:extLst>
                </a:gridCol>
                <a:gridCol w="1979724">
                  <a:extLst>
                    <a:ext uri="{9D8B030D-6E8A-4147-A177-3AD203B41FA5}">
                      <a16:colId xmlns:a16="http://schemas.microsoft.com/office/drawing/2014/main" val="679671051"/>
                    </a:ext>
                  </a:extLst>
                </a:gridCol>
                <a:gridCol w="1518896">
                  <a:extLst>
                    <a:ext uri="{9D8B030D-6E8A-4147-A177-3AD203B41FA5}">
                      <a16:colId xmlns:a16="http://schemas.microsoft.com/office/drawing/2014/main" val="125524229"/>
                    </a:ext>
                  </a:extLst>
                </a:gridCol>
                <a:gridCol w="1666361">
                  <a:extLst>
                    <a:ext uri="{9D8B030D-6E8A-4147-A177-3AD203B41FA5}">
                      <a16:colId xmlns:a16="http://schemas.microsoft.com/office/drawing/2014/main" val="1403153422"/>
                    </a:ext>
                  </a:extLst>
                </a:gridCol>
                <a:gridCol w="1714287">
                  <a:extLst>
                    <a:ext uri="{9D8B030D-6E8A-4147-A177-3AD203B41FA5}">
                      <a16:colId xmlns:a16="http://schemas.microsoft.com/office/drawing/2014/main" val="4042208899"/>
                    </a:ext>
                  </a:extLst>
                </a:gridCol>
                <a:gridCol w="707834">
                  <a:extLst>
                    <a:ext uri="{9D8B030D-6E8A-4147-A177-3AD203B41FA5}">
                      <a16:colId xmlns:a16="http://schemas.microsoft.com/office/drawing/2014/main" val="652138126"/>
                    </a:ext>
                  </a:extLst>
                </a:gridCol>
              </a:tblGrid>
              <a:tr h="480602">
                <a:tc>
                  <a:txBody>
                    <a:bodyPr/>
                    <a:lstStyle/>
                    <a:p>
                      <a:pPr algn="ctr" fontAlgn="ctr"/>
                      <a:r>
                        <a:rPr lang="hu-HU" sz="1200" u="none" strike="noStrike">
                          <a:effectLst/>
                        </a:rPr>
                        <a:t>Models:</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200" u="none" strike="noStrike">
                          <a:effectLst/>
                        </a:rPr>
                        <a:t>Decision Tree</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200" u="none" strike="noStrike">
                          <a:effectLst/>
                        </a:rPr>
                        <a:t>Support Vector Machine</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200" u="none" strike="noStrike">
                          <a:effectLst/>
                        </a:rPr>
                        <a:t>Logistic Regression</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200" u="none" strike="noStrike">
                          <a:effectLst/>
                        </a:rPr>
                        <a:t>K Nearest Neighbors</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200" u="none" strike="noStrike">
                          <a:effectLst/>
                        </a:rPr>
                        <a:t>Deep Learning model</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200" u="none" strike="noStrike">
                          <a:effectLst/>
                        </a:rPr>
                        <a:t>Avarage</a:t>
                      </a:r>
                      <a:endParaRPr lang="hu-HU" sz="12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45418604"/>
                  </a:ext>
                </a:extLst>
              </a:tr>
              <a:tr h="459706">
                <a:tc>
                  <a:txBody>
                    <a:bodyPr/>
                    <a:lstStyle/>
                    <a:p>
                      <a:pPr algn="l" fontAlgn="ctr"/>
                      <a:r>
                        <a:rPr lang="hu-HU" sz="1200" u="none" strike="noStrike">
                          <a:effectLst/>
                        </a:rPr>
                        <a:t>Accuracy score</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91,05%</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90,00%</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91,58%</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91,58%</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92,00%</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91,24%</a:t>
                      </a:r>
                      <a:endParaRPr lang="hu-H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74535893"/>
                  </a:ext>
                </a:extLst>
              </a:tr>
              <a:tr h="438810">
                <a:tc>
                  <a:txBody>
                    <a:bodyPr/>
                    <a:lstStyle/>
                    <a:p>
                      <a:pPr algn="l" fontAlgn="ctr"/>
                      <a:r>
                        <a:rPr lang="hu-HU" sz="1200" u="none" strike="noStrike">
                          <a:effectLst/>
                        </a:rPr>
                        <a:t>True Positive</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81</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dirty="0">
                          <a:effectLst/>
                        </a:rPr>
                        <a:t>87</a:t>
                      </a:r>
                      <a:endParaRPr lang="hu-H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86</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88</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87</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85,8</a:t>
                      </a:r>
                      <a:endParaRPr lang="hu-H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62369771"/>
                  </a:ext>
                </a:extLst>
              </a:tr>
              <a:tr h="438810">
                <a:tc>
                  <a:txBody>
                    <a:bodyPr/>
                    <a:lstStyle/>
                    <a:p>
                      <a:pPr algn="l" fontAlgn="ctr"/>
                      <a:r>
                        <a:rPr lang="hu-HU" sz="1200" u="none" strike="noStrike">
                          <a:effectLst/>
                        </a:rPr>
                        <a:t>False Positive</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7</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2</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0</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2,2</a:t>
                      </a:r>
                      <a:endParaRPr lang="hu-H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98161759"/>
                  </a:ext>
                </a:extLst>
              </a:tr>
              <a:tr h="438810">
                <a:tc>
                  <a:txBody>
                    <a:bodyPr/>
                    <a:lstStyle/>
                    <a:p>
                      <a:pPr algn="l" fontAlgn="ctr"/>
                      <a:r>
                        <a:rPr lang="hu-HU" sz="1200" u="none" strike="noStrike">
                          <a:effectLst/>
                        </a:rPr>
                        <a:t>False Negative</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10</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18</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14</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16</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15</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14,6</a:t>
                      </a:r>
                      <a:endParaRPr lang="hu-H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84420263"/>
                  </a:ext>
                </a:extLst>
              </a:tr>
              <a:tr h="438810">
                <a:tc>
                  <a:txBody>
                    <a:bodyPr/>
                    <a:lstStyle/>
                    <a:p>
                      <a:pPr algn="l" fontAlgn="ctr"/>
                      <a:r>
                        <a:rPr lang="hu-HU" sz="1200" u="none" strike="noStrike">
                          <a:effectLst/>
                        </a:rPr>
                        <a:t>True Negative</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92</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84</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88</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86</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87</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87,4</a:t>
                      </a:r>
                      <a:endParaRPr lang="hu-H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40366017"/>
                  </a:ext>
                </a:extLst>
              </a:tr>
              <a:tr h="459706">
                <a:tc>
                  <a:txBody>
                    <a:bodyPr/>
                    <a:lstStyle/>
                    <a:p>
                      <a:pPr algn="l" fontAlgn="ctr"/>
                      <a:r>
                        <a:rPr lang="hu-HU" sz="1200" u="none" strike="noStrike">
                          <a:effectLst/>
                        </a:rPr>
                        <a:t>Sum</a:t>
                      </a:r>
                      <a:endParaRPr lang="hu-HU"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190</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190</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190</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190</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a:effectLst/>
                        </a:rPr>
                        <a:t>190</a:t>
                      </a:r>
                      <a:endParaRPr lang="hu-H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u-HU" sz="1100" u="none" strike="noStrike" dirty="0">
                          <a:effectLst/>
                        </a:rPr>
                        <a:t> </a:t>
                      </a:r>
                      <a:endParaRPr lang="hu-HU"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74975373"/>
                  </a:ext>
                </a:extLst>
              </a:tr>
            </a:tbl>
          </a:graphicData>
        </a:graphic>
      </p:graphicFrame>
    </p:spTree>
    <p:extLst>
      <p:ext uri="{BB962C8B-B14F-4D97-AF65-F5344CB8AC3E}">
        <p14:creationId xmlns:p14="http://schemas.microsoft.com/office/powerpoint/2010/main" val="325928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EB9099-786E-4656-9181-55249A954434}"/>
              </a:ext>
            </a:extLst>
          </p:cNvPr>
          <p:cNvSpPr>
            <a:spLocks noGrp="1"/>
          </p:cNvSpPr>
          <p:nvPr>
            <p:ph type="title"/>
          </p:nvPr>
        </p:nvSpPr>
        <p:spPr/>
        <p:txBody>
          <a:bodyPr>
            <a:normAutofit/>
          </a:bodyPr>
          <a:lstStyle/>
          <a:p>
            <a:r>
              <a:rPr lang="hu-HU" dirty="0" err="1"/>
              <a:t>Conclusion</a:t>
            </a:r>
            <a:r>
              <a:rPr lang="hu-HU" dirty="0"/>
              <a:t> and </a:t>
            </a:r>
            <a:r>
              <a:rPr lang="hu-HU" dirty="0" err="1"/>
              <a:t>future</a:t>
            </a:r>
            <a:r>
              <a:rPr lang="hu-HU" dirty="0"/>
              <a:t> </a:t>
            </a:r>
            <a:r>
              <a:rPr lang="hu-HU" dirty="0" err="1"/>
              <a:t>directions</a:t>
            </a:r>
            <a:endParaRPr lang="hu-HU" dirty="0"/>
          </a:p>
        </p:txBody>
      </p:sp>
      <p:sp>
        <p:nvSpPr>
          <p:cNvPr id="4" name="Tartalom helye 3">
            <a:extLst>
              <a:ext uri="{FF2B5EF4-FFF2-40B4-BE49-F238E27FC236}">
                <a16:creationId xmlns:a16="http://schemas.microsoft.com/office/drawing/2014/main" id="{708B383E-C6EA-469F-A291-4A7B7F665780}"/>
              </a:ext>
            </a:extLst>
          </p:cNvPr>
          <p:cNvSpPr>
            <a:spLocks noGrp="1"/>
          </p:cNvSpPr>
          <p:nvPr>
            <p:ph idx="1"/>
          </p:nvPr>
        </p:nvSpPr>
        <p:spPr/>
        <p:txBody>
          <a:bodyPr/>
          <a:lstStyle/>
          <a:p>
            <a:r>
              <a:rPr lang="hu-HU" dirty="0" err="1"/>
              <a:t>Collect</a:t>
            </a:r>
            <a:r>
              <a:rPr lang="hu-HU" dirty="0"/>
              <a:t> more </a:t>
            </a:r>
            <a:r>
              <a:rPr lang="hu-HU" dirty="0" err="1"/>
              <a:t>data</a:t>
            </a:r>
            <a:r>
              <a:rPr lang="hu-HU" dirty="0"/>
              <a:t> </a:t>
            </a:r>
            <a:r>
              <a:rPr lang="hu-HU" dirty="0" err="1"/>
              <a:t>to</a:t>
            </a:r>
            <a:r>
              <a:rPr lang="hu-HU" dirty="0"/>
              <a:t> test </a:t>
            </a:r>
            <a:r>
              <a:rPr lang="hu-HU" dirty="0" err="1"/>
              <a:t>it</a:t>
            </a:r>
            <a:r>
              <a:rPr lang="hu-HU" dirty="0"/>
              <a:t> and </a:t>
            </a:r>
            <a:r>
              <a:rPr lang="hu-HU" dirty="0" err="1"/>
              <a:t>get</a:t>
            </a:r>
            <a:r>
              <a:rPr lang="hu-HU" dirty="0"/>
              <a:t> more </a:t>
            </a:r>
            <a:r>
              <a:rPr lang="hu-HU" dirty="0" err="1"/>
              <a:t>accurated</a:t>
            </a:r>
            <a:r>
              <a:rPr lang="hu-HU" dirty="0"/>
              <a:t> </a:t>
            </a:r>
            <a:r>
              <a:rPr lang="hu-HU" dirty="0" err="1"/>
              <a:t>models</a:t>
            </a:r>
            <a:r>
              <a:rPr lang="hu-HU" dirty="0"/>
              <a:t>.</a:t>
            </a:r>
          </a:p>
          <a:p>
            <a:r>
              <a:rPr lang="hu-HU" dirty="0"/>
              <a:t>Add </a:t>
            </a:r>
            <a:r>
              <a:rPr lang="hu-HU" dirty="0" err="1"/>
              <a:t>new</a:t>
            </a:r>
            <a:r>
              <a:rPr lang="hu-HU" dirty="0"/>
              <a:t> </a:t>
            </a:r>
            <a:r>
              <a:rPr lang="hu-HU" dirty="0" err="1"/>
              <a:t>independent</a:t>
            </a:r>
            <a:r>
              <a:rPr lang="hu-HU" dirty="0"/>
              <a:t> </a:t>
            </a:r>
            <a:r>
              <a:rPr lang="hu-HU" dirty="0" err="1"/>
              <a:t>variables</a:t>
            </a:r>
            <a:r>
              <a:rPr lang="hu-HU" dirty="0"/>
              <a:t> </a:t>
            </a:r>
            <a:r>
              <a:rPr lang="hu-HU" dirty="0" err="1"/>
              <a:t>to</a:t>
            </a:r>
            <a:r>
              <a:rPr lang="hu-HU" dirty="0"/>
              <a:t> </a:t>
            </a:r>
            <a:r>
              <a:rPr lang="hu-HU" dirty="0" err="1"/>
              <a:t>get</a:t>
            </a:r>
            <a:r>
              <a:rPr lang="hu-HU" dirty="0"/>
              <a:t> </a:t>
            </a:r>
            <a:r>
              <a:rPr lang="hu-HU" dirty="0" err="1"/>
              <a:t>new</a:t>
            </a:r>
            <a:r>
              <a:rPr lang="hu-HU" dirty="0"/>
              <a:t> </a:t>
            </a:r>
            <a:r>
              <a:rPr lang="hu-HU" dirty="0" err="1"/>
              <a:t>insights</a:t>
            </a:r>
            <a:r>
              <a:rPr lang="hu-HU" dirty="0"/>
              <a:t>.</a:t>
            </a:r>
          </a:p>
          <a:p>
            <a:pPr marL="0" indent="0">
              <a:buNone/>
            </a:pPr>
            <a:endParaRPr lang="hu-HU" dirty="0"/>
          </a:p>
        </p:txBody>
      </p:sp>
    </p:spTree>
    <p:extLst>
      <p:ext uri="{BB962C8B-B14F-4D97-AF65-F5344CB8AC3E}">
        <p14:creationId xmlns:p14="http://schemas.microsoft.com/office/powerpoint/2010/main" val="362985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99E9496-4FF2-4C12-8458-479C4849E447}"/>
              </a:ext>
            </a:extLst>
          </p:cNvPr>
          <p:cNvSpPr>
            <a:spLocks noGrp="1"/>
          </p:cNvSpPr>
          <p:nvPr>
            <p:ph type="title"/>
          </p:nvPr>
        </p:nvSpPr>
        <p:spPr/>
        <p:txBody>
          <a:bodyPr/>
          <a:lstStyle/>
          <a:p>
            <a:r>
              <a:rPr lang="hu-HU" dirty="0" err="1"/>
              <a:t>Description</a:t>
            </a:r>
            <a:r>
              <a:rPr lang="hu-HU" dirty="0"/>
              <a:t> </a:t>
            </a:r>
            <a:r>
              <a:rPr lang="hu-HU" dirty="0" err="1"/>
              <a:t>From</a:t>
            </a:r>
            <a:r>
              <a:rPr lang="hu-HU" dirty="0"/>
              <a:t> </a:t>
            </a:r>
            <a:r>
              <a:rPr lang="hu-HU" dirty="0" err="1"/>
              <a:t>Kaggle</a:t>
            </a:r>
            <a:endParaRPr lang="hu-HU" dirty="0"/>
          </a:p>
        </p:txBody>
      </p:sp>
      <p:sp>
        <p:nvSpPr>
          <p:cNvPr id="3" name="Tartalom helye 2">
            <a:extLst>
              <a:ext uri="{FF2B5EF4-FFF2-40B4-BE49-F238E27FC236}">
                <a16:creationId xmlns:a16="http://schemas.microsoft.com/office/drawing/2014/main" id="{79D4CF43-6FC4-4EA9-B39D-14D3CC4A70CB}"/>
              </a:ext>
            </a:extLst>
          </p:cNvPr>
          <p:cNvSpPr>
            <a:spLocks noGrp="1"/>
          </p:cNvSpPr>
          <p:nvPr>
            <p:ph idx="1"/>
          </p:nvPr>
        </p:nvSpPr>
        <p:spPr>
          <a:xfrm>
            <a:off x="182880" y="2249486"/>
            <a:ext cx="11831541" cy="4262631"/>
          </a:xfrm>
        </p:spPr>
        <p:txBody>
          <a:bodyPr>
            <a:normAutofit fontScale="32500" lnSpcReduction="20000"/>
          </a:bodyPr>
          <a:lstStyle/>
          <a:p>
            <a:pPr marL="0" indent="0">
              <a:spcBef>
                <a:spcPts val="0"/>
              </a:spcBef>
              <a:buNone/>
            </a:pPr>
            <a:r>
              <a:rPr lang="en-US" sz="3200" b="1" dirty="0"/>
              <a:t>Context</a:t>
            </a:r>
            <a:endParaRPr lang="hu-HU" sz="3200" b="1" dirty="0"/>
          </a:p>
          <a:p>
            <a:pPr marL="0" indent="0">
              <a:spcBef>
                <a:spcPts val="0"/>
              </a:spcBef>
              <a:buNone/>
            </a:pPr>
            <a:endParaRPr lang="en-US" sz="3200" b="1" dirty="0"/>
          </a:p>
          <a:p>
            <a:pPr marL="0" indent="0">
              <a:spcBef>
                <a:spcPts val="0"/>
              </a:spcBef>
              <a:buNone/>
            </a:pPr>
            <a:r>
              <a:rPr lang="en-US" dirty="0"/>
              <a:t>It is important that credit card companies are able to recognize fraudulent credit card transactions so that customers are not charged for items that they did not purchase.</a:t>
            </a:r>
          </a:p>
          <a:p>
            <a:pPr marL="0" indent="0">
              <a:spcBef>
                <a:spcPts val="0"/>
              </a:spcBef>
              <a:buNone/>
            </a:pPr>
            <a:endParaRPr lang="hu-HU" sz="3200" b="1" dirty="0"/>
          </a:p>
          <a:p>
            <a:pPr marL="0" indent="0">
              <a:spcBef>
                <a:spcPts val="0"/>
              </a:spcBef>
              <a:buNone/>
            </a:pPr>
            <a:r>
              <a:rPr lang="en-US" sz="3200" b="1" dirty="0"/>
              <a:t>Content</a:t>
            </a:r>
            <a:endParaRPr lang="hu-HU" sz="3200" b="1" dirty="0"/>
          </a:p>
          <a:p>
            <a:pPr marL="0" indent="0">
              <a:spcBef>
                <a:spcPts val="0"/>
              </a:spcBef>
              <a:buNone/>
            </a:pPr>
            <a:endParaRPr lang="en-US" sz="3200" b="1" dirty="0"/>
          </a:p>
          <a:p>
            <a:pPr marL="0" indent="0">
              <a:spcBef>
                <a:spcPts val="0"/>
              </a:spcBef>
              <a:buNone/>
            </a:pPr>
            <a:r>
              <a:rPr lang="en-US" dirty="0"/>
              <a:t>The datasets contains transactions made by credit cards in September 2013 by </a:t>
            </a:r>
            <a:r>
              <a:rPr lang="en-US" dirty="0" err="1"/>
              <a:t>european</a:t>
            </a:r>
            <a:r>
              <a:rPr lang="en-US" dirty="0"/>
              <a:t> cardholders.</a:t>
            </a:r>
          </a:p>
          <a:p>
            <a:pPr marL="0" indent="0">
              <a:spcBef>
                <a:spcPts val="0"/>
              </a:spcBef>
              <a:buNone/>
            </a:pPr>
            <a:r>
              <a:rPr lang="en-US" dirty="0"/>
              <a:t>This dataset presents transactions that occurred in two days, where we have 492 frauds out of 284,807 transactions. The dataset is highly unbalanced, the positive class (frauds) account for 0.172% of all transactions.</a:t>
            </a:r>
          </a:p>
          <a:p>
            <a:pPr marL="0" indent="0">
              <a:spcBef>
                <a:spcPts val="0"/>
              </a:spcBef>
              <a:buNone/>
            </a:pPr>
            <a:r>
              <a:rPr lang="en-US" dirty="0"/>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a:t>
            </a:r>
            <a:r>
              <a:rPr lang="en-US" dirty="0" err="1"/>
              <a:t>dependant</a:t>
            </a:r>
            <a:r>
              <a:rPr lang="en-US" dirty="0"/>
              <a:t> cost-</a:t>
            </a:r>
            <a:r>
              <a:rPr lang="en-US" dirty="0" err="1"/>
              <a:t>senstive</a:t>
            </a:r>
            <a:r>
              <a:rPr lang="en-US" dirty="0"/>
              <a:t> learning. Feature 'Class' is the response variable and it takes value 1 in case of fraud and 0 otherwise.</a:t>
            </a:r>
          </a:p>
          <a:p>
            <a:pPr marL="0" indent="0">
              <a:spcBef>
                <a:spcPts val="0"/>
              </a:spcBef>
              <a:buNone/>
            </a:pPr>
            <a:endParaRPr lang="hu-HU" sz="3200" b="1" dirty="0"/>
          </a:p>
          <a:p>
            <a:pPr marL="0" indent="0">
              <a:spcBef>
                <a:spcPts val="0"/>
              </a:spcBef>
              <a:buNone/>
            </a:pPr>
            <a:r>
              <a:rPr lang="en-US" sz="3200" b="1" dirty="0"/>
              <a:t>Inspiration</a:t>
            </a:r>
            <a:endParaRPr lang="hu-HU" sz="3200" b="1" dirty="0"/>
          </a:p>
          <a:p>
            <a:pPr marL="0" indent="0">
              <a:spcBef>
                <a:spcPts val="0"/>
              </a:spcBef>
              <a:buNone/>
            </a:pPr>
            <a:endParaRPr lang="hu-HU" sz="3200" b="1" dirty="0"/>
          </a:p>
          <a:p>
            <a:pPr marL="0" indent="0">
              <a:spcBef>
                <a:spcPts val="0"/>
              </a:spcBef>
              <a:buNone/>
            </a:pPr>
            <a:r>
              <a:rPr lang="en-US" dirty="0"/>
              <a:t>Identify fraudulent credit card transactions.</a:t>
            </a:r>
          </a:p>
          <a:p>
            <a:pPr marL="0" indent="0">
              <a:spcBef>
                <a:spcPts val="0"/>
              </a:spcBef>
              <a:buNone/>
            </a:pPr>
            <a:r>
              <a:rPr lang="en-US" dirty="0"/>
              <a:t>Given the class imbalance ratio, we recommend measuring the accuracy using the Area Under the Precision-Recall Curve (AUPRC). Confusion matrix accuracy is not meaningful for unbalanced classification.</a:t>
            </a:r>
          </a:p>
          <a:p>
            <a:pPr marL="0" indent="0">
              <a:spcBef>
                <a:spcPts val="0"/>
              </a:spcBef>
              <a:buNone/>
            </a:pPr>
            <a:endParaRPr lang="hu-HU" sz="3200" b="1" dirty="0"/>
          </a:p>
          <a:p>
            <a:pPr marL="0" indent="0">
              <a:spcBef>
                <a:spcPts val="0"/>
              </a:spcBef>
              <a:buNone/>
            </a:pPr>
            <a:r>
              <a:rPr lang="en-US" sz="3200" b="1" dirty="0"/>
              <a:t>Acknowledgements</a:t>
            </a:r>
            <a:endParaRPr lang="hu-HU" sz="3200" b="1" dirty="0"/>
          </a:p>
          <a:p>
            <a:pPr marL="0" indent="0">
              <a:spcBef>
                <a:spcPts val="0"/>
              </a:spcBef>
              <a:buNone/>
            </a:pPr>
            <a:endParaRPr lang="hu-HU" sz="3200" b="1" dirty="0"/>
          </a:p>
          <a:p>
            <a:pPr marL="0" indent="0">
              <a:spcBef>
                <a:spcPts val="0"/>
              </a:spcBef>
              <a:buNone/>
            </a:pPr>
            <a:r>
              <a:rPr lang="en-US" dirty="0"/>
              <a:t>The dataset has been collected and </a:t>
            </a:r>
            <a:r>
              <a:rPr lang="en-US" dirty="0" err="1"/>
              <a:t>analysed</a:t>
            </a:r>
            <a:r>
              <a:rPr lang="en-US" dirty="0"/>
              <a:t> during a research collaboration of Worldline and the Machine Learning Group (http://mlg.ulb.ac.be) of ULB (</a:t>
            </a:r>
            <a:r>
              <a:rPr lang="en-US" dirty="0" err="1"/>
              <a:t>Université</a:t>
            </a:r>
            <a:r>
              <a:rPr lang="en-US" dirty="0"/>
              <a:t> Libre de </a:t>
            </a:r>
            <a:r>
              <a:rPr lang="en-US" dirty="0" err="1"/>
              <a:t>Bruxelles</a:t>
            </a:r>
            <a:r>
              <a:rPr lang="en-US" dirty="0"/>
              <a:t>) on big data mining and fraud detection.</a:t>
            </a:r>
            <a:endParaRPr lang="hu-HU" dirty="0"/>
          </a:p>
          <a:p>
            <a:pPr marL="0" indent="0">
              <a:spcBef>
                <a:spcPts val="0"/>
              </a:spcBef>
              <a:buNone/>
            </a:pPr>
            <a:r>
              <a:rPr lang="en-US" dirty="0"/>
              <a:t>More details on current and past projects on related topics are available on https://www.researchgate.net/project/Fraud-detection-5 and the page of the </a:t>
            </a:r>
            <a:r>
              <a:rPr lang="en-US" dirty="0" err="1"/>
              <a:t>DefeatFraud</a:t>
            </a:r>
            <a:r>
              <a:rPr lang="en-US" dirty="0"/>
              <a:t> project</a:t>
            </a:r>
          </a:p>
          <a:p>
            <a:pPr marL="0" indent="0">
              <a:spcBef>
                <a:spcPts val="0"/>
              </a:spcBef>
              <a:buNone/>
            </a:pPr>
            <a:r>
              <a:rPr lang="en-US" dirty="0"/>
              <a:t>Please cite the following works:</a:t>
            </a:r>
          </a:p>
          <a:p>
            <a:pPr marL="0" indent="0">
              <a:spcBef>
                <a:spcPts val="0"/>
              </a:spcBef>
              <a:buNone/>
            </a:pPr>
            <a:r>
              <a:rPr lang="en-US" dirty="0"/>
              <a:t>Andrea Dal </a:t>
            </a:r>
            <a:r>
              <a:rPr lang="en-US" dirty="0" err="1"/>
              <a:t>Pozzolo</a:t>
            </a:r>
            <a:r>
              <a:rPr lang="en-US" dirty="0"/>
              <a:t>, Olivier </a:t>
            </a:r>
            <a:r>
              <a:rPr lang="en-US" dirty="0" err="1"/>
              <a:t>Caelen</a:t>
            </a:r>
            <a:r>
              <a:rPr lang="en-US" dirty="0"/>
              <a:t>, Reid A. Johnson and Gianluca </a:t>
            </a:r>
            <a:r>
              <a:rPr lang="en-US" dirty="0" err="1"/>
              <a:t>Bontempi</a:t>
            </a:r>
            <a:r>
              <a:rPr lang="en-US" dirty="0"/>
              <a:t>. Calibrating Probability with </a:t>
            </a:r>
            <a:r>
              <a:rPr lang="en-US" dirty="0" err="1"/>
              <a:t>Undersampling</a:t>
            </a:r>
            <a:r>
              <a:rPr lang="en-US" dirty="0"/>
              <a:t> for Unbalanced Classification. In Symposium on Computational Intelligence and Data Mining (CIDM), IEEE, 2015</a:t>
            </a:r>
          </a:p>
          <a:p>
            <a:pPr marL="0" indent="0">
              <a:spcBef>
                <a:spcPts val="0"/>
              </a:spcBef>
              <a:buNone/>
            </a:pPr>
            <a:r>
              <a:rPr lang="en-US" dirty="0"/>
              <a:t>Dal </a:t>
            </a:r>
            <a:r>
              <a:rPr lang="en-US" dirty="0" err="1"/>
              <a:t>Pozzolo</a:t>
            </a:r>
            <a:r>
              <a:rPr lang="en-US" dirty="0"/>
              <a:t>, Andrea; </a:t>
            </a:r>
            <a:r>
              <a:rPr lang="en-US" dirty="0" err="1"/>
              <a:t>Caelen</a:t>
            </a:r>
            <a:r>
              <a:rPr lang="en-US" dirty="0"/>
              <a:t>, Olivier; Le Borgne, Yann-</a:t>
            </a:r>
            <a:r>
              <a:rPr lang="en-US" dirty="0" err="1"/>
              <a:t>Ael</a:t>
            </a:r>
            <a:r>
              <a:rPr lang="en-US" dirty="0"/>
              <a:t>; </a:t>
            </a:r>
            <a:r>
              <a:rPr lang="en-US" dirty="0" err="1"/>
              <a:t>Waterschoot</a:t>
            </a:r>
            <a:r>
              <a:rPr lang="en-US" dirty="0"/>
              <a:t>, Serge; </a:t>
            </a:r>
            <a:r>
              <a:rPr lang="en-US" dirty="0" err="1"/>
              <a:t>Bontempi</a:t>
            </a:r>
            <a:r>
              <a:rPr lang="en-US" dirty="0"/>
              <a:t>, Gianluca. Learned lessons in credit card fraud detection from a practitioner perspective, Expert systems with applications,41,10,4915-4928,2014, Pergamon</a:t>
            </a:r>
          </a:p>
          <a:p>
            <a:pPr marL="0" indent="0">
              <a:spcBef>
                <a:spcPts val="0"/>
              </a:spcBef>
              <a:buNone/>
            </a:pPr>
            <a:r>
              <a:rPr lang="en-US" dirty="0"/>
              <a:t>Dal </a:t>
            </a:r>
            <a:r>
              <a:rPr lang="en-US" dirty="0" err="1"/>
              <a:t>Pozzolo</a:t>
            </a:r>
            <a:r>
              <a:rPr lang="en-US" dirty="0"/>
              <a:t>, Andrea; </a:t>
            </a:r>
            <a:r>
              <a:rPr lang="en-US" dirty="0" err="1"/>
              <a:t>Boracchi</a:t>
            </a:r>
            <a:r>
              <a:rPr lang="en-US" dirty="0"/>
              <a:t>, Giacomo; </a:t>
            </a:r>
            <a:r>
              <a:rPr lang="en-US" dirty="0" err="1"/>
              <a:t>Caelen</a:t>
            </a:r>
            <a:r>
              <a:rPr lang="en-US" dirty="0"/>
              <a:t>, Olivier; </a:t>
            </a:r>
            <a:r>
              <a:rPr lang="en-US" dirty="0" err="1"/>
              <a:t>Alippi</a:t>
            </a:r>
            <a:r>
              <a:rPr lang="en-US" dirty="0"/>
              <a:t>, Cesare; </a:t>
            </a:r>
            <a:r>
              <a:rPr lang="en-US" dirty="0" err="1"/>
              <a:t>Bontempi</a:t>
            </a:r>
            <a:r>
              <a:rPr lang="en-US" dirty="0"/>
              <a:t>, Gianluca. Credit card fraud detection: a realistic modeling and a novel learning strategy, IEEE transactions on neural networks and learning systems,29,8,3784-3797,2018,IEEE</a:t>
            </a:r>
          </a:p>
          <a:p>
            <a:pPr marL="0" indent="0">
              <a:spcBef>
                <a:spcPts val="0"/>
              </a:spcBef>
              <a:buNone/>
            </a:pPr>
            <a:r>
              <a:rPr lang="en-US" dirty="0"/>
              <a:t>Dal </a:t>
            </a:r>
            <a:r>
              <a:rPr lang="en-US" dirty="0" err="1"/>
              <a:t>Pozzolo</a:t>
            </a:r>
            <a:r>
              <a:rPr lang="en-US" dirty="0"/>
              <a:t>, Andrea Adaptive Machine learning for credit card fraud detection ULB MLG PhD thesis (supervised by G. </a:t>
            </a:r>
            <a:r>
              <a:rPr lang="en-US" dirty="0" err="1"/>
              <a:t>Bontempi</a:t>
            </a:r>
            <a:r>
              <a:rPr lang="en-US" dirty="0"/>
              <a:t>)</a:t>
            </a:r>
          </a:p>
          <a:p>
            <a:pPr marL="0" indent="0">
              <a:spcBef>
                <a:spcPts val="0"/>
              </a:spcBef>
              <a:buNone/>
            </a:pPr>
            <a:r>
              <a:rPr lang="en-US" dirty="0" err="1"/>
              <a:t>Carcillo</a:t>
            </a:r>
            <a:r>
              <a:rPr lang="en-US" dirty="0"/>
              <a:t>, Fabrizio; Dal </a:t>
            </a:r>
            <a:r>
              <a:rPr lang="en-US" dirty="0" err="1"/>
              <a:t>Pozzolo</a:t>
            </a:r>
            <a:r>
              <a:rPr lang="en-US" dirty="0"/>
              <a:t>, Andrea; Le Borgne, Yann-</a:t>
            </a:r>
            <a:r>
              <a:rPr lang="en-US" dirty="0" err="1"/>
              <a:t>Aël</a:t>
            </a:r>
            <a:r>
              <a:rPr lang="en-US" dirty="0"/>
              <a:t>; </a:t>
            </a:r>
            <a:r>
              <a:rPr lang="en-US" dirty="0" err="1"/>
              <a:t>Caelen</a:t>
            </a:r>
            <a:r>
              <a:rPr lang="en-US" dirty="0"/>
              <a:t>, Olivier; </a:t>
            </a:r>
            <a:r>
              <a:rPr lang="en-US" dirty="0" err="1"/>
              <a:t>Mazzer</a:t>
            </a:r>
            <a:r>
              <a:rPr lang="en-US" dirty="0"/>
              <a:t>, Yannis; </a:t>
            </a:r>
            <a:r>
              <a:rPr lang="en-US" dirty="0" err="1"/>
              <a:t>Bontempi</a:t>
            </a:r>
            <a:r>
              <a:rPr lang="en-US" dirty="0"/>
              <a:t>, Gianluca. </a:t>
            </a:r>
            <a:r>
              <a:rPr lang="en-US" dirty="0" err="1"/>
              <a:t>Scarff</a:t>
            </a:r>
            <a:r>
              <a:rPr lang="en-US" dirty="0"/>
              <a:t>: a scalable framework for streaming credit card fraud detection with Spark, Information fusion,41, 182-194,2018,Elsevier</a:t>
            </a:r>
          </a:p>
          <a:p>
            <a:pPr marL="0" indent="0">
              <a:spcBef>
                <a:spcPts val="0"/>
              </a:spcBef>
              <a:buNone/>
            </a:pPr>
            <a:r>
              <a:rPr lang="en-US" dirty="0" err="1"/>
              <a:t>Carcillo</a:t>
            </a:r>
            <a:r>
              <a:rPr lang="en-US" dirty="0"/>
              <a:t>, Fabrizio; Le Borgne, Yann-</a:t>
            </a:r>
            <a:r>
              <a:rPr lang="en-US" dirty="0" err="1"/>
              <a:t>Aël</a:t>
            </a:r>
            <a:r>
              <a:rPr lang="en-US" dirty="0"/>
              <a:t>; </a:t>
            </a:r>
            <a:r>
              <a:rPr lang="en-US" dirty="0" err="1"/>
              <a:t>Caelen</a:t>
            </a:r>
            <a:r>
              <a:rPr lang="en-US" dirty="0"/>
              <a:t>, Olivier; </a:t>
            </a:r>
            <a:r>
              <a:rPr lang="en-US" dirty="0" err="1"/>
              <a:t>Bontempi</a:t>
            </a:r>
            <a:r>
              <a:rPr lang="en-US" dirty="0"/>
              <a:t>, Gianluca. Streaming active learning strategies for real-life credit card fraud detection: assessment and visualization, International Journal of Data Science and Analytics, 5,4,285-300,2018,Springer International Publishing</a:t>
            </a:r>
          </a:p>
          <a:p>
            <a:pPr marL="0" indent="0">
              <a:spcBef>
                <a:spcPts val="0"/>
              </a:spcBef>
              <a:buNone/>
            </a:pPr>
            <a:r>
              <a:rPr lang="en-US" dirty="0"/>
              <a:t>Bertrand </a:t>
            </a:r>
            <a:r>
              <a:rPr lang="en-US" dirty="0" err="1"/>
              <a:t>Lebichot</a:t>
            </a:r>
            <a:r>
              <a:rPr lang="en-US" dirty="0"/>
              <a:t>, Yann-</a:t>
            </a:r>
            <a:r>
              <a:rPr lang="en-US" dirty="0" err="1"/>
              <a:t>Aël</a:t>
            </a:r>
            <a:r>
              <a:rPr lang="en-US" dirty="0"/>
              <a:t> Le Borgne, </a:t>
            </a:r>
            <a:r>
              <a:rPr lang="en-US" dirty="0" err="1"/>
              <a:t>Liyun</a:t>
            </a:r>
            <a:r>
              <a:rPr lang="en-US" dirty="0"/>
              <a:t> He, Frederic </a:t>
            </a:r>
            <a:r>
              <a:rPr lang="en-US" dirty="0" err="1"/>
              <a:t>Oblé</a:t>
            </a:r>
            <a:r>
              <a:rPr lang="en-US" dirty="0"/>
              <a:t>, Gianluca </a:t>
            </a:r>
            <a:r>
              <a:rPr lang="en-US" dirty="0" err="1"/>
              <a:t>Bontempi</a:t>
            </a:r>
            <a:r>
              <a:rPr lang="en-US" dirty="0"/>
              <a:t> Deep-Learning Domain Adaptation Techniques for Credit Cards Fraud Detection, INNSBDDL 2019: Recent Advances in Big Data and Deep Learning, pp 78-88, 2019</a:t>
            </a:r>
          </a:p>
          <a:p>
            <a:pPr marL="0" indent="0">
              <a:spcBef>
                <a:spcPts val="0"/>
              </a:spcBef>
              <a:buNone/>
            </a:pPr>
            <a:r>
              <a:rPr lang="en-US" dirty="0"/>
              <a:t>Fabrizio </a:t>
            </a:r>
            <a:r>
              <a:rPr lang="en-US" dirty="0" err="1"/>
              <a:t>Carcillo</a:t>
            </a:r>
            <a:r>
              <a:rPr lang="en-US" dirty="0"/>
              <a:t>, Yann-</a:t>
            </a:r>
            <a:r>
              <a:rPr lang="en-US" dirty="0" err="1"/>
              <a:t>Aël</a:t>
            </a:r>
            <a:r>
              <a:rPr lang="en-US" dirty="0"/>
              <a:t> Le Borgne, Olivier </a:t>
            </a:r>
            <a:r>
              <a:rPr lang="en-US" dirty="0" err="1"/>
              <a:t>Caelen</a:t>
            </a:r>
            <a:r>
              <a:rPr lang="en-US" dirty="0"/>
              <a:t>, Frederic </a:t>
            </a:r>
            <a:r>
              <a:rPr lang="en-US" dirty="0" err="1"/>
              <a:t>Oblé</a:t>
            </a:r>
            <a:r>
              <a:rPr lang="en-US" dirty="0"/>
              <a:t>, Gianluca </a:t>
            </a:r>
            <a:r>
              <a:rPr lang="en-US" dirty="0" err="1"/>
              <a:t>Bontempi</a:t>
            </a:r>
            <a:r>
              <a:rPr lang="en-US" dirty="0"/>
              <a:t> Combining Unsupervised and Supervised Learning in Credit Card Fraud Detection Information Sciences, 2019</a:t>
            </a:r>
            <a:endParaRPr lang="hu-HU" dirty="0"/>
          </a:p>
        </p:txBody>
      </p:sp>
    </p:spTree>
    <p:extLst>
      <p:ext uri="{BB962C8B-B14F-4D97-AF65-F5344CB8AC3E}">
        <p14:creationId xmlns:p14="http://schemas.microsoft.com/office/powerpoint/2010/main" val="106580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DED637A-087D-48F3-862C-D13F7527A181}"/>
              </a:ext>
            </a:extLst>
          </p:cNvPr>
          <p:cNvSpPr>
            <a:spLocks noGrp="1"/>
          </p:cNvSpPr>
          <p:nvPr>
            <p:ph type="title"/>
          </p:nvPr>
        </p:nvSpPr>
        <p:spPr/>
        <p:txBody>
          <a:bodyPr/>
          <a:lstStyle/>
          <a:p>
            <a:r>
              <a:rPr lang="hu-HU" dirty="0" err="1"/>
              <a:t>Description</a:t>
            </a:r>
            <a:r>
              <a:rPr lang="hu-HU" dirty="0"/>
              <a:t> of </a:t>
            </a:r>
            <a:r>
              <a:rPr lang="hu-HU" dirty="0" err="1"/>
              <a:t>the</a:t>
            </a:r>
            <a:r>
              <a:rPr lang="hu-HU" dirty="0"/>
              <a:t> </a:t>
            </a:r>
            <a:r>
              <a:rPr lang="hu-HU" dirty="0" err="1"/>
              <a:t>problem</a:t>
            </a:r>
            <a:endParaRPr lang="hu-HU" dirty="0"/>
          </a:p>
        </p:txBody>
      </p:sp>
      <p:sp>
        <p:nvSpPr>
          <p:cNvPr id="3" name="Tartalom helye 2">
            <a:extLst>
              <a:ext uri="{FF2B5EF4-FFF2-40B4-BE49-F238E27FC236}">
                <a16:creationId xmlns:a16="http://schemas.microsoft.com/office/drawing/2014/main" id="{E5091FE0-DD60-4ED5-B387-372988D604AC}"/>
              </a:ext>
            </a:extLst>
          </p:cNvPr>
          <p:cNvSpPr>
            <a:spLocks noGrp="1"/>
          </p:cNvSpPr>
          <p:nvPr>
            <p:ph idx="1"/>
          </p:nvPr>
        </p:nvSpPr>
        <p:spPr>
          <a:xfrm>
            <a:off x="699715" y="2249487"/>
            <a:ext cx="10805821" cy="3541714"/>
          </a:xfrm>
        </p:spPr>
        <p:txBody>
          <a:bodyPr>
            <a:normAutofit lnSpcReduction="10000"/>
          </a:bodyPr>
          <a:lstStyle/>
          <a:p>
            <a:pPr marL="0" indent="0">
              <a:buNone/>
            </a:pPr>
            <a:r>
              <a:rPr lang="en-US" sz="1000" dirty="0"/>
              <a:t>Credit card fraud is an inclusive term for fraud committed using a payment card, such as a credit card or debit card. The purpose may be to obtain goods or services, or to make payment to another account which is controlled by a criminal. The Payment Card Industry Data Security Standard (PCI DSS) is the data security standard created to help businesses process card payments securely and reduce card fraud.</a:t>
            </a:r>
          </a:p>
          <a:p>
            <a:endParaRPr lang="en-US" sz="1000" dirty="0"/>
          </a:p>
          <a:p>
            <a:pPr marL="0" indent="0">
              <a:buNone/>
            </a:pPr>
            <a:r>
              <a:rPr lang="en-US" sz="1000" dirty="0"/>
              <a:t>Credit card fraud can be </a:t>
            </a:r>
            <a:r>
              <a:rPr lang="en-US" sz="1000" dirty="0" err="1"/>
              <a:t>authorised</a:t>
            </a:r>
            <a:r>
              <a:rPr lang="en-US" sz="1000" dirty="0"/>
              <a:t>, where the genuine customer themselves processes a payment to another account which is controlled by a criminal, or </a:t>
            </a:r>
            <a:r>
              <a:rPr lang="en-US" sz="1000" dirty="0" err="1"/>
              <a:t>unauthorised</a:t>
            </a:r>
            <a:r>
              <a:rPr lang="en-US" sz="1000" dirty="0"/>
              <a:t>, where the account holder does not provide </a:t>
            </a:r>
            <a:r>
              <a:rPr lang="en-US" sz="1000" dirty="0" err="1"/>
              <a:t>authorisation</a:t>
            </a:r>
            <a:r>
              <a:rPr lang="en-US" sz="1000" dirty="0"/>
              <a:t> for the payment to proceed and the transaction is carried out by a third party. In 2018, </a:t>
            </a:r>
            <a:r>
              <a:rPr lang="en-US" sz="1000" dirty="0" err="1"/>
              <a:t>unauthorised</a:t>
            </a:r>
            <a:r>
              <a:rPr lang="en-US" sz="1000" dirty="0"/>
              <a:t> financial fraud losses across payment cards and remote banking </a:t>
            </a:r>
            <a:r>
              <a:rPr lang="en-US" sz="1000" dirty="0" err="1"/>
              <a:t>totalled</a:t>
            </a:r>
            <a:r>
              <a:rPr lang="en-US" sz="1000" dirty="0"/>
              <a:t> £844.8 million in the United Kingdom. Whereas banks and card companies prevented £1.66 billion in </a:t>
            </a:r>
            <a:r>
              <a:rPr lang="en-US" sz="1000" dirty="0" err="1"/>
              <a:t>unauthorised</a:t>
            </a:r>
            <a:r>
              <a:rPr lang="en-US" sz="1000" dirty="0"/>
              <a:t> fraud in 2018. That is the equivalent to £2 in every £3 of attempted fraud being stopped.</a:t>
            </a:r>
          </a:p>
          <a:p>
            <a:endParaRPr lang="en-US" sz="1000" dirty="0"/>
          </a:p>
          <a:p>
            <a:pPr marL="0" indent="0">
              <a:buNone/>
            </a:pPr>
            <a:r>
              <a:rPr lang="en-US" sz="1000" dirty="0"/>
              <a:t>Credit cards are more secure than ever, with regulators, card providers and banks taking considerable time and effort to collaborate with investigators worldwide to ensure fraudsters aren't successful. Cardholders' money is usually protected from scammers with regulations that make the card provider and bank accountable. The technology and security measures behind credit cards are becoming increasingly sophisticated making it harder for fraudsters to steal money.</a:t>
            </a:r>
          </a:p>
          <a:p>
            <a:endParaRPr lang="en-US" sz="1000" dirty="0"/>
          </a:p>
          <a:p>
            <a:pPr marL="0" indent="0">
              <a:buNone/>
            </a:pPr>
            <a:r>
              <a:rPr lang="en-US" sz="1000" dirty="0"/>
              <a:t>From Wikipedia.</a:t>
            </a:r>
          </a:p>
          <a:p>
            <a:endParaRPr lang="en-US" sz="1000" dirty="0"/>
          </a:p>
          <a:p>
            <a:pPr marL="0" indent="0">
              <a:buNone/>
            </a:pPr>
            <a:r>
              <a:rPr lang="en-US" sz="1000" dirty="0"/>
              <a:t>This analysis can help for the banks to detect the fraud credit card.</a:t>
            </a:r>
            <a:endParaRPr lang="hu-HU" sz="1000" dirty="0"/>
          </a:p>
        </p:txBody>
      </p:sp>
    </p:spTree>
    <p:extLst>
      <p:ext uri="{BB962C8B-B14F-4D97-AF65-F5344CB8AC3E}">
        <p14:creationId xmlns:p14="http://schemas.microsoft.com/office/powerpoint/2010/main" val="112941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28A2BAD-AFEF-421B-BAF5-333AB1338DE5}"/>
              </a:ext>
            </a:extLst>
          </p:cNvPr>
          <p:cNvSpPr>
            <a:spLocks noGrp="1"/>
          </p:cNvSpPr>
          <p:nvPr>
            <p:ph type="title"/>
          </p:nvPr>
        </p:nvSpPr>
        <p:spPr/>
        <p:txBody>
          <a:bodyPr/>
          <a:lstStyle/>
          <a:p>
            <a:r>
              <a:rPr lang="hu-HU" dirty="0" err="1"/>
              <a:t>Predicting</a:t>
            </a:r>
            <a:r>
              <a:rPr lang="hu-HU" dirty="0"/>
              <a:t> </a:t>
            </a:r>
            <a:r>
              <a:rPr lang="hu-HU" dirty="0" err="1"/>
              <a:t>the</a:t>
            </a:r>
            <a:r>
              <a:rPr lang="hu-HU" dirty="0"/>
              <a:t> </a:t>
            </a:r>
            <a:r>
              <a:rPr lang="hu-HU" dirty="0" err="1"/>
              <a:t>fraud</a:t>
            </a:r>
            <a:r>
              <a:rPr lang="hu-HU" dirty="0"/>
              <a:t> credit </a:t>
            </a:r>
            <a:r>
              <a:rPr lang="hu-HU" dirty="0" err="1"/>
              <a:t>cards</a:t>
            </a:r>
            <a:endParaRPr lang="hu-HU" dirty="0"/>
          </a:p>
        </p:txBody>
      </p:sp>
      <p:sp>
        <p:nvSpPr>
          <p:cNvPr id="3" name="Tartalom helye 2">
            <a:extLst>
              <a:ext uri="{FF2B5EF4-FFF2-40B4-BE49-F238E27FC236}">
                <a16:creationId xmlns:a16="http://schemas.microsoft.com/office/drawing/2014/main" id="{FDE6E7D5-C49C-4C21-83FE-8F98C0C961B9}"/>
              </a:ext>
            </a:extLst>
          </p:cNvPr>
          <p:cNvSpPr>
            <a:spLocks noGrp="1"/>
          </p:cNvSpPr>
          <p:nvPr>
            <p:ph idx="1"/>
          </p:nvPr>
        </p:nvSpPr>
        <p:spPr/>
        <p:txBody>
          <a:bodyPr/>
          <a:lstStyle/>
          <a:p>
            <a:r>
              <a:rPr lang="hu-HU" dirty="0" err="1"/>
              <a:t>Use</a:t>
            </a:r>
            <a:r>
              <a:rPr lang="hu-HU" dirty="0"/>
              <a:t> </a:t>
            </a:r>
            <a:r>
              <a:rPr lang="hu-HU" dirty="0" err="1"/>
              <a:t>different</a:t>
            </a:r>
            <a:r>
              <a:rPr lang="hu-HU" dirty="0"/>
              <a:t> </a:t>
            </a:r>
            <a:r>
              <a:rPr lang="hu-HU" dirty="0" err="1"/>
              <a:t>machine</a:t>
            </a:r>
            <a:r>
              <a:rPr lang="hu-HU" dirty="0"/>
              <a:t> </a:t>
            </a:r>
            <a:r>
              <a:rPr lang="hu-HU" dirty="0" err="1"/>
              <a:t>learning</a:t>
            </a:r>
            <a:r>
              <a:rPr lang="hu-HU" dirty="0"/>
              <a:t> </a:t>
            </a:r>
            <a:r>
              <a:rPr lang="hu-HU" dirty="0" err="1"/>
              <a:t>models</a:t>
            </a:r>
            <a:r>
              <a:rPr lang="hu-HU" dirty="0"/>
              <a:t> </a:t>
            </a:r>
            <a:r>
              <a:rPr lang="hu-HU" dirty="0" err="1"/>
              <a:t>to</a:t>
            </a:r>
            <a:r>
              <a:rPr lang="hu-HU" dirty="0"/>
              <a:t> </a:t>
            </a:r>
            <a:r>
              <a:rPr lang="hu-HU" dirty="0" err="1"/>
              <a:t>predict</a:t>
            </a:r>
            <a:r>
              <a:rPr lang="hu-HU" dirty="0"/>
              <a:t> </a:t>
            </a:r>
            <a:r>
              <a:rPr lang="hu-HU" dirty="0" err="1"/>
              <a:t>the</a:t>
            </a:r>
            <a:r>
              <a:rPr lang="hu-HU" dirty="0"/>
              <a:t> </a:t>
            </a:r>
            <a:r>
              <a:rPr lang="hu-HU" dirty="0" err="1"/>
              <a:t>fraud</a:t>
            </a:r>
            <a:r>
              <a:rPr lang="hu-HU" dirty="0"/>
              <a:t> </a:t>
            </a:r>
            <a:r>
              <a:rPr lang="hu-HU" dirty="0" err="1"/>
              <a:t>cards</a:t>
            </a:r>
            <a:r>
              <a:rPr lang="hu-HU" dirty="0"/>
              <a:t>. The </a:t>
            </a:r>
            <a:r>
              <a:rPr lang="hu-HU" dirty="0" err="1"/>
              <a:t>models</a:t>
            </a:r>
            <a:r>
              <a:rPr lang="hu-HU" dirty="0"/>
              <a:t> show </a:t>
            </a:r>
            <a:r>
              <a:rPr lang="hu-HU" dirty="0" err="1"/>
              <a:t>around</a:t>
            </a:r>
            <a:r>
              <a:rPr lang="hu-HU" dirty="0"/>
              <a:t> 90% </a:t>
            </a:r>
            <a:r>
              <a:rPr lang="hu-HU" dirty="0" err="1"/>
              <a:t>sure</a:t>
            </a:r>
            <a:r>
              <a:rPr lang="hu-HU" dirty="0"/>
              <a:t> </a:t>
            </a:r>
            <a:r>
              <a:rPr lang="hu-HU" dirty="0" err="1"/>
              <a:t>to</a:t>
            </a:r>
            <a:r>
              <a:rPr lang="hu-HU" dirty="0"/>
              <a:t> </a:t>
            </a:r>
            <a:r>
              <a:rPr lang="hu-HU" dirty="0" err="1"/>
              <a:t>find</a:t>
            </a:r>
            <a:r>
              <a:rPr lang="hu-HU" dirty="0"/>
              <a:t> </a:t>
            </a:r>
            <a:r>
              <a:rPr lang="hu-HU" dirty="0" err="1"/>
              <a:t>the</a:t>
            </a:r>
            <a:r>
              <a:rPr lang="hu-HU" dirty="0"/>
              <a:t> </a:t>
            </a:r>
            <a:r>
              <a:rPr lang="hu-HU" dirty="0" err="1"/>
              <a:t>fraud</a:t>
            </a:r>
            <a:r>
              <a:rPr lang="hu-HU" dirty="0"/>
              <a:t> </a:t>
            </a:r>
            <a:r>
              <a:rPr lang="hu-HU" dirty="0" err="1"/>
              <a:t>cards</a:t>
            </a:r>
            <a:r>
              <a:rPr lang="hu-HU" dirty="0"/>
              <a:t>.</a:t>
            </a:r>
          </a:p>
          <a:p>
            <a:r>
              <a:rPr lang="en-US" dirty="0"/>
              <a:t>The percentage of fraud is 0,17!</a:t>
            </a:r>
            <a:endParaRPr lang="hu-HU" dirty="0"/>
          </a:p>
          <a:p>
            <a:r>
              <a:rPr lang="en-US" dirty="0"/>
              <a:t>The fraud distribution is not so high by the amount of fraud, if we compare the global picture. The maximum amount is 2126 dollar.</a:t>
            </a:r>
            <a:endParaRPr lang="hu-HU" dirty="0"/>
          </a:p>
          <a:p>
            <a:r>
              <a:rPr lang="en-US" dirty="0"/>
              <a:t>The fraud transactions follow the normal transactions, so we cannot find a specific time to fraud.</a:t>
            </a:r>
            <a:endParaRPr lang="hu-HU" dirty="0"/>
          </a:p>
        </p:txBody>
      </p:sp>
    </p:spTree>
    <p:extLst>
      <p:ext uri="{BB962C8B-B14F-4D97-AF65-F5344CB8AC3E}">
        <p14:creationId xmlns:p14="http://schemas.microsoft.com/office/powerpoint/2010/main" val="125562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28A2BAD-AFEF-421B-BAF5-333AB1338DE5}"/>
              </a:ext>
            </a:extLst>
          </p:cNvPr>
          <p:cNvSpPr>
            <a:spLocks noGrp="1"/>
          </p:cNvSpPr>
          <p:nvPr>
            <p:ph type="title"/>
          </p:nvPr>
        </p:nvSpPr>
        <p:spPr/>
        <p:txBody>
          <a:bodyPr/>
          <a:lstStyle/>
          <a:p>
            <a:r>
              <a:rPr lang="hu-HU" dirty="0"/>
              <a:t>Data </a:t>
            </a:r>
            <a:r>
              <a:rPr lang="hu-HU" dirty="0" err="1"/>
              <a:t>description</a:t>
            </a:r>
            <a:r>
              <a:rPr lang="hu-HU" dirty="0"/>
              <a:t> and </a:t>
            </a:r>
            <a:r>
              <a:rPr lang="hu-HU" dirty="0" err="1"/>
              <a:t>cleaning</a:t>
            </a:r>
            <a:endParaRPr lang="hu-HU" dirty="0"/>
          </a:p>
        </p:txBody>
      </p:sp>
      <p:sp>
        <p:nvSpPr>
          <p:cNvPr id="3" name="Tartalom helye 2">
            <a:extLst>
              <a:ext uri="{FF2B5EF4-FFF2-40B4-BE49-F238E27FC236}">
                <a16:creationId xmlns:a16="http://schemas.microsoft.com/office/drawing/2014/main" id="{FDE6E7D5-C49C-4C21-83FE-8F98C0C961B9}"/>
              </a:ext>
            </a:extLst>
          </p:cNvPr>
          <p:cNvSpPr>
            <a:spLocks noGrp="1"/>
          </p:cNvSpPr>
          <p:nvPr>
            <p:ph idx="1"/>
          </p:nvPr>
        </p:nvSpPr>
        <p:spPr/>
        <p:txBody>
          <a:bodyPr/>
          <a:lstStyle/>
          <a:p>
            <a:r>
              <a:rPr lang="en-US" dirty="0"/>
              <a:t>Unfortunately, I cannot describe the data, because they are secret! However with these data we are able to find a solution for this kind of problem.</a:t>
            </a:r>
            <a:endParaRPr lang="hu-HU" dirty="0"/>
          </a:p>
          <a:p>
            <a:r>
              <a:rPr lang="hu-HU" dirty="0"/>
              <a:t>The </a:t>
            </a:r>
            <a:r>
              <a:rPr lang="hu-HU" dirty="0" err="1"/>
              <a:t>first</a:t>
            </a:r>
            <a:r>
              <a:rPr lang="hu-HU" dirty="0"/>
              <a:t> </a:t>
            </a:r>
            <a:r>
              <a:rPr lang="hu-HU" dirty="0" err="1"/>
              <a:t>step</a:t>
            </a:r>
            <a:r>
              <a:rPr lang="hu-HU" dirty="0"/>
              <a:t> is </a:t>
            </a:r>
            <a:r>
              <a:rPr lang="hu-HU" dirty="0" err="1"/>
              <a:t>to</a:t>
            </a:r>
            <a:r>
              <a:rPr lang="hu-HU" dirty="0"/>
              <a:t> </a:t>
            </a:r>
            <a:r>
              <a:rPr lang="hu-HU" dirty="0" err="1"/>
              <a:t>understand</a:t>
            </a:r>
            <a:r>
              <a:rPr lang="hu-HU" dirty="0"/>
              <a:t> </a:t>
            </a:r>
            <a:r>
              <a:rPr lang="hu-HU" dirty="0" err="1"/>
              <a:t>what</a:t>
            </a:r>
            <a:r>
              <a:rPr lang="hu-HU" dirty="0"/>
              <a:t> </a:t>
            </a:r>
            <a:r>
              <a:rPr lang="hu-HU" dirty="0" err="1"/>
              <a:t>contains</a:t>
            </a:r>
            <a:r>
              <a:rPr lang="hu-HU" dirty="0"/>
              <a:t> </a:t>
            </a:r>
            <a:r>
              <a:rPr lang="hu-HU" dirty="0" err="1"/>
              <a:t>the</a:t>
            </a:r>
            <a:r>
              <a:rPr lang="hu-HU" dirty="0"/>
              <a:t> </a:t>
            </a:r>
            <a:r>
              <a:rPr lang="hu-HU" dirty="0" err="1"/>
              <a:t>dataset</a:t>
            </a:r>
            <a:r>
              <a:rPr lang="hu-HU" dirty="0"/>
              <a:t>. </a:t>
            </a:r>
            <a:r>
              <a:rPr lang="hu-HU" dirty="0" err="1"/>
              <a:t>You</a:t>
            </a:r>
            <a:r>
              <a:rPr lang="hu-HU" dirty="0"/>
              <a:t> </a:t>
            </a:r>
            <a:r>
              <a:rPr lang="hu-HU" dirty="0" err="1"/>
              <a:t>can</a:t>
            </a:r>
            <a:r>
              <a:rPr lang="hu-HU" dirty="0"/>
              <a:t> go </a:t>
            </a:r>
            <a:r>
              <a:rPr lang="hu-HU" dirty="0" err="1"/>
              <a:t>on</a:t>
            </a:r>
            <a:r>
              <a:rPr lang="hu-HU" dirty="0"/>
              <a:t> </a:t>
            </a:r>
            <a:r>
              <a:rPr lang="hu-HU" dirty="0" err="1"/>
              <a:t>with</a:t>
            </a:r>
            <a:r>
              <a:rPr lang="hu-HU" dirty="0"/>
              <a:t> </a:t>
            </a:r>
            <a:r>
              <a:rPr lang="hu-HU" dirty="0" err="1"/>
              <a:t>the</a:t>
            </a:r>
            <a:r>
              <a:rPr lang="hu-HU" dirty="0"/>
              <a:t> </a:t>
            </a:r>
            <a:r>
              <a:rPr lang="hu-HU" dirty="0" err="1"/>
              <a:t>delete</a:t>
            </a:r>
            <a:r>
              <a:rPr lang="hu-HU" dirty="0"/>
              <a:t> </a:t>
            </a:r>
            <a:r>
              <a:rPr lang="hu-HU" dirty="0" err="1"/>
              <a:t>duplicate</a:t>
            </a:r>
            <a:r>
              <a:rPr lang="hu-HU" dirty="0"/>
              <a:t>, </a:t>
            </a:r>
            <a:r>
              <a:rPr lang="hu-HU" dirty="0" err="1"/>
              <a:t>set</a:t>
            </a:r>
            <a:r>
              <a:rPr lang="hu-HU" dirty="0"/>
              <a:t> </a:t>
            </a:r>
            <a:r>
              <a:rPr lang="hu-HU" dirty="0" err="1"/>
              <a:t>the</a:t>
            </a:r>
            <a:r>
              <a:rPr lang="hu-HU" dirty="0"/>
              <a:t> </a:t>
            </a:r>
            <a:r>
              <a:rPr lang="hu-HU" dirty="0" err="1"/>
              <a:t>types</a:t>
            </a:r>
            <a:r>
              <a:rPr lang="hu-HU" dirty="0"/>
              <a:t>, </a:t>
            </a:r>
            <a:r>
              <a:rPr lang="hu-HU" dirty="0" err="1"/>
              <a:t>drop</a:t>
            </a:r>
            <a:r>
              <a:rPr lang="hu-HU" dirty="0"/>
              <a:t> </a:t>
            </a:r>
            <a:r>
              <a:rPr lang="hu-HU" dirty="0" err="1"/>
              <a:t>the</a:t>
            </a:r>
            <a:r>
              <a:rPr lang="hu-HU" dirty="0"/>
              <a:t> NA </a:t>
            </a:r>
            <a:r>
              <a:rPr lang="hu-HU" dirty="0" err="1"/>
              <a:t>values</a:t>
            </a:r>
            <a:r>
              <a:rPr lang="hu-HU" dirty="0"/>
              <a:t> and </a:t>
            </a:r>
            <a:r>
              <a:rPr lang="hu-HU" dirty="0" err="1"/>
              <a:t>so</a:t>
            </a:r>
            <a:r>
              <a:rPr lang="hu-HU" dirty="0"/>
              <a:t> </a:t>
            </a:r>
            <a:r>
              <a:rPr lang="hu-HU" dirty="0" err="1"/>
              <a:t>on</a:t>
            </a:r>
            <a:r>
              <a:rPr lang="hu-HU" dirty="0"/>
              <a:t>.</a:t>
            </a:r>
          </a:p>
        </p:txBody>
      </p:sp>
    </p:spTree>
    <p:extLst>
      <p:ext uri="{BB962C8B-B14F-4D97-AF65-F5344CB8AC3E}">
        <p14:creationId xmlns:p14="http://schemas.microsoft.com/office/powerpoint/2010/main" val="380208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EB9099-786E-4656-9181-55249A954434}"/>
              </a:ext>
            </a:extLst>
          </p:cNvPr>
          <p:cNvSpPr>
            <a:spLocks noGrp="1"/>
          </p:cNvSpPr>
          <p:nvPr>
            <p:ph type="title"/>
          </p:nvPr>
        </p:nvSpPr>
        <p:spPr/>
        <p:txBody>
          <a:bodyPr/>
          <a:lstStyle/>
          <a:p>
            <a:r>
              <a:rPr lang="hu-HU" dirty="0" err="1"/>
              <a:t>Class</a:t>
            </a:r>
            <a:r>
              <a:rPr lang="hu-HU" dirty="0"/>
              <a:t> </a:t>
            </a:r>
            <a:r>
              <a:rPr lang="hu-HU" dirty="0" err="1"/>
              <a:t>distribution</a:t>
            </a:r>
            <a:endParaRPr lang="hu-HU" dirty="0"/>
          </a:p>
        </p:txBody>
      </p:sp>
      <p:pic>
        <p:nvPicPr>
          <p:cNvPr id="5" name="Tartalom helye 4">
            <a:extLst>
              <a:ext uri="{FF2B5EF4-FFF2-40B4-BE49-F238E27FC236}">
                <a16:creationId xmlns:a16="http://schemas.microsoft.com/office/drawing/2014/main" id="{0BF9F5F5-9C70-460F-B14F-4F0EEB23E2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336952"/>
            <a:ext cx="4427140" cy="3541712"/>
          </a:xfrm>
        </p:spPr>
      </p:pic>
      <p:sp>
        <p:nvSpPr>
          <p:cNvPr id="7" name="Szövegdoboz 6">
            <a:extLst>
              <a:ext uri="{FF2B5EF4-FFF2-40B4-BE49-F238E27FC236}">
                <a16:creationId xmlns:a16="http://schemas.microsoft.com/office/drawing/2014/main" id="{5A5AC558-D844-4C3F-87F1-48A248BB06F2}"/>
              </a:ext>
            </a:extLst>
          </p:cNvPr>
          <p:cNvSpPr txBox="1"/>
          <p:nvPr/>
        </p:nvSpPr>
        <p:spPr>
          <a:xfrm>
            <a:off x="6962703" y="2336952"/>
            <a:ext cx="4084708" cy="923330"/>
          </a:xfrm>
          <a:prstGeom prst="rect">
            <a:avLst/>
          </a:prstGeom>
          <a:noFill/>
        </p:spPr>
        <p:txBody>
          <a:bodyPr wrap="square" rtlCol="0">
            <a:spAutoFit/>
          </a:bodyPr>
          <a:lstStyle/>
          <a:p>
            <a:r>
              <a:rPr lang="hu-HU" dirty="0" err="1"/>
              <a:t>As</a:t>
            </a:r>
            <a:r>
              <a:rPr lang="hu-HU" dirty="0"/>
              <a:t> </a:t>
            </a:r>
            <a:r>
              <a:rPr lang="hu-HU" dirty="0" err="1"/>
              <a:t>we</a:t>
            </a:r>
            <a:r>
              <a:rPr lang="hu-HU" dirty="0"/>
              <a:t> </a:t>
            </a:r>
            <a:r>
              <a:rPr lang="hu-HU" dirty="0" err="1"/>
              <a:t>can</a:t>
            </a:r>
            <a:r>
              <a:rPr lang="hu-HU" dirty="0"/>
              <a:t> </a:t>
            </a:r>
            <a:r>
              <a:rPr lang="hu-HU" dirty="0" err="1"/>
              <a:t>see</a:t>
            </a:r>
            <a:r>
              <a:rPr lang="hu-HU" dirty="0"/>
              <a:t> </a:t>
            </a:r>
            <a:r>
              <a:rPr lang="hu-HU" dirty="0" err="1"/>
              <a:t>the</a:t>
            </a:r>
            <a:r>
              <a:rPr lang="hu-HU" dirty="0"/>
              <a:t> </a:t>
            </a:r>
            <a:r>
              <a:rPr lang="hu-HU" dirty="0" err="1"/>
              <a:t>distribution</a:t>
            </a:r>
            <a:r>
              <a:rPr lang="hu-HU" dirty="0"/>
              <a:t> is </a:t>
            </a:r>
            <a:r>
              <a:rPr lang="hu-HU" dirty="0" err="1"/>
              <a:t>not</a:t>
            </a:r>
            <a:r>
              <a:rPr lang="hu-HU" dirty="0"/>
              <a:t> </a:t>
            </a:r>
            <a:r>
              <a:rPr lang="hu-HU" dirty="0" err="1"/>
              <a:t>balanced</a:t>
            </a:r>
            <a:r>
              <a:rPr lang="hu-HU" dirty="0"/>
              <a:t>! </a:t>
            </a:r>
            <a:r>
              <a:rPr lang="hu-HU" dirty="0" err="1"/>
              <a:t>For</a:t>
            </a:r>
            <a:r>
              <a:rPr lang="hu-HU" dirty="0"/>
              <a:t> </a:t>
            </a:r>
            <a:r>
              <a:rPr lang="hu-HU" dirty="0" err="1"/>
              <a:t>the</a:t>
            </a:r>
            <a:r>
              <a:rPr lang="hu-HU" dirty="0"/>
              <a:t> </a:t>
            </a:r>
            <a:r>
              <a:rPr lang="hu-HU" dirty="0" err="1"/>
              <a:t>models</a:t>
            </a:r>
            <a:r>
              <a:rPr lang="hu-HU" dirty="0"/>
              <a:t>, </a:t>
            </a:r>
            <a:r>
              <a:rPr lang="hu-HU" dirty="0" err="1"/>
              <a:t>it</a:t>
            </a:r>
            <a:r>
              <a:rPr lang="hu-HU" dirty="0"/>
              <a:t> is </a:t>
            </a:r>
            <a:r>
              <a:rPr lang="hu-HU" dirty="0" err="1"/>
              <a:t>better</a:t>
            </a:r>
            <a:r>
              <a:rPr lang="hu-HU" dirty="0"/>
              <a:t> </a:t>
            </a:r>
            <a:r>
              <a:rPr lang="hu-HU" dirty="0" err="1"/>
              <a:t>to</a:t>
            </a:r>
            <a:r>
              <a:rPr lang="hu-HU" dirty="0"/>
              <a:t> </a:t>
            </a:r>
            <a:r>
              <a:rPr lang="hu-HU" dirty="0" err="1"/>
              <a:t>balance</a:t>
            </a:r>
            <a:r>
              <a:rPr lang="hu-HU" dirty="0"/>
              <a:t> </a:t>
            </a:r>
            <a:r>
              <a:rPr lang="hu-HU" dirty="0" err="1"/>
              <a:t>it</a:t>
            </a:r>
            <a:r>
              <a:rPr lang="hu-HU" dirty="0"/>
              <a:t>.</a:t>
            </a:r>
          </a:p>
        </p:txBody>
      </p:sp>
    </p:spTree>
    <p:extLst>
      <p:ext uri="{BB962C8B-B14F-4D97-AF65-F5344CB8AC3E}">
        <p14:creationId xmlns:p14="http://schemas.microsoft.com/office/powerpoint/2010/main" val="412746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EB9099-786E-4656-9181-55249A954434}"/>
              </a:ext>
            </a:extLst>
          </p:cNvPr>
          <p:cNvSpPr>
            <a:spLocks noGrp="1"/>
          </p:cNvSpPr>
          <p:nvPr>
            <p:ph type="title"/>
          </p:nvPr>
        </p:nvSpPr>
        <p:spPr/>
        <p:txBody>
          <a:bodyPr/>
          <a:lstStyle/>
          <a:p>
            <a:r>
              <a:rPr lang="hu-HU" dirty="0" err="1"/>
              <a:t>Amount</a:t>
            </a:r>
            <a:r>
              <a:rPr lang="hu-HU" dirty="0"/>
              <a:t> </a:t>
            </a:r>
            <a:r>
              <a:rPr lang="hu-HU" dirty="0" err="1"/>
              <a:t>distribution</a:t>
            </a:r>
            <a:endParaRPr lang="hu-HU" dirty="0"/>
          </a:p>
        </p:txBody>
      </p:sp>
      <p:pic>
        <p:nvPicPr>
          <p:cNvPr id="5" name="Tartalom helye 4">
            <a:extLst>
              <a:ext uri="{FF2B5EF4-FFF2-40B4-BE49-F238E27FC236}">
                <a16:creationId xmlns:a16="http://schemas.microsoft.com/office/drawing/2014/main" id="{0BF9F5F5-9C70-460F-B14F-4F0EEB23E2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41413" y="2336952"/>
            <a:ext cx="4427140" cy="3541711"/>
          </a:xfrm>
        </p:spPr>
      </p:pic>
      <p:sp>
        <p:nvSpPr>
          <p:cNvPr id="7" name="Szövegdoboz 6">
            <a:extLst>
              <a:ext uri="{FF2B5EF4-FFF2-40B4-BE49-F238E27FC236}">
                <a16:creationId xmlns:a16="http://schemas.microsoft.com/office/drawing/2014/main" id="{5A5AC558-D844-4C3F-87F1-48A248BB06F2}"/>
              </a:ext>
            </a:extLst>
          </p:cNvPr>
          <p:cNvSpPr txBox="1"/>
          <p:nvPr/>
        </p:nvSpPr>
        <p:spPr>
          <a:xfrm>
            <a:off x="6962703" y="2336952"/>
            <a:ext cx="4084708" cy="646331"/>
          </a:xfrm>
          <a:prstGeom prst="rect">
            <a:avLst/>
          </a:prstGeom>
          <a:noFill/>
        </p:spPr>
        <p:txBody>
          <a:bodyPr wrap="square" rtlCol="0">
            <a:spAutoFit/>
          </a:bodyPr>
          <a:lstStyle/>
          <a:p>
            <a:r>
              <a:rPr lang="hu-HU" dirty="0"/>
              <a:t>The </a:t>
            </a:r>
            <a:r>
              <a:rPr lang="hu-HU" dirty="0" err="1"/>
              <a:t>amounts</a:t>
            </a:r>
            <a:r>
              <a:rPr lang="hu-HU" dirty="0"/>
              <a:t> </a:t>
            </a:r>
            <a:r>
              <a:rPr lang="hu-HU" dirty="0" err="1"/>
              <a:t>are</a:t>
            </a:r>
            <a:r>
              <a:rPr lang="hu-HU" dirty="0"/>
              <a:t> </a:t>
            </a:r>
            <a:r>
              <a:rPr lang="hu-HU" dirty="0" err="1"/>
              <a:t>grouped</a:t>
            </a:r>
            <a:r>
              <a:rPr lang="hu-HU" dirty="0"/>
              <a:t> </a:t>
            </a:r>
            <a:r>
              <a:rPr lang="hu-HU" dirty="0" err="1"/>
              <a:t>together</a:t>
            </a:r>
            <a:r>
              <a:rPr lang="hu-HU" dirty="0"/>
              <a:t> </a:t>
            </a:r>
            <a:r>
              <a:rPr lang="hu-HU" dirty="0" err="1"/>
              <a:t>at</a:t>
            </a:r>
            <a:r>
              <a:rPr lang="hu-HU" dirty="0"/>
              <a:t> </a:t>
            </a:r>
            <a:r>
              <a:rPr lang="hu-HU" dirty="0" err="1"/>
              <a:t>the</a:t>
            </a:r>
            <a:r>
              <a:rPr lang="hu-HU" dirty="0"/>
              <a:t> </a:t>
            </a:r>
            <a:r>
              <a:rPr lang="hu-HU" dirty="0" err="1"/>
              <a:t>low</a:t>
            </a:r>
            <a:r>
              <a:rPr lang="hu-HU" dirty="0"/>
              <a:t> </a:t>
            </a:r>
            <a:r>
              <a:rPr lang="hu-HU" dirty="0" err="1"/>
              <a:t>level</a:t>
            </a:r>
            <a:r>
              <a:rPr lang="hu-HU" dirty="0"/>
              <a:t>.</a:t>
            </a:r>
          </a:p>
        </p:txBody>
      </p:sp>
    </p:spTree>
    <p:extLst>
      <p:ext uri="{BB962C8B-B14F-4D97-AF65-F5344CB8AC3E}">
        <p14:creationId xmlns:p14="http://schemas.microsoft.com/office/powerpoint/2010/main" val="50736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EB9099-786E-4656-9181-55249A954434}"/>
              </a:ext>
            </a:extLst>
          </p:cNvPr>
          <p:cNvSpPr>
            <a:spLocks noGrp="1"/>
          </p:cNvSpPr>
          <p:nvPr>
            <p:ph type="title"/>
          </p:nvPr>
        </p:nvSpPr>
        <p:spPr/>
        <p:txBody>
          <a:bodyPr/>
          <a:lstStyle/>
          <a:p>
            <a:r>
              <a:rPr lang="hu-HU" dirty="0"/>
              <a:t>Time </a:t>
            </a:r>
            <a:r>
              <a:rPr lang="hu-HU" dirty="0" err="1"/>
              <a:t>distribution</a:t>
            </a:r>
            <a:endParaRPr lang="hu-HU" dirty="0"/>
          </a:p>
        </p:txBody>
      </p:sp>
      <p:pic>
        <p:nvPicPr>
          <p:cNvPr id="5" name="Tartalom helye 4">
            <a:extLst>
              <a:ext uri="{FF2B5EF4-FFF2-40B4-BE49-F238E27FC236}">
                <a16:creationId xmlns:a16="http://schemas.microsoft.com/office/drawing/2014/main" id="{0BF9F5F5-9C70-460F-B14F-4F0EEB23E2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41414" y="2336952"/>
            <a:ext cx="4427138" cy="3541711"/>
          </a:xfrm>
        </p:spPr>
      </p:pic>
      <p:sp>
        <p:nvSpPr>
          <p:cNvPr id="7" name="Szövegdoboz 6">
            <a:extLst>
              <a:ext uri="{FF2B5EF4-FFF2-40B4-BE49-F238E27FC236}">
                <a16:creationId xmlns:a16="http://schemas.microsoft.com/office/drawing/2014/main" id="{5A5AC558-D844-4C3F-87F1-48A248BB06F2}"/>
              </a:ext>
            </a:extLst>
          </p:cNvPr>
          <p:cNvSpPr txBox="1"/>
          <p:nvPr/>
        </p:nvSpPr>
        <p:spPr>
          <a:xfrm>
            <a:off x="6962703" y="2336952"/>
            <a:ext cx="4084708" cy="646331"/>
          </a:xfrm>
          <a:prstGeom prst="rect">
            <a:avLst/>
          </a:prstGeom>
          <a:noFill/>
        </p:spPr>
        <p:txBody>
          <a:bodyPr wrap="square" rtlCol="0">
            <a:spAutoFit/>
          </a:bodyPr>
          <a:lstStyle/>
          <a:p>
            <a:r>
              <a:rPr lang="en-US" dirty="0"/>
              <a:t>Before 25000 and between 100000 and 125000 are Transactions</a:t>
            </a:r>
            <a:r>
              <a:rPr lang="hu-HU" dirty="0"/>
              <a:t>.</a:t>
            </a:r>
          </a:p>
        </p:txBody>
      </p:sp>
    </p:spTree>
    <p:extLst>
      <p:ext uri="{BB962C8B-B14F-4D97-AF65-F5344CB8AC3E}">
        <p14:creationId xmlns:p14="http://schemas.microsoft.com/office/powerpoint/2010/main" val="331246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EB9099-786E-4656-9181-55249A954434}"/>
              </a:ext>
            </a:extLst>
          </p:cNvPr>
          <p:cNvSpPr>
            <a:spLocks noGrp="1"/>
          </p:cNvSpPr>
          <p:nvPr>
            <p:ph type="title"/>
          </p:nvPr>
        </p:nvSpPr>
        <p:spPr/>
        <p:txBody>
          <a:bodyPr/>
          <a:lstStyle/>
          <a:p>
            <a:r>
              <a:rPr lang="hu-HU" dirty="0" err="1"/>
              <a:t>Fraud</a:t>
            </a:r>
            <a:r>
              <a:rPr lang="hu-HU" dirty="0"/>
              <a:t> </a:t>
            </a:r>
            <a:r>
              <a:rPr lang="hu-HU" dirty="0" err="1"/>
              <a:t>distribution</a:t>
            </a:r>
            <a:endParaRPr lang="hu-HU" dirty="0"/>
          </a:p>
        </p:txBody>
      </p:sp>
      <p:pic>
        <p:nvPicPr>
          <p:cNvPr id="5" name="Tartalom helye 4">
            <a:extLst>
              <a:ext uri="{FF2B5EF4-FFF2-40B4-BE49-F238E27FC236}">
                <a16:creationId xmlns:a16="http://schemas.microsoft.com/office/drawing/2014/main" id="{0BF9F5F5-9C70-460F-B14F-4F0EEB23E2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41413" y="2336952"/>
            <a:ext cx="10278890" cy="4111556"/>
          </a:xfrm>
        </p:spPr>
      </p:pic>
      <p:sp>
        <p:nvSpPr>
          <p:cNvPr id="3" name="Szövegdoboz 2">
            <a:extLst>
              <a:ext uri="{FF2B5EF4-FFF2-40B4-BE49-F238E27FC236}">
                <a16:creationId xmlns:a16="http://schemas.microsoft.com/office/drawing/2014/main" id="{52CB29D6-E707-46B0-AA13-0A551A81E3E3}"/>
              </a:ext>
            </a:extLst>
          </p:cNvPr>
          <p:cNvSpPr txBox="1"/>
          <p:nvPr/>
        </p:nvSpPr>
        <p:spPr>
          <a:xfrm>
            <a:off x="6989197" y="1293690"/>
            <a:ext cx="4058214" cy="923330"/>
          </a:xfrm>
          <a:prstGeom prst="rect">
            <a:avLst/>
          </a:prstGeom>
          <a:noFill/>
        </p:spPr>
        <p:txBody>
          <a:bodyPr wrap="square" rtlCol="0">
            <a:spAutoFit/>
          </a:bodyPr>
          <a:lstStyle/>
          <a:p>
            <a:r>
              <a:rPr lang="en-US"/>
              <a:t>Before 25000 and between 100000 and 125000 are less Fraud transaction. it is related to the "Time distribution"</a:t>
            </a:r>
            <a:endParaRPr lang="hu-HU" dirty="0"/>
          </a:p>
        </p:txBody>
      </p:sp>
    </p:spTree>
    <p:extLst>
      <p:ext uri="{BB962C8B-B14F-4D97-AF65-F5344CB8AC3E}">
        <p14:creationId xmlns:p14="http://schemas.microsoft.com/office/powerpoint/2010/main" val="2611774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Áramkör">
  <a:themeElements>
    <a:clrScheme name="Áramkör">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Áramkör">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ramkör">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TM04033919[[fn=Áramkör]]</Template>
  <TotalTime>52</TotalTime>
  <Words>1296</Words>
  <Application>Microsoft Office PowerPoint</Application>
  <PresentationFormat>Szélesvásznú</PresentationFormat>
  <Paragraphs>113</Paragraphs>
  <Slides>13</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13</vt:i4>
      </vt:variant>
    </vt:vector>
  </HeadingPairs>
  <TitlesOfParts>
    <vt:vector size="17" baseType="lpstr">
      <vt:lpstr>Arial</vt:lpstr>
      <vt:lpstr>Calibri</vt:lpstr>
      <vt:lpstr>Tw Cen MT</vt:lpstr>
      <vt:lpstr>Áramkör</vt:lpstr>
      <vt:lpstr>Credit Card Fraud Detection</vt:lpstr>
      <vt:lpstr>Description From Kaggle</vt:lpstr>
      <vt:lpstr>Description of the problem</vt:lpstr>
      <vt:lpstr>Predicting the fraud credit cards</vt:lpstr>
      <vt:lpstr>Data description and cleaning</vt:lpstr>
      <vt:lpstr>Class distribution</vt:lpstr>
      <vt:lpstr>Amount distribution</vt:lpstr>
      <vt:lpstr>Time distribution</vt:lpstr>
      <vt:lpstr>Fraud distribution</vt:lpstr>
      <vt:lpstr>Machine Learning models</vt:lpstr>
      <vt:lpstr>Machine Learning models – Confusion Matrix</vt:lpstr>
      <vt:lpstr>Machine Learning models – Results</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Köröcz Richárd</dc:creator>
  <cp:lastModifiedBy>Köröcz Richárd</cp:lastModifiedBy>
  <cp:revision>7</cp:revision>
  <dcterms:created xsi:type="dcterms:W3CDTF">2020-12-07T06:35:40Z</dcterms:created>
  <dcterms:modified xsi:type="dcterms:W3CDTF">2020-12-07T07:29:19Z</dcterms:modified>
</cp:coreProperties>
</file>