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Old Standard TT"/>
      <p:regular r:id="rId35"/>
      <p:bold r:id="rId36"/>
      <p: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OldStandardTT-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OldStandardTT-italic.fntdata"/><Relationship Id="rId14" Type="http://schemas.openxmlformats.org/officeDocument/2006/relationships/slide" Target="slides/slide10.xml"/><Relationship Id="rId36" Type="http://schemas.openxmlformats.org/officeDocument/2006/relationships/font" Target="fonts/OldStandardTT-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cxnSp>
        <p:nvCxnSpPr>
          <p:cNvPr id="11" name="Shape 11"/>
          <p:cNvCxnSpPr/>
          <p:nvPr/>
        </p:nvCxnSpPr>
        <p:spPr>
          <a:xfrm>
            <a:off x="641934" y="3597500"/>
            <a:ext cx="390300" cy="0"/>
          </a:xfrm>
          <a:prstGeom prst="straightConnector1">
            <a:avLst/>
          </a:prstGeom>
          <a:noFill/>
          <a:ln cap="flat" cmpd="sng" w="28575">
            <a:solidFill>
              <a:schemeClr val="accent1"/>
            </a:solidFill>
            <a:prstDash val="solid"/>
            <a:round/>
            <a:headEnd len="med" w="med" type="none"/>
            <a:tailEnd len="med" w="med" type="none"/>
          </a:ln>
        </p:spPr>
      </p:cxnSp>
      <p:sp>
        <p:nvSpPr>
          <p:cNvPr id="12" name="Shape 12"/>
          <p:cNvSpPr txBox="1"/>
          <p:nvPr>
            <p:ph type="ctrTitle"/>
          </p:nvPr>
        </p:nvSpPr>
        <p:spPr>
          <a:xfrm>
            <a:off x="512700" y="1893300"/>
            <a:ext cx="8118600" cy="1522800"/>
          </a:xfrm>
          <a:prstGeom prst="rect">
            <a:avLst/>
          </a:prstGeom>
        </p:spPr>
        <p:txBody>
          <a:bodyPr anchorCtr="0" anchor="b" bIns="91425" lIns="91425" rIns="91425" wrap="square" tIns="91425"/>
          <a:lstStyle>
            <a:lvl1pPr lvl="0">
              <a:spcBef>
                <a:spcPts val="0"/>
              </a:spcBef>
              <a:buClr>
                <a:schemeClr val="accent1"/>
              </a:buClr>
              <a:buSzPct val="100000"/>
              <a:defRPr sz="4200">
                <a:solidFill>
                  <a:schemeClr val="accent1"/>
                </a:solidFill>
              </a:defRPr>
            </a:lvl1pPr>
            <a:lvl2pPr lvl="1">
              <a:spcBef>
                <a:spcPts val="0"/>
              </a:spcBef>
              <a:buClr>
                <a:schemeClr val="accent1"/>
              </a:buClr>
              <a:buSzPct val="100000"/>
              <a:defRPr sz="4200">
                <a:solidFill>
                  <a:schemeClr val="accent1"/>
                </a:solidFill>
              </a:defRPr>
            </a:lvl2pPr>
            <a:lvl3pPr lvl="2">
              <a:spcBef>
                <a:spcPts val="0"/>
              </a:spcBef>
              <a:buClr>
                <a:schemeClr val="accent1"/>
              </a:buClr>
              <a:buSzPct val="100000"/>
              <a:defRPr sz="4200">
                <a:solidFill>
                  <a:schemeClr val="accent1"/>
                </a:solidFill>
              </a:defRPr>
            </a:lvl3pPr>
            <a:lvl4pPr lvl="3">
              <a:spcBef>
                <a:spcPts val="0"/>
              </a:spcBef>
              <a:buClr>
                <a:schemeClr val="accent1"/>
              </a:buClr>
              <a:buSzPct val="100000"/>
              <a:defRPr sz="4200">
                <a:solidFill>
                  <a:schemeClr val="accent1"/>
                </a:solidFill>
              </a:defRPr>
            </a:lvl4pPr>
            <a:lvl5pPr lvl="4">
              <a:spcBef>
                <a:spcPts val="0"/>
              </a:spcBef>
              <a:buClr>
                <a:schemeClr val="accent1"/>
              </a:buClr>
              <a:buSzPct val="100000"/>
              <a:defRPr sz="4200">
                <a:solidFill>
                  <a:schemeClr val="accent1"/>
                </a:solidFill>
              </a:defRPr>
            </a:lvl5pPr>
            <a:lvl6pPr lvl="5">
              <a:spcBef>
                <a:spcPts val="0"/>
              </a:spcBef>
              <a:buClr>
                <a:schemeClr val="accent1"/>
              </a:buClr>
              <a:buSzPct val="100000"/>
              <a:defRPr sz="4200">
                <a:solidFill>
                  <a:schemeClr val="accent1"/>
                </a:solidFill>
              </a:defRPr>
            </a:lvl6pPr>
            <a:lvl7pPr lvl="6">
              <a:spcBef>
                <a:spcPts val="0"/>
              </a:spcBef>
              <a:buClr>
                <a:schemeClr val="accent1"/>
              </a:buClr>
              <a:buSzPct val="100000"/>
              <a:defRPr sz="4200">
                <a:solidFill>
                  <a:schemeClr val="accent1"/>
                </a:solidFill>
              </a:defRPr>
            </a:lvl7pPr>
            <a:lvl8pPr lvl="7">
              <a:spcBef>
                <a:spcPts val="0"/>
              </a:spcBef>
              <a:buClr>
                <a:schemeClr val="accent1"/>
              </a:buClr>
              <a:buSzPct val="100000"/>
              <a:defRPr sz="4200">
                <a:solidFill>
                  <a:schemeClr val="accent1"/>
                </a:solidFill>
              </a:defRPr>
            </a:lvl8pPr>
            <a:lvl9pPr lvl="8">
              <a:spcBef>
                <a:spcPts val="0"/>
              </a:spcBef>
              <a:buClr>
                <a:schemeClr val="accent1"/>
              </a:buClr>
              <a:buSzPct val="100000"/>
              <a:defRPr sz="4200">
                <a:solidFill>
                  <a:schemeClr val="accent1"/>
                </a:solidFill>
              </a:defRPr>
            </a:lvl9pPr>
          </a:lstStyle>
          <a:p/>
        </p:txBody>
      </p:sp>
      <p:sp>
        <p:nvSpPr>
          <p:cNvPr id="13" name="Shape 13"/>
          <p:cNvSpPr txBox="1"/>
          <p:nvPr>
            <p:ph idx="1" type="subTitle"/>
          </p:nvPr>
        </p:nvSpPr>
        <p:spPr>
          <a:xfrm>
            <a:off x="512700" y="3840639"/>
            <a:ext cx="8118600" cy="787500"/>
          </a:xfrm>
          <a:prstGeom prst="rect">
            <a:avLst/>
          </a:prstGeom>
        </p:spPr>
        <p:txBody>
          <a:bodyPr anchorCtr="0" anchor="t" bIns="91425" lIns="91425" rIns="91425" wrap="square" tIns="91425"/>
          <a:lstStyle>
            <a:lvl1pPr lvl="0">
              <a:lnSpc>
                <a:spcPct val="100000"/>
              </a:lnSpc>
              <a:spcBef>
                <a:spcPts val="0"/>
              </a:spcBef>
              <a:spcAft>
                <a:spcPts val="0"/>
              </a:spcAft>
              <a:buClr>
                <a:schemeClr val="accent2"/>
              </a:buClr>
              <a:buSzPct val="100000"/>
              <a:buNone/>
              <a:defRPr sz="2400">
                <a:solidFill>
                  <a:schemeClr val="accent2"/>
                </a:solidFill>
              </a:defRPr>
            </a:lvl1pPr>
            <a:lvl2pPr lvl="1">
              <a:lnSpc>
                <a:spcPct val="100000"/>
              </a:lnSpc>
              <a:spcBef>
                <a:spcPts val="0"/>
              </a:spcBef>
              <a:spcAft>
                <a:spcPts val="0"/>
              </a:spcAft>
              <a:buClr>
                <a:schemeClr val="accent2"/>
              </a:buClr>
              <a:buSzPct val="100000"/>
              <a:buNone/>
              <a:defRPr sz="2400">
                <a:solidFill>
                  <a:schemeClr val="accent2"/>
                </a:solidFill>
              </a:defRPr>
            </a:lvl2pPr>
            <a:lvl3pPr lvl="2">
              <a:lnSpc>
                <a:spcPct val="100000"/>
              </a:lnSpc>
              <a:spcBef>
                <a:spcPts val="0"/>
              </a:spcBef>
              <a:spcAft>
                <a:spcPts val="0"/>
              </a:spcAft>
              <a:buClr>
                <a:schemeClr val="accent2"/>
              </a:buClr>
              <a:buSzPct val="100000"/>
              <a:buNone/>
              <a:defRPr sz="2400">
                <a:solidFill>
                  <a:schemeClr val="accent2"/>
                </a:solidFill>
              </a:defRPr>
            </a:lvl3pPr>
            <a:lvl4pPr lvl="3">
              <a:lnSpc>
                <a:spcPct val="100000"/>
              </a:lnSpc>
              <a:spcBef>
                <a:spcPts val="0"/>
              </a:spcBef>
              <a:spcAft>
                <a:spcPts val="0"/>
              </a:spcAft>
              <a:buClr>
                <a:schemeClr val="accent2"/>
              </a:buClr>
              <a:buSzPct val="100000"/>
              <a:buNone/>
              <a:defRPr sz="2400">
                <a:solidFill>
                  <a:schemeClr val="accent2"/>
                </a:solidFill>
              </a:defRPr>
            </a:lvl4pPr>
            <a:lvl5pPr lvl="4">
              <a:lnSpc>
                <a:spcPct val="100000"/>
              </a:lnSpc>
              <a:spcBef>
                <a:spcPts val="0"/>
              </a:spcBef>
              <a:spcAft>
                <a:spcPts val="0"/>
              </a:spcAft>
              <a:buClr>
                <a:schemeClr val="accent2"/>
              </a:buClr>
              <a:buSzPct val="100000"/>
              <a:buNone/>
              <a:defRPr sz="2400">
                <a:solidFill>
                  <a:schemeClr val="accent2"/>
                </a:solidFill>
              </a:defRPr>
            </a:lvl5pPr>
            <a:lvl6pPr lvl="5">
              <a:lnSpc>
                <a:spcPct val="100000"/>
              </a:lnSpc>
              <a:spcBef>
                <a:spcPts val="0"/>
              </a:spcBef>
              <a:spcAft>
                <a:spcPts val="0"/>
              </a:spcAft>
              <a:buClr>
                <a:schemeClr val="accent2"/>
              </a:buClr>
              <a:buSzPct val="100000"/>
              <a:buNone/>
              <a:defRPr sz="2400">
                <a:solidFill>
                  <a:schemeClr val="accent2"/>
                </a:solidFill>
              </a:defRPr>
            </a:lvl6pPr>
            <a:lvl7pPr lvl="6">
              <a:lnSpc>
                <a:spcPct val="100000"/>
              </a:lnSpc>
              <a:spcBef>
                <a:spcPts val="0"/>
              </a:spcBef>
              <a:spcAft>
                <a:spcPts val="0"/>
              </a:spcAft>
              <a:buClr>
                <a:schemeClr val="accent2"/>
              </a:buClr>
              <a:buSzPct val="100000"/>
              <a:buNone/>
              <a:defRPr sz="2400">
                <a:solidFill>
                  <a:schemeClr val="accent2"/>
                </a:solidFill>
              </a:defRPr>
            </a:lvl7pPr>
            <a:lvl8pPr lvl="7">
              <a:lnSpc>
                <a:spcPct val="100000"/>
              </a:lnSpc>
              <a:spcBef>
                <a:spcPts val="0"/>
              </a:spcBef>
              <a:spcAft>
                <a:spcPts val="0"/>
              </a:spcAft>
              <a:buClr>
                <a:schemeClr val="accent2"/>
              </a:buClr>
              <a:buSzPct val="100000"/>
              <a:buNone/>
              <a:defRPr sz="2400">
                <a:solidFill>
                  <a:schemeClr val="accent2"/>
                </a:solidFill>
              </a:defRPr>
            </a:lvl8pPr>
            <a:lvl9pPr lvl="8">
              <a:lnSpc>
                <a:spcPct val="100000"/>
              </a:lnSpc>
              <a:spcBef>
                <a:spcPts val="0"/>
              </a:spcBef>
              <a:spcAft>
                <a:spcPts val="0"/>
              </a:spcAft>
              <a:buClr>
                <a:schemeClr val="accent2"/>
              </a:buClr>
              <a:buSzPct val="100000"/>
              <a:buNone/>
              <a:defRPr sz="2400">
                <a:solidFill>
                  <a:schemeClr val="accent2"/>
                </a:solidFill>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039650"/>
            <a:ext cx="8520600" cy="2106300"/>
          </a:xfrm>
          <a:prstGeom prst="rect">
            <a:avLst/>
          </a:prstGeom>
        </p:spPr>
        <p:txBody>
          <a:bodyPr anchorCtr="0" anchor="b" bIns="91425" lIns="91425" rIns="91425" wrap="square"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5" name="Shape 15"/>
        <p:cNvGrpSpPr/>
        <p:nvPr/>
      </p:nvGrpSpPr>
      <p:grpSpPr>
        <a:xfrm>
          <a:off x="0" y="0"/>
          <a:ext cx="0" cy="0"/>
          <a:chOff x="0" y="0"/>
          <a:chExt cx="0" cy="0"/>
        </a:xfrm>
      </p:grpSpPr>
      <p:cxnSp>
        <p:nvCxnSpPr>
          <p:cNvPr id="16" name="Shape 16"/>
          <p:cNvCxnSpPr/>
          <p:nvPr/>
        </p:nvCxnSpPr>
        <p:spPr>
          <a:xfrm>
            <a:off x="641934" y="3597500"/>
            <a:ext cx="390300" cy="0"/>
          </a:xfrm>
          <a:prstGeom prst="straightConnector1">
            <a:avLst/>
          </a:prstGeom>
          <a:noFill/>
          <a:ln cap="flat" cmpd="sng" w="28575">
            <a:solidFill>
              <a:schemeClr val="lt2"/>
            </a:solidFill>
            <a:prstDash val="solid"/>
            <a:round/>
            <a:headEnd len="med" w="med" type="none"/>
            <a:tailEnd len="med" w="med" type="none"/>
          </a:ln>
        </p:spPr>
      </p:cxnSp>
      <p:sp>
        <p:nvSpPr>
          <p:cNvPr id="17" name="Shape 17"/>
          <p:cNvSpPr txBox="1"/>
          <p:nvPr>
            <p:ph type="title"/>
          </p:nvPr>
        </p:nvSpPr>
        <p:spPr>
          <a:xfrm>
            <a:off x="512700" y="1893300"/>
            <a:ext cx="8118600" cy="1522800"/>
          </a:xfrm>
          <a:prstGeom prst="rect">
            <a:avLst/>
          </a:prstGeom>
        </p:spPr>
        <p:txBody>
          <a:bodyPr anchorCtr="0" anchor="b" bIns="91425" lIns="91425" rIns="91425" wrap="square" tIns="91425"/>
          <a:lstStyle>
            <a:lvl1pPr lvl="0">
              <a:spcBef>
                <a:spcPts val="0"/>
              </a:spcBef>
              <a:buClr>
                <a:schemeClr val="accent1"/>
              </a:buClr>
              <a:buSzPct val="100000"/>
              <a:defRPr sz="6000">
                <a:solidFill>
                  <a:schemeClr val="accent1"/>
                </a:solidFill>
              </a:defRPr>
            </a:lvl1pPr>
            <a:lvl2pPr lvl="1">
              <a:spcBef>
                <a:spcPts val="0"/>
              </a:spcBef>
              <a:buClr>
                <a:schemeClr val="accent1"/>
              </a:buClr>
              <a:buSzPct val="100000"/>
              <a:defRPr sz="6000">
                <a:solidFill>
                  <a:schemeClr val="accent1"/>
                </a:solidFill>
              </a:defRPr>
            </a:lvl2pPr>
            <a:lvl3pPr lvl="2">
              <a:spcBef>
                <a:spcPts val="0"/>
              </a:spcBef>
              <a:buClr>
                <a:schemeClr val="accent1"/>
              </a:buClr>
              <a:buSzPct val="100000"/>
              <a:defRPr sz="6000">
                <a:solidFill>
                  <a:schemeClr val="accent1"/>
                </a:solidFill>
              </a:defRPr>
            </a:lvl3pPr>
            <a:lvl4pPr lvl="3">
              <a:spcBef>
                <a:spcPts val="0"/>
              </a:spcBef>
              <a:buClr>
                <a:schemeClr val="accent1"/>
              </a:buClr>
              <a:buSzPct val="100000"/>
              <a:defRPr sz="6000">
                <a:solidFill>
                  <a:schemeClr val="accent1"/>
                </a:solidFill>
              </a:defRPr>
            </a:lvl4pPr>
            <a:lvl5pPr lvl="4">
              <a:spcBef>
                <a:spcPts val="0"/>
              </a:spcBef>
              <a:buClr>
                <a:schemeClr val="accent1"/>
              </a:buClr>
              <a:buSzPct val="100000"/>
              <a:defRPr sz="6000">
                <a:solidFill>
                  <a:schemeClr val="accent1"/>
                </a:solidFill>
              </a:defRPr>
            </a:lvl5pPr>
            <a:lvl6pPr lvl="5">
              <a:spcBef>
                <a:spcPts val="0"/>
              </a:spcBef>
              <a:buClr>
                <a:schemeClr val="accent1"/>
              </a:buClr>
              <a:buSzPct val="100000"/>
              <a:defRPr sz="6000">
                <a:solidFill>
                  <a:schemeClr val="accent1"/>
                </a:solidFill>
              </a:defRPr>
            </a:lvl6pPr>
            <a:lvl7pPr lvl="6">
              <a:spcBef>
                <a:spcPts val="0"/>
              </a:spcBef>
              <a:buClr>
                <a:schemeClr val="accent1"/>
              </a:buClr>
              <a:buSzPct val="100000"/>
              <a:defRPr sz="6000">
                <a:solidFill>
                  <a:schemeClr val="accent1"/>
                </a:solidFill>
              </a:defRPr>
            </a:lvl7pPr>
            <a:lvl8pPr lvl="7">
              <a:spcBef>
                <a:spcPts val="0"/>
              </a:spcBef>
              <a:buClr>
                <a:schemeClr val="accent1"/>
              </a:buClr>
              <a:buSzPct val="100000"/>
              <a:defRPr sz="6000">
                <a:solidFill>
                  <a:schemeClr val="accent1"/>
                </a:solidFill>
              </a:defRPr>
            </a:lvl8pPr>
            <a:lvl9pPr lvl="8">
              <a:spcBef>
                <a:spcPts val="0"/>
              </a:spcBef>
              <a:buClr>
                <a:schemeClr val="accent1"/>
              </a:buClr>
              <a:buSzPct val="100000"/>
              <a:defRPr sz="6000">
                <a:solidFill>
                  <a:schemeClr val="accent1"/>
                </a:solidFill>
              </a:defRPr>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9"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21" name="Shape 21"/>
          <p:cNvSpPr txBox="1"/>
          <p:nvPr>
            <p:ph type="title"/>
          </p:nvPr>
        </p:nvSpPr>
        <p:spPr>
          <a:xfrm>
            <a:off x="311700" y="445025"/>
            <a:ext cx="8520600" cy="613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71600"/>
            <a:ext cx="8520600" cy="3397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613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71675"/>
            <a:ext cx="3999900" cy="33972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71675"/>
            <a:ext cx="3999900" cy="33972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613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5604000" cy="4090800"/>
          </a:xfrm>
          <a:prstGeom prst="rect">
            <a:avLst/>
          </a:prstGeom>
        </p:spPr>
        <p:txBody>
          <a:bodyPr anchorCtr="0" anchor="ctr" bIns="91425" lIns="91425" rIns="91425" wrap="square" tIns="91425"/>
          <a:lstStyle>
            <a:lvl1pPr lvl="0">
              <a:spcBef>
                <a:spcPts val="0"/>
              </a:spcBef>
              <a:buClr>
                <a:schemeClr val="accent1"/>
              </a:buClr>
              <a:buSzPct val="100000"/>
              <a:defRPr sz="5400">
                <a:solidFill>
                  <a:schemeClr val="accent1"/>
                </a:solidFill>
              </a:defRPr>
            </a:lvl1pPr>
            <a:lvl2pPr lvl="1">
              <a:spcBef>
                <a:spcPts val="0"/>
              </a:spcBef>
              <a:buClr>
                <a:schemeClr val="accent1"/>
              </a:buClr>
              <a:buSzPct val="100000"/>
              <a:defRPr sz="5400">
                <a:solidFill>
                  <a:schemeClr val="accent1"/>
                </a:solidFill>
              </a:defRPr>
            </a:lvl2pPr>
            <a:lvl3pPr lvl="2">
              <a:spcBef>
                <a:spcPts val="0"/>
              </a:spcBef>
              <a:buClr>
                <a:schemeClr val="accent1"/>
              </a:buClr>
              <a:buSzPct val="100000"/>
              <a:defRPr sz="5400">
                <a:solidFill>
                  <a:schemeClr val="accent1"/>
                </a:solidFill>
              </a:defRPr>
            </a:lvl3pPr>
            <a:lvl4pPr lvl="3">
              <a:spcBef>
                <a:spcPts val="0"/>
              </a:spcBef>
              <a:buClr>
                <a:schemeClr val="accent1"/>
              </a:buClr>
              <a:buSzPct val="100000"/>
              <a:defRPr sz="5400">
                <a:solidFill>
                  <a:schemeClr val="accent1"/>
                </a:solidFill>
              </a:defRPr>
            </a:lvl4pPr>
            <a:lvl5pPr lvl="4">
              <a:spcBef>
                <a:spcPts val="0"/>
              </a:spcBef>
              <a:buClr>
                <a:schemeClr val="accent1"/>
              </a:buClr>
              <a:buSzPct val="100000"/>
              <a:defRPr sz="5400">
                <a:solidFill>
                  <a:schemeClr val="accent1"/>
                </a:solidFill>
              </a:defRPr>
            </a:lvl5pPr>
            <a:lvl6pPr lvl="5">
              <a:spcBef>
                <a:spcPts val="0"/>
              </a:spcBef>
              <a:buClr>
                <a:schemeClr val="accent1"/>
              </a:buClr>
              <a:buSzPct val="100000"/>
              <a:defRPr sz="5400">
                <a:solidFill>
                  <a:schemeClr val="accent1"/>
                </a:solidFill>
              </a:defRPr>
            </a:lvl6pPr>
            <a:lvl7pPr lvl="6">
              <a:spcBef>
                <a:spcPts val="0"/>
              </a:spcBef>
              <a:buClr>
                <a:schemeClr val="accent1"/>
              </a:buClr>
              <a:buSzPct val="100000"/>
              <a:defRPr sz="5400">
                <a:solidFill>
                  <a:schemeClr val="accent1"/>
                </a:solidFill>
              </a:defRPr>
            </a:lvl7pPr>
            <a:lvl8pPr lvl="7">
              <a:spcBef>
                <a:spcPts val="0"/>
              </a:spcBef>
              <a:buClr>
                <a:schemeClr val="accent1"/>
              </a:buClr>
              <a:buSzPct val="100000"/>
              <a:defRPr sz="5400">
                <a:solidFill>
                  <a:schemeClr val="accent1"/>
                </a:solidFill>
              </a:defRPr>
            </a:lvl8pPr>
            <a:lvl9pPr lvl="8">
              <a:spcBef>
                <a:spcPts val="0"/>
              </a:spcBef>
              <a:buClr>
                <a:schemeClr val="accent1"/>
              </a:buClr>
              <a:buSzPct val="100000"/>
              <a:defRPr sz="5400">
                <a:solidFill>
                  <a:schemeClr val="accent1"/>
                </a:solidFill>
              </a:defRPr>
            </a:lvl9pPr>
          </a:lstStyle>
          <a:p/>
        </p:txBody>
      </p:sp>
      <p:sp>
        <p:nvSpPr>
          <p:cNvPr id="38" name="Shape 3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cxnSp>
        <p:nvCxnSpPr>
          <p:cNvPr id="41" name="Shape 41"/>
          <p:cNvCxnSpPr/>
          <p:nvPr/>
        </p:nvCxnSpPr>
        <p:spPr>
          <a:xfrm>
            <a:off x="5029675" y="4495500"/>
            <a:ext cx="686400" cy="0"/>
          </a:xfrm>
          <a:prstGeom prst="straightConnector1">
            <a:avLst/>
          </a:prstGeom>
          <a:noFill/>
          <a:ln cap="flat" cmpd="sng" w="19050">
            <a:solidFill>
              <a:schemeClr val="lt2"/>
            </a:solidFill>
            <a:prstDash val="solid"/>
            <a:round/>
            <a:headEnd len="med" w="med" type="none"/>
            <a:tailEnd len="med" w="med" type="none"/>
          </a:ln>
        </p:spPr>
      </p:cxnSp>
      <p:sp>
        <p:nvSpPr>
          <p:cNvPr id="42" name="Shape 42"/>
          <p:cNvSpPr txBox="1"/>
          <p:nvPr>
            <p:ph type="title"/>
          </p:nvPr>
        </p:nvSpPr>
        <p:spPr>
          <a:xfrm>
            <a:off x="265500" y="1382350"/>
            <a:ext cx="4045200" cy="1333200"/>
          </a:xfrm>
          <a:prstGeom prst="rect">
            <a:avLst/>
          </a:prstGeom>
        </p:spPr>
        <p:txBody>
          <a:bodyPr anchorCtr="0" anchor="b" bIns="91425" lIns="91425" rIns="91425" wrap="square" tIns="91425"/>
          <a:lstStyle>
            <a:lvl1pPr lvl="0" algn="ctr">
              <a:spcBef>
                <a:spcPts val="0"/>
              </a:spcBef>
              <a:buClr>
                <a:schemeClr val="lt2"/>
              </a:buClr>
              <a:buSzPct val="100000"/>
              <a:defRPr sz="4200">
                <a:solidFill>
                  <a:schemeClr val="lt2"/>
                </a:solidFill>
              </a:defRPr>
            </a:lvl1pPr>
            <a:lvl2pPr lvl="1" algn="ctr">
              <a:spcBef>
                <a:spcPts val="0"/>
              </a:spcBef>
              <a:buClr>
                <a:schemeClr val="lt2"/>
              </a:buClr>
              <a:buSzPct val="100000"/>
              <a:defRPr sz="4200">
                <a:solidFill>
                  <a:schemeClr val="lt2"/>
                </a:solidFill>
              </a:defRPr>
            </a:lvl2pPr>
            <a:lvl3pPr lvl="2" algn="ctr">
              <a:spcBef>
                <a:spcPts val="0"/>
              </a:spcBef>
              <a:buClr>
                <a:schemeClr val="lt2"/>
              </a:buClr>
              <a:buSzPct val="100000"/>
              <a:defRPr sz="4200">
                <a:solidFill>
                  <a:schemeClr val="lt2"/>
                </a:solidFill>
              </a:defRPr>
            </a:lvl3pPr>
            <a:lvl4pPr lvl="3" algn="ctr">
              <a:spcBef>
                <a:spcPts val="0"/>
              </a:spcBef>
              <a:buClr>
                <a:schemeClr val="lt2"/>
              </a:buClr>
              <a:buSzPct val="100000"/>
              <a:defRPr sz="4200">
                <a:solidFill>
                  <a:schemeClr val="lt2"/>
                </a:solidFill>
              </a:defRPr>
            </a:lvl4pPr>
            <a:lvl5pPr lvl="4" algn="ctr">
              <a:spcBef>
                <a:spcPts val="0"/>
              </a:spcBef>
              <a:buClr>
                <a:schemeClr val="lt2"/>
              </a:buClr>
              <a:buSzPct val="100000"/>
              <a:defRPr sz="4200">
                <a:solidFill>
                  <a:schemeClr val="lt2"/>
                </a:solidFill>
              </a:defRPr>
            </a:lvl5pPr>
            <a:lvl6pPr lvl="5" algn="ctr">
              <a:spcBef>
                <a:spcPts val="0"/>
              </a:spcBef>
              <a:buClr>
                <a:schemeClr val="lt2"/>
              </a:buClr>
              <a:buSzPct val="100000"/>
              <a:defRPr sz="4200">
                <a:solidFill>
                  <a:schemeClr val="lt2"/>
                </a:solidFill>
              </a:defRPr>
            </a:lvl6pPr>
            <a:lvl7pPr lvl="6" algn="ctr">
              <a:spcBef>
                <a:spcPts val="0"/>
              </a:spcBef>
              <a:buClr>
                <a:schemeClr val="lt2"/>
              </a:buClr>
              <a:buSzPct val="100000"/>
              <a:defRPr sz="4200">
                <a:solidFill>
                  <a:schemeClr val="lt2"/>
                </a:solidFill>
              </a:defRPr>
            </a:lvl7pPr>
            <a:lvl8pPr lvl="7" algn="ctr">
              <a:spcBef>
                <a:spcPts val="0"/>
              </a:spcBef>
              <a:buClr>
                <a:schemeClr val="lt2"/>
              </a:buClr>
              <a:buSzPct val="100000"/>
              <a:defRPr sz="4200">
                <a:solidFill>
                  <a:schemeClr val="lt2"/>
                </a:solidFill>
              </a:defRPr>
            </a:lvl8pPr>
            <a:lvl9pPr lvl="8" algn="ctr">
              <a:spcBef>
                <a:spcPts val="0"/>
              </a:spcBef>
              <a:buClr>
                <a:schemeClr val="lt2"/>
              </a:buClr>
              <a:buSzPct val="100000"/>
              <a:defRPr sz="4200">
                <a:solidFill>
                  <a:schemeClr val="lt2"/>
                </a:solidFill>
              </a:defRPr>
            </a:lvl9pPr>
          </a:lstStyle>
          <a:p/>
        </p:txBody>
      </p:sp>
      <p:sp>
        <p:nvSpPr>
          <p:cNvPr id="43" name="Shape 43"/>
          <p:cNvSpPr txBox="1"/>
          <p:nvPr>
            <p:ph idx="1" type="subTitle"/>
          </p:nvPr>
        </p:nvSpPr>
        <p:spPr>
          <a:xfrm>
            <a:off x="265500" y="2769001"/>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613200"/>
          </a:xfrm>
          <a:prstGeom prst="rect">
            <a:avLst/>
          </a:prstGeom>
          <a:noFill/>
          <a:ln>
            <a:noFill/>
          </a:ln>
        </p:spPr>
        <p:txBody>
          <a:bodyPr anchorCtr="0" anchor="t" bIns="91425" lIns="91425" rIns="91425" wrap="square" tIns="91425"/>
          <a:lstStyle>
            <a:lvl1pPr lvl="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1pPr>
            <a:lvl2pPr lvl="1">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lvl="2">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lvl="3">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lvl="4">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lvl="5">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lvl="6">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lvl="7">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lvl="8">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Shape 7"/>
          <p:cNvSpPr txBox="1"/>
          <p:nvPr>
            <p:ph idx="1" type="body"/>
          </p:nvPr>
        </p:nvSpPr>
        <p:spPr>
          <a:xfrm>
            <a:off x="311700" y="1171600"/>
            <a:ext cx="8520600" cy="33972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1"/>
              </a:buClr>
              <a:buSzPct val="100000"/>
              <a:buFont typeface="Old Standard TT"/>
              <a:buChar char="●"/>
              <a:defRPr sz="1800">
                <a:solidFill>
                  <a:schemeClr val="dk1"/>
                </a:solidFill>
                <a:latin typeface="Old Standard TT"/>
                <a:ea typeface="Old Standard TT"/>
                <a:cs typeface="Old Standard TT"/>
                <a:sym typeface="Old Standard TT"/>
              </a:defRPr>
            </a:lvl1pPr>
            <a:lvl2pPr lvl="1">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2pPr>
            <a:lvl3pPr lvl="2">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3pPr>
            <a:lvl4pPr lvl="3">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4pPr>
            <a:lvl5pPr lvl="4">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5pPr>
            <a:lvl6pPr lvl="5">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6pPr>
            <a:lvl7pPr lvl="6">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7pPr>
            <a:lvl8pPr lvl="7">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8pPr>
            <a:lvl9pPr lvl="8">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1"/>
                </a:solidFill>
                <a:latin typeface="Old Standard TT"/>
                <a:ea typeface="Old Standard TT"/>
                <a:cs typeface="Old Standard TT"/>
                <a:sym typeface="Old Standard TT"/>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512700" y="1893300"/>
            <a:ext cx="8118600" cy="1522800"/>
          </a:xfrm>
          <a:prstGeom prst="rect">
            <a:avLst/>
          </a:prstGeom>
        </p:spPr>
        <p:txBody>
          <a:bodyPr anchorCtr="0" anchor="b" bIns="91425" lIns="91425" rIns="91425" wrap="square" tIns="91425">
            <a:noAutofit/>
          </a:bodyPr>
          <a:lstStyle/>
          <a:p>
            <a:pPr lvl="0">
              <a:spcBef>
                <a:spcPts val="0"/>
              </a:spcBef>
              <a:buNone/>
            </a:pPr>
            <a:r>
              <a:rPr lang="en"/>
              <a:t>λ-Λογισμός κι εφαρμογές του στις γλώσσες προγραμματισμού</a:t>
            </a:r>
          </a:p>
        </p:txBody>
      </p:sp>
      <p:sp>
        <p:nvSpPr>
          <p:cNvPr id="60" name="Shape 60"/>
          <p:cNvSpPr txBox="1"/>
          <p:nvPr>
            <p:ph idx="1" type="subTitle"/>
          </p:nvPr>
        </p:nvSpPr>
        <p:spPr>
          <a:xfrm>
            <a:off x="512700" y="3840652"/>
            <a:ext cx="8118600" cy="895500"/>
          </a:xfrm>
          <a:prstGeom prst="rect">
            <a:avLst/>
          </a:prstGeom>
        </p:spPr>
        <p:txBody>
          <a:bodyPr anchorCtr="0" anchor="t" bIns="91425" lIns="91425" rIns="91425" wrap="square" tIns="91425">
            <a:noAutofit/>
          </a:bodyPr>
          <a:lstStyle/>
          <a:p>
            <a:pPr lvl="0">
              <a:spcBef>
                <a:spcPts val="0"/>
              </a:spcBef>
              <a:buNone/>
            </a:pPr>
            <a:r>
              <a:rPr lang="en"/>
              <a:t>Ευθύμης Πετρόπουλος-Τράκας</a:t>
            </a:r>
          </a:p>
          <a:p>
            <a:pPr lvl="0">
              <a:spcBef>
                <a:spcPts val="0"/>
              </a:spcBef>
              <a:buNone/>
            </a:pPr>
            <a:r>
              <a:rPr lang="en"/>
              <a:t>Ορέστης Ροδίτης-Κουτσαντώνης</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idx="1" type="body"/>
          </p:nvPr>
        </p:nvSpPr>
        <p:spPr>
          <a:xfrm>
            <a:off x="311700" y="1171675"/>
            <a:ext cx="3999900" cy="33972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pPr>
            <a:r>
              <a:rPr lang="en" sz="1800"/>
              <a:t>Προσθήκη τύπων σε υπάρχοντες όρους του λ-λογισμού</a:t>
            </a:r>
          </a:p>
          <a:p>
            <a:pPr indent="-342900" lvl="0" marL="457200" rtl="0">
              <a:spcBef>
                <a:spcPts val="0"/>
              </a:spcBef>
              <a:spcAft>
                <a:spcPts val="0"/>
              </a:spcAft>
              <a:buSzPct val="100000"/>
            </a:pPr>
            <a:r>
              <a:rPr lang="en" sz="1800"/>
              <a:t>Βασικές έννοιες: Σύνολο βασικών τύπων U </a:t>
            </a:r>
          </a:p>
          <a:p>
            <a:pPr indent="-342900" lvl="0" marL="457200" rtl="0">
              <a:spcBef>
                <a:spcPts val="0"/>
              </a:spcBef>
              <a:spcAft>
                <a:spcPts val="0"/>
              </a:spcAft>
              <a:buSzPct val="100000"/>
            </a:pPr>
            <a:r>
              <a:rPr lang="en" sz="1800"/>
              <a:t>σ,τ τύποι : σ → τ τύπος (για συναρτήσεις!)</a:t>
            </a:r>
          </a:p>
          <a:p>
            <a:pPr indent="-342900" lvl="0" marL="457200" rtl="0">
              <a:spcBef>
                <a:spcPts val="0"/>
              </a:spcBef>
              <a:buSzPct val="100000"/>
            </a:pPr>
            <a:r>
              <a:rPr lang="en" sz="1800"/>
              <a:t>Σύνολο Γ από ζευγάρια (x</a:t>
            </a:r>
            <a:r>
              <a:rPr baseline="-25000" lang="en" sz="1800"/>
              <a:t>i</a:t>
            </a:r>
            <a:r>
              <a:rPr lang="en" sz="1800"/>
              <a:t>:t</a:t>
            </a:r>
            <a:r>
              <a:rPr baseline="-25000" lang="en" sz="1800"/>
              <a:t>i</a:t>
            </a:r>
            <a:r>
              <a:rPr lang="en" sz="1800"/>
              <a:t>) - μεταβλητή x έχει τύπο t</a:t>
            </a:r>
          </a:p>
        </p:txBody>
      </p:sp>
      <p:sp>
        <p:nvSpPr>
          <p:cNvPr id="121" name="Shape 121"/>
          <p:cNvSpPr txBox="1"/>
          <p:nvPr>
            <p:ph idx="2" type="body"/>
          </p:nvPr>
        </p:nvSpPr>
        <p:spPr>
          <a:xfrm>
            <a:off x="4832400" y="1171675"/>
            <a:ext cx="3999900" cy="33972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pPr>
            <a:r>
              <a:rPr lang="en" sz="1800"/>
              <a:t>Τύπος ολόκληρου όρου συμπεραίνεται μέσω επαγωγικών κανόνων - οι τύποι των μεταβλητών αρκούν για την επαγωγή</a:t>
            </a:r>
          </a:p>
          <a:p>
            <a:pPr indent="-342900" lvl="0" marL="457200" rtl="0">
              <a:spcBef>
                <a:spcPts val="0"/>
              </a:spcBef>
              <a:buSzPct val="100000"/>
            </a:pPr>
            <a:r>
              <a:rPr lang="en" sz="1800"/>
              <a:t>Αν ο όρος επιδέχεται τύπο!</a:t>
            </a:r>
          </a:p>
        </p:txBody>
      </p:sp>
      <p:sp>
        <p:nvSpPr>
          <p:cNvPr id="122" name="Shape 122"/>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Θεωρία τύπων: Σύστημα Curry</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idx="1" type="body"/>
          </p:nvPr>
        </p:nvSpPr>
        <p:spPr>
          <a:xfrm>
            <a:off x="311700" y="1171675"/>
            <a:ext cx="3999900" cy="33972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pPr>
            <a:r>
              <a:rPr lang="en" sz="1800"/>
              <a:t>Ο όρος του λ-λογισμού με τύπους a la Church δημιουργείται ταυτόχρονα με την τυποποίησή του</a:t>
            </a:r>
          </a:p>
          <a:p>
            <a:pPr indent="-342900" lvl="0" marL="457200" rtl="0">
              <a:spcBef>
                <a:spcPts val="0"/>
              </a:spcBef>
              <a:spcAft>
                <a:spcPts val="0"/>
              </a:spcAft>
              <a:buSzPct val="100000"/>
            </a:pPr>
            <a:r>
              <a:rPr lang="en" sz="1800"/>
              <a:t>Σε κάθε στάδιο κατασκευής του ο όρος φέρει τύπο, και μόνο σωστοί τύποι μπορούν να συνθέσουν νέο τύπο!</a:t>
            </a:r>
          </a:p>
          <a:p>
            <a:pPr indent="-342900" lvl="0" marL="457200" rtl="0">
              <a:spcBef>
                <a:spcPts val="0"/>
              </a:spcBef>
              <a:buSzPct val="100000"/>
            </a:pPr>
            <a:r>
              <a:rPr lang="en" sz="1800"/>
              <a:t>Η τυποποίηση είναι κατά τα άλλα παρόμοια με του Curry</a:t>
            </a:r>
          </a:p>
        </p:txBody>
      </p:sp>
      <p:sp>
        <p:nvSpPr>
          <p:cNvPr id="128" name="Shape 128"/>
          <p:cNvSpPr txBox="1"/>
          <p:nvPr>
            <p:ph idx="2" type="body"/>
          </p:nvPr>
        </p:nvSpPr>
        <p:spPr>
          <a:xfrm>
            <a:off x="4832400" y="1171675"/>
            <a:ext cx="4157700" cy="33972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pPr>
            <a:r>
              <a:rPr lang="en" sz="1800"/>
              <a:t>Αφού ο όρος σίγουρα έχει τύπο, μπορεί με ασφάλεια να απο-τυποποιηθεί ώστε να προκύψει όρος του καθαρού λ-λογισμού - αναδρομικά</a:t>
            </a:r>
          </a:p>
          <a:p>
            <a:pPr indent="-342900" lvl="0" marL="457200" rtl="0">
              <a:spcBef>
                <a:spcPts val="0"/>
              </a:spcBef>
              <a:spcAft>
                <a:spcPts val="0"/>
              </a:spcAft>
              <a:buSzPct val="100000"/>
            </a:pPr>
            <a:r>
              <a:rPr lang="en" sz="1800"/>
              <a:t>Ελαφρά τροποποίηση ισοδυναμιών όρων και θεωρημάτων, παίρνοντας υπόψιν τους τύπους, ώστε να ισχύουν</a:t>
            </a:r>
          </a:p>
          <a:p>
            <a:pPr indent="-342900" lvl="0" marL="457200" rtl="0">
              <a:spcBef>
                <a:spcPts val="0"/>
              </a:spcBef>
              <a:buSzPct val="100000"/>
            </a:pPr>
            <a:r>
              <a:rPr lang="en" sz="1800"/>
              <a:t>Απονομή τύπων ισοδύναμη με διαμέριση  μεταβλητών στον καθαρό λ-λογισμό!</a:t>
            </a:r>
          </a:p>
        </p:txBody>
      </p:sp>
      <p:sp>
        <p:nvSpPr>
          <p:cNvPr id="129" name="Shape 129"/>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Θεωρία τύπων: Σύστημα Church</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idx="1" type="body"/>
          </p:nvPr>
        </p:nvSpPr>
        <p:spPr>
          <a:xfrm>
            <a:off x="311700" y="1171675"/>
            <a:ext cx="3999900" cy="33972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pPr>
            <a:r>
              <a:rPr lang="en" sz="1800"/>
              <a:t>Ποικίλες άλλες επεκτάσεις</a:t>
            </a:r>
          </a:p>
          <a:p>
            <a:pPr indent="-342900" lvl="0" marL="457200" rtl="0">
              <a:spcBef>
                <a:spcPts val="0"/>
              </a:spcBef>
              <a:buSzPct val="100000"/>
            </a:pPr>
            <a:r>
              <a:rPr lang="en" sz="1800"/>
              <a:t>Απόδοση επιπλέον δυνατοτήτων μέσω αυτών (ορισμός Boolean τύπων, Nat, ορισμός αριθμητικών τύπων κ.α.)</a:t>
            </a:r>
          </a:p>
        </p:txBody>
      </p:sp>
      <p:sp>
        <p:nvSpPr>
          <p:cNvPr id="135" name="Shape 135"/>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Θεωρία τύπων: Άλλες επεκτάσεις</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idx="1" type="body"/>
          </p:nvPr>
        </p:nvSpPr>
        <p:spPr>
          <a:xfrm>
            <a:off x="311700" y="1171675"/>
            <a:ext cx="3999900" cy="3397200"/>
          </a:xfrm>
          <a:prstGeom prst="rect">
            <a:avLst/>
          </a:prstGeom>
        </p:spPr>
        <p:txBody>
          <a:bodyPr anchorCtr="0" anchor="t" bIns="91425" lIns="91425" rIns="91425" wrap="square" tIns="91425">
            <a:noAutofit/>
          </a:bodyPr>
          <a:lstStyle/>
          <a:p>
            <a:pPr lvl="0" rtl="0" algn="just">
              <a:lnSpc>
                <a:spcPct val="115000"/>
              </a:lnSpc>
              <a:spcBef>
                <a:spcPts val="0"/>
              </a:spcBef>
              <a:spcAft>
                <a:spcPts val="0"/>
              </a:spcAft>
              <a:buNone/>
            </a:pPr>
            <a:r>
              <a:rPr lang="en"/>
              <a:t>Στην επιστήμη των υπολογιστών ο δηλωτικός προγραμματισμός (declarative programming) αποτελεί ένα προγραμματιστικό υπόδειγμα, στο οποίο ο υπολογισμός του ζητούμενου υπολογίζεται περιγράφοντας τις επιθυμητές ιδιότητες του. Σε αντίθεση με τον προστακτικό προγραμματισμό, μπορούμε να πούμε ότι περιγράφουμε το “τι” επιθυμούμε να υπολογίσουμε, κι όχι το “πως” θέλουμε να υπολογιστεί κάτι. Γνωστές γλώσσες προγραμματισμού δηλωτικού υποδείγματος, είναι η SQL, η Haskell, η LISP, η SML, η Erlang, η Prolog, οι κανονικές εκφράσεις (regular expressions), η CSS και πολλές ακόμη.</a:t>
            </a:r>
          </a:p>
        </p:txBody>
      </p:sp>
      <p:sp>
        <p:nvSpPr>
          <p:cNvPr id="141" name="Shape 141"/>
          <p:cNvSpPr txBox="1"/>
          <p:nvPr>
            <p:ph idx="2" type="body"/>
          </p:nvPr>
        </p:nvSpPr>
        <p:spPr>
          <a:xfrm>
            <a:off x="4832400" y="1171675"/>
            <a:ext cx="3999900" cy="3397200"/>
          </a:xfrm>
          <a:prstGeom prst="rect">
            <a:avLst/>
          </a:prstGeom>
        </p:spPr>
        <p:txBody>
          <a:bodyPr anchorCtr="0" anchor="t" bIns="91425" lIns="91425" rIns="91425" wrap="square" tIns="91425">
            <a:noAutofit/>
          </a:bodyPr>
          <a:lstStyle/>
          <a:p>
            <a:pPr indent="-304800" lvl="0" marL="457200" rtl="0" algn="just">
              <a:lnSpc>
                <a:spcPct val="115000"/>
              </a:lnSpc>
              <a:spcBef>
                <a:spcPts val="0"/>
              </a:spcBef>
              <a:spcAft>
                <a:spcPts val="0"/>
              </a:spcAft>
              <a:buSzPct val="100000"/>
              <a:buChar char="●"/>
            </a:pPr>
            <a:r>
              <a:rPr lang="en" sz="1200"/>
              <a:t>Constraint</a:t>
            </a:r>
          </a:p>
          <a:p>
            <a:pPr indent="-304800" lvl="1" marL="914400" rtl="0" algn="just">
              <a:lnSpc>
                <a:spcPct val="115000"/>
              </a:lnSpc>
              <a:spcBef>
                <a:spcPts val="0"/>
              </a:spcBef>
              <a:spcAft>
                <a:spcPts val="0"/>
              </a:spcAft>
              <a:buChar char="○"/>
            </a:pPr>
            <a:r>
              <a:rPr lang="en"/>
              <a:t>Constraint Logic</a:t>
            </a:r>
          </a:p>
          <a:p>
            <a:pPr indent="-304800" lvl="2" marL="1371600" rtl="0" algn="just">
              <a:lnSpc>
                <a:spcPct val="115000"/>
              </a:lnSpc>
              <a:spcBef>
                <a:spcPts val="0"/>
              </a:spcBef>
              <a:spcAft>
                <a:spcPts val="0"/>
              </a:spcAft>
              <a:buChar char="■"/>
            </a:pPr>
            <a:r>
              <a:rPr lang="en"/>
              <a:t>Concurrent constraint logic</a:t>
            </a:r>
          </a:p>
          <a:p>
            <a:pPr indent="-304800" lvl="0" marL="457200" rtl="0" algn="just">
              <a:lnSpc>
                <a:spcPct val="115000"/>
              </a:lnSpc>
              <a:spcBef>
                <a:spcPts val="0"/>
              </a:spcBef>
              <a:spcAft>
                <a:spcPts val="0"/>
              </a:spcAft>
              <a:buSzPct val="100000"/>
              <a:buChar char="●"/>
            </a:pPr>
            <a:r>
              <a:rPr lang="en" sz="1200"/>
              <a:t>Dataflow</a:t>
            </a:r>
          </a:p>
          <a:p>
            <a:pPr indent="-304800" lvl="1" marL="914400" rtl="0" algn="just">
              <a:lnSpc>
                <a:spcPct val="115000"/>
              </a:lnSpc>
              <a:spcBef>
                <a:spcPts val="0"/>
              </a:spcBef>
              <a:spcAft>
                <a:spcPts val="0"/>
              </a:spcAft>
              <a:buChar char="○"/>
            </a:pPr>
            <a:r>
              <a:rPr lang="en"/>
              <a:t>Flow-based</a:t>
            </a:r>
          </a:p>
          <a:p>
            <a:pPr indent="-304800" lvl="1" marL="914400" rtl="0" algn="just">
              <a:lnSpc>
                <a:spcPct val="115000"/>
              </a:lnSpc>
              <a:spcBef>
                <a:spcPts val="0"/>
              </a:spcBef>
              <a:spcAft>
                <a:spcPts val="0"/>
              </a:spcAft>
              <a:buChar char="○"/>
            </a:pPr>
            <a:r>
              <a:rPr lang="en"/>
              <a:t>Cell-oriented (spreadsheets)</a:t>
            </a:r>
          </a:p>
          <a:p>
            <a:pPr indent="-304800" lvl="1" marL="914400" rtl="0" algn="just">
              <a:lnSpc>
                <a:spcPct val="115000"/>
              </a:lnSpc>
              <a:spcBef>
                <a:spcPts val="0"/>
              </a:spcBef>
              <a:spcAft>
                <a:spcPts val="0"/>
              </a:spcAft>
              <a:buChar char="○"/>
            </a:pPr>
            <a:r>
              <a:rPr lang="en"/>
              <a:t>Reactive</a:t>
            </a:r>
          </a:p>
          <a:p>
            <a:pPr indent="-304800" lvl="0" marL="457200" rtl="0" algn="just">
              <a:lnSpc>
                <a:spcPct val="115000"/>
              </a:lnSpc>
              <a:spcBef>
                <a:spcPts val="0"/>
              </a:spcBef>
              <a:spcAft>
                <a:spcPts val="0"/>
              </a:spcAft>
              <a:buSzPct val="100000"/>
              <a:buChar char="●"/>
            </a:pPr>
            <a:r>
              <a:rPr lang="en" sz="1200"/>
              <a:t>Functional</a:t>
            </a:r>
          </a:p>
          <a:p>
            <a:pPr indent="-304800" lvl="1" marL="914400" rtl="0" algn="just">
              <a:lnSpc>
                <a:spcPct val="115000"/>
              </a:lnSpc>
              <a:spcBef>
                <a:spcPts val="0"/>
              </a:spcBef>
              <a:spcAft>
                <a:spcPts val="0"/>
              </a:spcAft>
              <a:buChar char="○"/>
            </a:pPr>
            <a:r>
              <a:rPr lang="en"/>
              <a:t>Functional Logic</a:t>
            </a:r>
          </a:p>
          <a:p>
            <a:pPr indent="-304800" lvl="1" marL="914400" rtl="0" algn="just">
              <a:lnSpc>
                <a:spcPct val="115000"/>
              </a:lnSpc>
              <a:spcBef>
                <a:spcPts val="0"/>
              </a:spcBef>
              <a:spcAft>
                <a:spcPts val="0"/>
              </a:spcAft>
              <a:buChar char="○"/>
            </a:pPr>
            <a:r>
              <a:rPr lang="en"/>
              <a:t>Purely Functional</a:t>
            </a:r>
          </a:p>
          <a:p>
            <a:pPr indent="-304800" lvl="0" marL="457200" rtl="0" algn="just">
              <a:lnSpc>
                <a:spcPct val="115000"/>
              </a:lnSpc>
              <a:spcBef>
                <a:spcPts val="0"/>
              </a:spcBef>
              <a:spcAft>
                <a:spcPts val="0"/>
              </a:spcAft>
              <a:buSzPct val="100000"/>
              <a:buChar char="●"/>
            </a:pPr>
            <a:r>
              <a:rPr lang="en" sz="1200"/>
              <a:t>Logic</a:t>
            </a:r>
          </a:p>
          <a:p>
            <a:pPr indent="-304800" lvl="1" marL="914400" rtl="0" algn="just">
              <a:lnSpc>
                <a:spcPct val="115000"/>
              </a:lnSpc>
              <a:spcBef>
                <a:spcPts val="0"/>
              </a:spcBef>
              <a:spcAft>
                <a:spcPts val="0"/>
              </a:spcAft>
              <a:buChar char="○"/>
            </a:pPr>
            <a:r>
              <a:rPr lang="en"/>
              <a:t>Abductive Logic</a:t>
            </a:r>
          </a:p>
          <a:p>
            <a:pPr indent="-304800" lvl="1" marL="914400" rtl="0" algn="just">
              <a:lnSpc>
                <a:spcPct val="115000"/>
              </a:lnSpc>
              <a:spcBef>
                <a:spcPts val="0"/>
              </a:spcBef>
              <a:spcAft>
                <a:spcPts val="0"/>
              </a:spcAft>
              <a:buChar char="○"/>
            </a:pPr>
            <a:r>
              <a:rPr lang="en"/>
              <a:t>Answer Set</a:t>
            </a:r>
          </a:p>
          <a:p>
            <a:pPr indent="-304800" lvl="1" marL="914400" rtl="0" algn="just">
              <a:lnSpc>
                <a:spcPct val="115000"/>
              </a:lnSpc>
              <a:spcBef>
                <a:spcPts val="0"/>
              </a:spcBef>
              <a:spcAft>
                <a:spcPts val="0"/>
              </a:spcAft>
              <a:buChar char="○"/>
            </a:pPr>
            <a:r>
              <a:rPr lang="en"/>
              <a:t>Concurrent Logic</a:t>
            </a:r>
          </a:p>
          <a:p>
            <a:pPr indent="-304800" lvl="1" marL="914400" rtl="0" algn="just">
              <a:lnSpc>
                <a:spcPct val="115000"/>
              </a:lnSpc>
              <a:spcBef>
                <a:spcPts val="0"/>
              </a:spcBef>
              <a:spcAft>
                <a:spcPts val="0"/>
              </a:spcAft>
              <a:buChar char="○"/>
            </a:pPr>
            <a:r>
              <a:rPr lang="en"/>
              <a:t>Functional Logic</a:t>
            </a:r>
          </a:p>
          <a:p>
            <a:pPr indent="-304800" lvl="1" marL="914400" rtl="0" algn="just">
              <a:lnSpc>
                <a:spcPct val="115000"/>
              </a:lnSpc>
              <a:spcBef>
                <a:spcPts val="0"/>
              </a:spcBef>
              <a:spcAft>
                <a:spcPts val="0"/>
              </a:spcAft>
              <a:buChar char="○"/>
            </a:pPr>
            <a:r>
              <a:rPr lang="en"/>
              <a:t>Inductive Logic</a:t>
            </a:r>
          </a:p>
          <a:p>
            <a:pPr lvl="0" rtl="0" algn="just">
              <a:lnSpc>
                <a:spcPct val="115000"/>
              </a:lnSpc>
              <a:spcBef>
                <a:spcPts val="0"/>
              </a:spcBef>
              <a:spcAft>
                <a:spcPts val="0"/>
              </a:spcAft>
              <a:buNone/>
            </a:pPr>
            <a:r>
              <a:t/>
            </a:r>
            <a:endParaRPr sz="1200"/>
          </a:p>
        </p:txBody>
      </p:sp>
      <p:sp>
        <p:nvSpPr>
          <p:cNvPr id="142" name="Shape 142"/>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Δηλωτικός Προγραμματισμός</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idx="1" type="body"/>
          </p:nvPr>
        </p:nvSpPr>
        <p:spPr>
          <a:xfrm>
            <a:off x="311700" y="1171675"/>
            <a:ext cx="3999900" cy="3397200"/>
          </a:xfrm>
          <a:prstGeom prst="rect">
            <a:avLst/>
          </a:prstGeom>
        </p:spPr>
        <p:txBody>
          <a:bodyPr anchorCtr="0" anchor="t" bIns="91425" lIns="91425" rIns="91425" wrap="square" tIns="91425">
            <a:noAutofit/>
          </a:bodyPr>
          <a:lstStyle/>
          <a:p>
            <a:pPr lvl="0" rtl="0" algn="just">
              <a:lnSpc>
                <a:spcPct val="115000"/>
              </a:lnSpc>
              <a:spcBef>
                <a:spcPts val="0"/>
              </a:spcBef>
              <a:spcAft>
                <a:spcPts val="0"/>
              </a:spcAft>
              <a:buNone/>
            </a:pPr>
            <a:r>
              <a:rPr lang="en"/>
              <a:t>Αρκετές γλώσσες προγραμματισμού σήμερα, υποστηρίζουν περισσότερα του ενός υποδείγματα. Τέτοιες γλώσσες είναι οι SQL, Prolog, C++, Python και άλλες.</a:t>
            </a:r>
          </a:p>
          <a:p>
            <a:pPr lvl="0" rtl="0" algn="just">
              <a:lnSpc>
                <a:spcPct val="115000"/>
              </a:lnSpc>
              <a:spcBef>
                <a:spcPts val="0"/>
              </a:spcBef>
              <a:spcAft>
                <a:spcPts val="0"/>
              </a:spcAft>
              <a:buNone/>
            </a:pPr>
            <a:r>
              <a:rPr lang="en"/>
              <a:t>Συγκεκριμένα για τη C++ με τη χρήση προτύπων μεταβλητού αριθμού παραμέτρων (variadic templates) μπορεί κανείς να επιτύχει δηλωτικό προγραμματισμό.</a:t>
            </a:r>
          </a:p>
          <a:p>
            <a:pPr lvl="0" rtl="0" algn="just">
              <a:lnSpc>
                <a:spcPct val="115000"/>
              </a:lnSpc>
              <a:spcBef>
                <a:spcPts val="0"/>
              </a:spcBef>
              <a:spcAft>
                <a:spcPts val="0"/>
              </a:spcAft>
              <a:buNone/>
            </a:pPr>
            <a:r>
              <a:t/>
            </a:r>
            <a:endParaRPr/>
          </a:p>
        </p:txBody>
      </p:sp>
      <p:sp>
        <p:nvSpPr>
          <p:cNvPr id="148" name="Shape 148"/>
          <p:cNvSpPr txBox="1"/>
          <p:nvPr>
            <p:ph idx="2" type="body"/>
          </p:nvPr>
        </p:nvSpPr>
        <p:spPr>
          <a:xfrm>
            <a:off x="4832400" y="1171675"/>
            <a:ext cx="3999900" cy="3397200"/>
          </a:xfrm>
          <a:prstGeom prst="rect">
            <a:avLst/>
          </a:prstGeom>
        </p:spPr>
        <p:txBody>
          <a:bodyPr anchorCtr="0" anchor="t" bIns="91425" lIns="91425" rIns="91425" wrap="square" tIns="91425">
            <a:noAutofit/>
          </a:bodyPr>
          <a:lstStyle/>
          <a:p>
            <a:pPr lvl="0" rtl="0" algn="just">
              <a:lnSpc>
                <a:spcPct val="115000"/>
              </a:lnSpc>
              <a:spcBef>
                <a:spcPts val="0"/>
              </a:spcBef>
              <a:spcAft>
                <a:spcPts val="0"/>
              </a:spcAft>
              <a:buNone/>
            </a:pPr>
            <a:r>
              <a:rPr lang="en"/>
              <a:t>Επίσης με τη χρήση δηλωτικού προγραμματισμού και προτύπων της C++, είναι δυνατόν να υλοποιήσουμε μια Turing πλήρη μετα-γλώσσα προγραμματισμού, η οποία υπολογίζει όσα της βάζουμε κατά τη διαδικασία μεταγλώττισης. Η Turing πληρότητα των προτύπων της C++, προκύπτει σαν ατύχημα από τη σύγκρουση κι συγχώνευση δύο χαρακτηριστικών: από την προτυποποίηση και την ειδίκευση προτύπων. Αυτά τα δύο χαρακτηριστικά επιτρέπουν στα πρότυπα της C++ να δρουν σαν μια μη τυποποιημένη γλώσσα επανεγγραφής.</a:t>
            </a:r>
          </a:p>
        </p:txBody>
      </p:sp>
      <p:sp>
        <p:nvSpPr>
          <p:cNvPr id="149" name="Shape 149"/>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Δηλωτικός Προγραμματισμός</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idx="1" type="body"/>
          </p:nvPr>
        </p:nvSpPr>
        <p:spPr>
          <a:xfrm>
            <a:off x="311700" y="1171675"/>
            <a:ext cx="3999900" cy="3397200"/>
          </a:xfrm>
          <a:prstGeom prst="rect">
            <a:avLst/>
          </a:prstGeom>
        </p:spPr>
        <p:txBody>
          <a:bodyPr anchorCtr="0" anchor="t" bIns="91425" lIns="91425" rIns="91425" wrap="square" tIns="91425">
            <a:noAutofit/>
          </a:bodyPr>
          <a:lstStyle/>
          <a:p>
            <a:pPr lvl="0" rtl="0" algn="just">
              <a:lnSpc>
                <a:spcPct val="115000"/>
              </a:lnSpc>
              <a:spcBef>
                <a:spcPts val="0"/>
              </a:spcBef>
              <a:spcAft>
                <a:spcPts val="0"/>
              </a:spcAft>
              <a:buNone/>
            </a:pPr>
            <a:r>
              <a:rPr lang="en"/>
              <a:t>Μια ενδιαφέρουσα περίπτωση εφαρμογής δηλωτικού προγραμματισμού σε γλώσσες με προστακτικό χαρακτήρα είναι η χρήση της γλώσσας Python. Η Python είναι μια πλήρης γλώσσα    κατά βάση προστακτικού προγραμματισμού,  αντικειμενοστραφής, με ισχυρά χαρακτηριστικά και δυναμικό έλεγχο τύπων. </a:t>
            </a:r>
          </a:p>
        </p:txBody>
      </p:sp>
      <p:sp>
        <p:nvSpPr>
          <p:cNvPr id="155" name="Shape 155"/>
          <p:cNvSpPr txBox="1"/>
          <p:nvPr>
            <p:ph idx="2" type="body"/>
          </p:nvPr>
        </p:nvSpPr>
        <p:spPr>
          <a:xfrm>
            <a:off x="4832400" y="1171675"/>
            <a:ext cx="3999900" cy="3397200"/>
          </a:xfrm>
          <a:prstGeom prst="rect">
            <a:avLst/>
          </a:prstGeom>
        </p:spPr>
        <p:txBody>
          <a:bodyPr anchorCtr="0" anchor="t" bIns="91425" lIns="91425" rIns="91425" wrap="square" tIns="91425">
            <a:noAutofit/>
          </a:bodyPr>
          <a:lstStyle/>
          <a:p>
            <a:pPr lvl="0" rtl="0" algn="just">
              <a:lnSpc>
                <a:spcPct val="115000"/>
              </a:lnSpc>
              <a:spcBef>
                <a:spcPts val="0"/>
              </a:spcBef>
              <a:spcAft>
                <a:spcPts val="0"/>
              </a:spcAft>
              <a:buNone/>
            </a:pPr>
            <a:r>
              <a:rPr lang="en"/>
              <a:t>Είναι εφοδιασμένη με ποικίλες βιβλιοθήκες, οι οποίες είναι γραμμένες σε γλώσσες χαμηλού επιπέδου και οι οποίες έχουν την ικανότητα να επικοινωνούν με προγράμματα γραμμένα σε καθαρή Python, με χαρακτηριστικό παράδειγμα τις βιβλιοθήκες που χρησιμοποιούνται τα τελευταία χρόνια για Data Analysis και Machine Learning. Ο κώδικας γραμμένος σε Python αποφεύγει να πραγματοποιεί υπολογισμούς και αρκεί να λειτουργεί σαν “κόλλα” ανάμεσα στα πιο γρήγορα κομμάτια της εφαρμογής, δηλώνοντας τους υπολογισμούς που επιθυμεί οι συνδεδεμένες βιβλιοθήκες να κάνουν.</a:t>
            </a:r>
          </a:p>
        </p:txBody>
      </p:sp>
      <p:sp>
        <p:nvSpPr>
          <p:cNvPr id="156" name="Shape 156"/>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Δηλωτικός Προγραμματισμός</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idx="1" type="body"/>
          </p:nvPr>
        </p:nvSpPr>
        <p:spPr>
          <a:xfrm>
            <a:off x="311700" y="1171675"/>
            <a:ext cx="3999900" cy="3397200"/>
          </a:xfrm>
          <a:prstGeom prst="rect">
            <a:avLst/>
          </a:prstGeom>
        </p:spPr>
        <p:txBody>
          <a:bodyPr anchorCtr="0" anchor="t" bIns="91425" lIns="91425" rIns="91425" wrap="square" tIns="91425">
            <a:noAutofit/>
          </a:bodyPr>
          <a:lstStyle/>
          <a:p>
            <a:pPr indent="-342900" lvl="0" marL="457200" rtl="0" algn="just">
              <a:lnSpc>
                <a:spcPct val="115000"/>
              </a:lnSpc>
              <a:spcBef>
                <a:spcPts val="0"/>
              </a:spcBef>
              <a:spcAft>
                <a:spcPts val="0"/>
              </a:spcAft>
              <a:buSzPct val="100000"/>
            </a:pPr>
            <a:r>
              <a:rPr lang="en" sz="1800"/>
              <a:t>Υπόδειγμα προγραμματισμού</a:t>
            </a:r>
          </a:p>
          <a:p>
            <a:pPr indent="-342900" lvl="0" marL="457200" rtl="0" algn="just">
              <a:lnSpc>
                <a:spcPct val="115000"/>
              </a:lnSpc>
              <a:spcBef>
                <a:spcPts val="0"/>
              </a:spcBef>
              <a:spcAft>
                <a:spcPts val="0"/>
              </a:spcAft>
              <a:buSzPct val="100000"/>
            </a:pPr>
            <a:r>
              <a:rPr lang="en" sz="1800"/>
              <a:t>Υπολογισμός ισούται με</a:t>
            </a:r>
            <a:br>
              <a:rPr lang="en" sz="1800"/>
            </a:br>
            <a:r>
              <a:rPr lang="en" sz="1800"/>
              <a:t>αποτίμηση μαθηματικών</a:t>
            </a:r>
            <a:br>
              <a:rPr lang="en" sz="1800"/>
            </a:br>
            <a:r>
              <a:rPr lang="en" sz="1800"/>
              <a:t>συναρτήσεων</a:t>
            </a:r>
          </a:p>
          <a:p>
            <a:pPr indent="-342900" lvl="0" marL="457200" rtl="0" algn="just">
              <a:lnSpc>
                <a:spcPct val="115000"/>
              </a:lnSpc>
              <a:spcBef>
                <a:spcPts val="0"/>
              </a:spcBef>
              <a:spcAft>
                <a:spcPts val="0"/>
              </a:spcAft>
              <a:buSzPct val="100000"/>
            </a:pPr>
            <a:r>
              <a:rPr lang="en" sz="1800"/>
              <a:t>Αποφυγή μεταβλητής</a:t>
            </a:r>
            <a:br>
              <a:rPr lang="en" sz="1800"/>
            </a:br>
            <a:r>
              <a:rPr lang="en" sz="1800"/>
              <a:t>κατάστασης, παρενεργειών</a:t>
            </a:r>
          </a:p>
          <a:p>
            <a:pPr indent="-342900" lvl="0" marL="457200" rtl="0" algn="just">
              <a:lnSpc>
                <a:spcPct val="115000"/>
              </a:lnSpc>
              <a:spcBef>
                <a:spcPts val="0"/>
              </a:spcBef>
              <a:spcAft>
                <a:spcPts val="0"/>
              </a:spcAft>
              <a:buSzPct val="100000"/>
            </a:pPr>
            <a:r>
              <a:rPr lang="en" sz="1800"/>
              <a:t>Υποκατηγορία δηλωτικού</a:t>
            </a:r>
            <a:br>
              <a:rPr lang="en" sz="1800"/>
            </a:br>
            <a:r>
              <a:rPr lang="en" sz="1800"/>
              <a:t>προγραμματισμού</a:t>
            </a:r>
          </a:p>
          <a:p>
            <a:pPr indent="-342900" lvl="0" marL="457200" rtl="0" algn="just">
              <a:lnSpc>
                <a:spcPct val="115000"/>
              </a:lnSpc>
              <a:spcBef>
                <a:spcPts val="0"/>
              </a:spcBef>
              <a:spcAft>
                <a:spcPts val="0"/>
              </a:spcAft>
              <a:buSzPct val="100000"/>
            </a:pPr>
            <a:r>
              <a:rPr lang="en" sz="1800"/>
              <a:t>Διαφάνεια αναφοράς</a:t>
            </a:r>
          </a:p>
        </p:txBody>
      </p:sp>
      <p:sp>
        <p:nvSpPr>
          <p:cNvPr id="162" name="Shape 162"/>
          <p:cNvSpPr txBox="1"/>
          <p:nvPr>
            <p:ph idx="2" type="body"/>
          </p:nvPr>
        </p:nvSpPr>
        <p:spPr>
          <a:xfrm>
            <a:off x="4832400" y="1171675"/>
            <a:ext cx="3999900" cy="3397200"/>
          </a:xfrm>
          <a:prstGeom prst="rect">
            <a:avLst/>
          </a:prstGeom>
        </p:spPr>
        <p:txBody>
          <a:bodyPr anchorCtr="0" anchor="t" bIns="91425" lIns="91425" rIns="91425" wrap="square" tIns="91425">
            <a:noAutofit/>
          </a:bodyPr>
          <a:lstStyle/>
          <a:p>
            <a:pPr indent="-342900" lvl="0" marL="457200" rtl="0" algn="just">
              <a:lnSpc>
                <a:spcPct val="115000"/>
              </a:lnSpc>
              <a:spcBef>
                <a:spcPts val="0"/>
              </a:spcBef>
              <a:spcAft>
                <a:spcPts val="0"/>
              </a:spcAft>
              <a:buSzPct val="100000"/>
            </a:pPr>
            <a:r>
              <a:rPr lang="en" sz="1800"/>
              <a:t>Σημαντική διευκόλυνση</a:t>
            </a:r>
            <a:br>
              <a:rPr lang="en" sz="1800"/>
            </a:br>
            <a:r>
              <a:rPr lang="en" sz="1800"/>
              <a:t>κατανόησης και ελέγχου</a:t>
            </a:r>
            <a:br>
              <a:rPr lang="en" sz="1800"/>
            </a:br>
            <a:r>
              <a:rPr lang="en" sz="1800"/>
              <a:t>ορθότητας προγράμματος</a:t>
            </a:r>
          </a:p>
          <a:p>
            <a:pPr indent="-342900" lvl="0" marL="457200" rtl="0" algn="just">
              <a:lnSpc>
                <a:spcPct val="115000"/>
              </a:lnSpc>
              <a:spcBef>
                <a:spcPts val="0"/>
              </a:spcBef>
              <a:spcAft>
                <a:spcPts val="0"/>
              </a:spcAft>
              <a:buSzPct val="100000"/>
            </a:pPr>
            <a:r>
              <a:rPr lang="en" sz="1800"/>
              <a:t>Θεωρητική θεμελίωση μέσω λ-λογισμού (συναρτήσεις ως δεδομένα, currying...), με τύπους και χωρίς!</a:t>
            </a:r>
          </a:p>
        </p:txBody>
      </p:sp>
      <p:sp>
        <p:nvSpPr>
          <p:cNvPr id="163" name="Shape 163"/>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Συναρτησιακός προγραμματισμός</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idx="1" type="body"/>
          </p:nvPr>
        </p:nvSpPr>
        <p:spPr>
          <a:xfrm>
            <a:off x="311700" y="1171675"/>
            <a:ext cx="3999900" cy="3397200"/>
          </a:xfrm>
          <a:prstGeom prst="rect">
            <a:avLst/>
          </a:prstGeom>
        </p:spPr>
        <p:txBody>
          <a:bodyPr anchorCtr="0" anchor="t" bIns="91425" lIns="91425" rIns="91425" wrap="square" tIns="91425">
            <a:noAutofit/>
          </a:bodyPr>
          <a:lstStyle/>
          <a:p>
            <a:pPr indent="-342900" lvl="0" marL="457200" rtl="0" algn="just">
              <a:lnSpc>
                <a:spcPct val="115000"/>
              </a:lnSpc>
              <a:spcBef>
                <a:spcPts val="0"/>
              </a:spcBef>
              <a:spcAft>
                <a:spcPts val="0"/>
              </a:spcAft>
              <a:buSzPct val="100000"/>
            </a:pPr>
            <a:r>
              <a:rPr lang="en" sz="1800"/>
              <a:t>Μια συνάρτηση το αποτέλεσμα της οποίας δε χρησιμοποιείται μπορεί με ασφάλεια να αγνοηθεί</a:t>
            </a:r>
          </a:p>
          <a:p>
            <a:pPr indent="-342900" lvl="0" marL="457200" rtl="0" algn="just">
              <a:lnSpc>
                <a:spcPct val="115000"/>
              </a:lnSpc>
              <a:spcBef>
                <a:spcPts val="0"/>
              </a:spcBef>
              <a:spcAft>
                <a:spcPts val="0"/>
              </a:spcAft>
              <a:buSzPct val="100000"/>
            </a:pPr>
            <a:r>
              <a:rPr lang="en" sz="1800"/>
              <a:t>Σταθερό αποτέλεσμα</a:t>
            </a:r>
            <a:br>
              <a:rPr lang="en" sz="1800"/>
            </a:br>
            <a:r>
              <a:rPr lang="en" sz="1800"/>
              <a:t>συνάρτησης για ορίσματα ίδιας τιμής</a:t>
            </a:r>
            <a:br>
              <a:rPr lang="en" sz="1800"/>
            </a:br>
            <a:r>
              <a:rPr lang="en" sz="1800"/>
              <a:t>(αν δεν έχουν παρενέργειες...)</a:t>
            </a:r>
          </a:p>
        </p:txBody>
      </p:sp>
      <p:sp>
        <p:nvSpPr>
          <p:cNvPr id="169" name="Shape 169"/>
          <p:cNvSpPr txBox="1"/>
          <p:nvPr>
            <p:ph idx="2" type="body"/>
          </p:nvPr>
        </p:nvSpPr>
        <p:spPr>
          <a:xfrm>
            <a:off x="4832400" y="1171675"/>
            <a:ext cx="3999900" cy="3397200"/>
          </a:xfrm>
          <a:prstGeom prst="rect">
            <a:avLst/>
          </a:prstGeom>
        </p:spPr>
        <p:txBody>
          <a:bodyPr anchorCtr="0" anchor="t" bIns="91425" lIns="91425" rIns="91425" wrap="square" tIns="91425">
            <a:noAutofit/>
          </a:bodyPr>
          <a:lstStyle/>
          <a:p>
            <a:pPr indent="-342900" lvl="0" marL="457200" rtl="0" algn="just">
              <a:lnSpc>
                <a:spcPct val="115000"/>
              </a:lnSpc>
              <a:spcBef>
                <a:spcPts val="0"/>
              </a:spcBef>
              <a:spcAft>
                <a:spcPts val="0"/>
              </a:spcAft>
              <a:buSzPct val="100000"/>
            </a:pPr>
            <a:r>
              <a:rPr lang="en" sz="1800"/>
              <a:t>Δύο εκφράσεις χωρίς εξαρτήσεις δεδομένων εκτελούνται με οποιαδήποτε σειρά ή/και παράλληλα</a:t>
            </a:r>
          </a:p>
          <a:p>
            <a:pPr indent="-342900" lvl="0" marL="457200" rtl="0" algn="just">
              <a:lnSpc>
                <a:spcPct val="115000"/>
              </a:lnSpc>
              <a:spcBef>
                <a:spcPts val="0"/>
              </a:spcBef>
              <a:spcAft>
                <a:spcPts val="0"/>
              </a:spcAft>
              <a:buSzPct val="100000"/>
            </a:pPr>
            <a:r>
              <a:rPr lang="en" sz="1800"/>
              <a:t>Κάθε στρατηγική αποτίμησης μπορεί να χρησιμοποιηθεί χωρίς να επηρεαστεί η ορθότητα του προγράμματος</a:t>
            </a:r>
            <a:br>
              <a:rPr lang="en" sz="1800"/>
            </a:br>
            <a:r>
              <a:rPr lang="en" sz="1800"/>
              <a:t>(πάλι, αν δεν υπάρχουν παρενέργειες)</a:t>
            </a:r>
          </a:p>
        </p:txBody>
      </p:sp>
      <p:sp>
        <p:nvSpPr>
          <p:cNvPr id="170" name="Shape 170"/>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Συναρτησιακός προγραμματισμός:Optimizations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idx="1" type="body"/>
          </p:nvPr>
        </p:nvSpPr>
        <p:spPr>
          <a:xfrm>
            <a:off x="311700" y="1171675"/>
            <a:ext cx="3999900" cy="3397200"/>
          </a:xfrm>
          <a:prstGeom prst="rect">
            <a:avLst/>
          </a:prstGeom>
        </p:spPr>
        <p:txBody>
          <a:bodyPr anchorCtr="0" anchor="t" bIns="91425" lIns="91425" rIns="91425" wrap="square" tIns="91425">
            <a:noAutofit/>
          </a:bodyPr>
          <a:lstStyle/>
          <a:p>
            <a:pPr indent="-342900" lvl="0" marL="457200" rtl="0" algn="just">
              <a:lnSpc>
                <a:spcPct val="115000"/>
              </a:lnSpc>
              <a:spcBef>
                <a:spcPts val="0"/>
              </a:spcBef>
              <a:spcAft>
                <a:spcPts val="0"/>
              </a:spcAft>
              <a:buSzPct val="100000"/>
            </a:pPr>
            <a:r>
              <a:rPr lang="en" sz="1800"/>
              <a:t>Ελλείψει προστακτικού μοντέλου, οι επαναλήψεις υλοποιούνται με αναδρομή</a:t>
            </a:r>
            <a:br>
              <a:rPr lang="en" sz="1800"/>
            </a:br>
            <a:r>
              <a:rPr lang="en" sz="1800"/>
              <a:t>- ισοδύναμες σύμφωνα με λ-λογισμό!</a:t>
            </a:r>
          </a:p>
        </p:txBody>
      </p:sp>
      <p:sp>
        <p:nvSpPr>
          <p:cNvPr id="176" name="Shape 176"/>
          <p:cNvSpPr txBox="1"/>
          <p:nvPr>
            <p:ph idx="2" type="body"/>
          </p:nvPr>
        </p:nvSpPr>
        <p:spPr>
          <a:xfrm>
            <a:off x="4832400" y="1171675"/>
            <a:ext cx="3999900" cy="3397200"/>
          </a:xfrm>
          <a:prstGeom prst="rect">
            <a:avLst/>
          </a:prstGeom>
        </p:spPr>
        <p:txBody>
          <a:bodyPr anchorCtr="0" anchor="t" bIns="91425" lIns="91425" rIns="91425" wrap="square" tIns="91425">
            <a:noAutofit/>
          </a:bodyPr>
          <a:lstStyle/>
          <a:p>
            <a:pPr indent="-342900" lvl="0" marL="457200" rtl="0" algn="just">
              <a:lnSpc>
                <a:spcPct val="115000"/>
              </a:lnSpc>
              <a:spcBef>
                <a:spcPts val="0"/>
              </a:spcBef>
              <a:spcAft>
                <a:spcPts val="0"/>
              </a:spcAft>
              <a:buSzPct val="100000"/>
            </a:pPr>
            <a:r>
              <a:rPr lang="en" sz="1800"/>
              <a:t>Άπειρα επίπεδα αναδρομής → Turing completeness ΑΛΛΑ μαζί με τα αρνητικά - περιλαμβάνει και προγράμματα που δεν τερματίζουν!</a:t>
            </a:r>
          </a:p>
          <a:p>
            <a:pPr indent="-342900" lvl="0" marL="457200" rtl="0" algn="just">
              <a:lnSpc>
                <a:spcPct val="115000"/>
              </a:lnSpc>
              <a:spcBef>
                <a:spcPts val="0"/>
              </a:spcBef>
              <a:spcAft>
                <a:spcPts val="0"/>
              </a:spcAft>
              <a:buSzPct val="100000"/>
            </a:pPr>
            <a:r>
              <a:rPr lang="en" sz="1800"/>
              <a:t>Αντιμετώπιση σε κάποιες περιπτώσεις με περιορισμό</a:t>
            </a:r>
            <a:br>
              <a:rPr lang="en" sz="1800"/>
            </a:br>
            <a:r>
              <a:rPr lang="en" sz="1800"/>
              <a:t>επιπέδων αναδρομής (απολύτως</a:t>
            </a:r>
            <a:br>
              <a:rPr lang="en" sz="1800"/>
            </a:br>
            <a:r>
              <a:rPr lang="en" sz="1800"/>
              <a:t>συναρτησιακός προγραμματισμός)</a:t>
            </a:r>
          </a:p>
        </p:txBody>
      </p:sp>
      <p:sp>
        <p:nvSpPr>
          <p:cNvPr id="177" name="Shape 177"/>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Συναρτησιακός προγραμματισμός: Αναδρομή</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idx="1" type="body"/>
          </p:nvPr>
        </p:nvSpPr>
        <p:spPr>
          <a:xfrm>
            <a:off x="311700" y="1171675"/>
            <a:ext cx="3999900" cy="3397200"/>
          </a:xfrm>
          <a:prstGeom prst="rect">
            <a:avLst/>
          </a:prstGeom>
        </p:spPr>
        <p:txBody>
          <a:bodyPr anchorCtr="0" anchor="t" bIns="91425" lIns="91425" rIns="91425" wrap="square" tIns="91425">
            <a:noAutofit/>
          </a:bodyPr>
          <a:lstStyle/>
          <a:p>
            <a:pPr indent="-342900" lvl="0" marL="457200" rtl="0" algn="just">
              <a:lnSpc>
                <a:spcPct val="115000"/>
              </a:lnSpc>
              <a:spcBef>
                <a:spcPts val="0"/>
              </a:spcBef>
              <a:spcAft>
                <a:spcPts val="0"/>
              </a:spcAft>
              <a:buSzPct val="100000"/>
            </a:pPr>
            <a:r>
              <a:rPr lang="en" sz="1800"/>
              <a:t>Αυστηρή αποτίμηση: Οι εκφράσεις αποτιμώνται εξ’ ολοκλήρου όταν συναντώνται στην εκτέλεση</a:t>
            </a:r>
          </a:p>
        </p:txBody>
      </p:sp>
      <p:sp>
        <p:nvSpPr>
          <p:cNvPr id="183" name="Shape 183"/>
          <p:cNvSpPr txBox="1"/>
          <p:nvPr>
            <p:ph idx="2" type="body"/>
          </p:nvPr>
        </p:nvSpPr>
        <p:spPr>
          <a:xfrm>
            <a:off x="4832400" y="1171675"/>
            <a:ext cx="3999900" cy="3397200"/>
          </a:xfrm>
          <a:prstGeom prst="rect">
            <a:avLst/>
          </a:prstGeom>
        </p:spPr>
        <p:txBody>
          <a:bodyPr anchorCtr="0" anchor="t" bIns="91425" lIns="91425" rIns="91425" wrap="square" tIns="91425">
            <a:noAutofit/>
          </a:bodyPr>
          <a:lstStyle/>
          <a:p>
            <a:pPr indent="-342900" lvl="0" marL="457200" rtl="0" algn="just">
              <a:lnSpc>
                <a:spcPct val="115000"/>
              </a:lnSpc>
              <a:spcBef>
                <a:spcPts val="0"/>
              </a:spcBef>
              <a:spcAft>
                <a:spcPts val="0"/>
              </a:spcAft>
              <a:buSzPct val="100000"/>
            </a:pPr>
            <a:r>
              <a:rPr lang="en" sz="1800"/>
              <a:t>Οκνηρή αποτίμηση: Οι εκφράσεις αποτιμώνται όταν ζητηθεί το αποτέλεσμά τους.</a:t>
            </a:r>
          </a:p>
        </p:txBody>
      </p:sp>
      <p:sp>
        <p:nvSpPr>
          <p:cNvPr id="184" name="Shape 184"/>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Συναρτησιακός προγραμματισμός:Αποτίμηση</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64" name="Shape 64"/>
        <p:cNvGrpSpPr/>
        <p:nvPr/>
      </p:nvGrpSpPr>
      <p:grpSpPr>
        <a:xfrm>
          <a:off x="0" y="0"/>
          <a:ext cx="0" cy="0"/>
          <a:chOff x="0" y="0"/>
          <a:chExt cx="0" cy="0"/>
        </a:xfrm>
      </p:grpSpPr>
      <p:sp>
        <p:nvSpPr>
          <p:cNvPr id="65" name="Shape 65"/>
          <p:cNvSpPr txBox="1"/>
          <p:nvPr>
            <p:ph type="title"/>
          </p:nvPr>
        </p:nvSpPr>
        <p:spPr>
          <a:xfrm>
            <a:off x="490250" y="526350"/>
            <a:ext cx="8104800" cy="4090800"/>
          </a:xfrm>
          <a:prstGeom prst="rect">
            <a:avLst/>
          </a:prstGeom>
        </p:spPr>
        <p:txBody>
          <a:bodyPr anchorCtr="0" anchor="ctr" bIns="91425" lIns="91425" rIns="91425" wrap="square" tIns="91425">
            <a:noAutofit/>
          </a:bodyPr>
          <a:lstStyle/>
          <a:p>
            <a:pPr lvl="0">
              <a:spcBef>
                <a:spcPts val="0"/>
              </a:spcBef>
              <a:buNone/>
            </a:pPr>
            <a:r>
              <a:rPr lang="en" sz="4800">
                <a:solidFill>
                  <a:schemeClr val="dk1"/>
                </a:solidFill>
              </a:rPr>
              <a:t>Μελέτη του λ-λογισμού και της επίδρασής σου στο σχεδιασμό και ανάπτυξη των γλωσσών προγραμματισμού και τα συστήματα τύπων τους.</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idx="1" type="body"/>
          </p:nvPr>
        </p:nvSpPr>
        <p:spPr>
          <a:xfrm>
            <a:off x="311700" y="1171675"/>
            <a:ext cx="3999900" cy="3397200"/>
          </a:xfrm>
          <a:prstGeom prst="rect">
            <a:avLst/>
          </a:prstGeom>
        </p:spPr>
        <p:txBody>
          <a:bodyPr anchorCtr="0" anchor="t" bIns="91425" lIns="91425" rIns="91425" wrap="square" tIns="91425">
            <a:noAutofit/>
          </a:bodyPr>
          <a:lstStyle/>
          <a:p>
            <a:pPr lvl="0" rtl="0" algn="just">
              <a:lnSpc>
                <a:spcPct val="115000"/>
              </a:lnSpc>
              <a:spcBef>
                <a:spcPts val="0"/>
              </a:spcBef>
              <a:spcAft>
                <a:spcPts val="0"/>
              </a:spcAft>
              <a:buNone/>
            </a:pPr>
            <a:r>
              <a:rPr lang="en" sz="1800"/>
              <a:t>Η Θεωρία Κατηγοριών είναι το πεδίο εκείνο των μαθηματικών που εξετάζει τις γενικές ιδιότητες και χαρακτηριστικά των διαφόρων μαθηματικών δομών μέσα από την μελέτη σχέσεων μεταξύ αντικειμένων αυτών των δομών.</a:t>
            </a:r>
          </a:p>
          <a:p>
            <a:pPr lvl="0" rtl="0" algn="just">
              <a:lnSpc>
                <a:spcPct val="115000"/>
              </a:lnSpc>
              <a:spcBef>
                <a:spcPts val="0"/>
              </a:spcBef>
              <a:spcAft>
                <a:spcPts val="0"/>
              </a:spcAft>
              <a:buNone/>
            </a:pPr>
            <a:r>
              <a:rPr lang="en" sz="1800"/>
              <a:t>Η θεωρία κατηγοριών χρησιμοποιείται για να τυποποιήσει τα μαθηματικά και τις έννοιές της ως συλλογή των αντικειμένων και των βελών.</a:t>
            </a:r>
          </a:p>
        </p:txBody>
      </p:sp>
      <p:sp>
        <p:nvSpPr>
          <p:cNvPr id="190" name="Shape 190"/>
          <p:cNvSpPr txBox="1"/>
          <p:nvPr>
            <p:ph idx="2" type="body"/>
          </p:nvPr>
        </p:nvSpPr>
        <p:spPr>
          <a:xfrm>
            <a:off x="4832400" y="1171675"/>
            <a:ext cx="3999900" cy="3397200"/>
          </a:xfrm>
          <a:prstGeom prst="rect">
            <a:avLst/>
          </a:prstGeom>
        </p:spPr>
        <p:txBody>
          <a:bodyPr anchorCtr="0" anchor="t" bIns="91425" lIns="91425" rIns="91425" wrap="square" tIns="91425">
            <a:noAutofit/>
          </a:bodyPr>
          <a:lstStyle/>
          <a:p>
            <a:pPr lvl="0" rtl="0" algn="just">
              <a:lnSpc>
                <a:spcPct val="115000"/>
              </a:lnSpc>
              <a:spcBef>
                <a:spcPts val="0"/>
              </a:spcBef>
              <a:spcAft>
                <a:spcPts val="0"/>
              </a:spcAft>
              <a:buNone/>
            </a:pPr>
            <a:r>
              <a:rPr lang="en"/>
              <a:t>Ως κατηγορία ορίζουμε λοιπόν τη μαθηματική οντότητα η οποία έχει κάποιες επιθυμητές ιδιότητες και δομή:</a:t>
            </a:r>
          </a:p>
          <a:p>
            <a:pPr indent="-304800" lvl="0" marL="457200" rtl="0" algn="just">
              <a:lnSpc>
                <a:spcPct val="115000"/>
              </a:lnSpc>
              <a:spcBef>
                <a:spcPts val="0"/>
              </a:spcBef>
              <a:spcAft>
                <a:spcPts val="0"/>
              </a:spcAft>
              <a:buSzPct val="100000"/>
              <a:buAutoNum type="romanLcPeriod"/>
            </a:pPr>
            <a:r>
              <a:rPr lang="en" sz="1200"/>
              <a:t>Μια συλλογή αντικειμένων Α,Β,...</a:t>
            </a:r>
          </a:p>
          <a:p>
            <a:pPr indent="-304800" lvl="0" marL="457200" rtl="0" algn="just">
              <a:lnSpc>
                <a:spcPct val="115000"/>
              </a:lnSpc>
              <a:spcBef>
                <a:spcPts val="0"/>
              </a:spcBef>
              <a:spcAft>
                <a:spcPts val="0"/>
              </a:spcAft>
              <a:buSzPct val="100000"/>
              <a:buAutoNum type="romanLcPeriod"/>
            </a:pPr>
            <a:r>
              <a:rPr lang="en" sz="1200"/>
              <a:t>Μια συλογή μορφισμών / βελών f,g,...</a:t>
            </a:r>
          </a:p>
          <a:p>
            <a:pPr indent="-304800" lvl="0" marL="457200" rtl="0" algn="just">
              <a:lnSpc>
                <a:spcPct val="115000"/>
              </a:lnSpc>
              <a:spcBef>
                <a:spcPts val="0"/>
              </a:spcBef>
              <a:spcAft>
                <a:spcPts val="0"/>
              </a:spcAft>
              <a:buSzPct val="100000"/>
              <a:buAutoNum type="romanLcPeriod"/>
            </a:pPr>
            <a:r>
              <a:rPr lang="en" sz="1200"/>
              <a:t>f: A</a:t>
            </a:r>
            <a:r>
              <a:rPr lang="en"/>
              <a:t>→</a:t>
            </a:r>
            <a:r>
              <a:rPr lang="en" sz="1200"/>
              <a:t>B , Π</a:t>
            </a:r>
            <a:r>
              <a:rPr lang="en"/>
              <a:t>∘</a:t>
            </a:r>
            <a:r>
              <a:rPr lang="en" sz="1200"/>
              <a:t>(f) , Π Τ (f)</a:t>
            </a:r>
          </a:p>
          <a:p>
            <a:pPr indent="-304800" lvl="0" marL="457200" rtl="0" algn="just">
              <a:lnSpc>
                <a:spcPct val="115000"/>
              </a:lnSpc>
              <a:spcBef>
                <a:spcPts val="0"/>
              </a:spcBef>
              <a:spcAft>
                <a:spcPts val="0"/>
              </a:spcAft>
              <a:buSzPct val="100000"/>
              <a:buAutoNum type="romanLcPeriod"/>
            </a:pPr>
            <a:r>
              <a:rPr lang="en"/>
              <a:t>∘</a:t>
            </a:r>
            <a:r>
              <a:rPr lang="en" sz="1200"/>
              <a:t>: σύνθεσης: f: A</a:t>
            </a:r>
            <a:r>
              <a:rPr lang="en"/>
              <a:t>→</a:t>
            </a:r>
            <a:r>
              <a:rPr lang="en" sz="1200"/>
              <a:t>B , g: B</a:t>
            </a:r>
            <a:r>
              <a:rPr lang="en"/>
              <a:t>→</a:t>
            </a:r>
            <a:r>
              <a:rPr lang="en" sz="1200"/>
              <a:t>C , g</a:t>
            </a:r>
            <a:r>
              <a:rPr lang="en"/>
              <a:t>∘</a:t>
            </a:r>
            <a:r>
              <a:rPr lang="en" sz="1200"/>
              <a:t>f: A</a:t>
            </a:r>
            <a:r>
              <a:rPr lang="en"/>
              <a:t>→</a:t>
            </a:r>
            <a:r>
              <a:rPr lang="en" sz="1200"/>
              <a:t>C</a:t>
            </a:r>
          </a:p>
          <a:p>
            <a:pPr indent="-304800" lvl="1" marL="914400" rtl="0" algn="just">
              <a:lnSpc>
                <a:spcPct val="115000"/>
              </a:lnSpc>
              <a:spcBef>
                <a:spcPts val="0"/>
              </a:spcBef>
              <a:spcAft>
                <a:spcPts val="0"/>
              </a:spcAft>
              <a:buSzPct val="100000"/>
            </a:pPr>
            <a:r>
              <a:rPr lang="en" sz="1200"/>
              <a:t>προσεταιριστική ιδιότητα</a:t>
            </a:r>
          </a:p>
          <a:p>
            <a:pPr indent="457200" lvl="0" marL="457200" rtl="0" algn="just">
              <a:lnSpc>
                <a:spcPct val="115000"/>
              </a:lnSpc>
              <a:spcBef>
                <a:spcPts val="0"/>
              </a:spcBef>
              <a:spcAft>
                <a:spcPts val="0"/>
              </a:spcAft>
              <a:buNone/>
            </a:pPr>
            <a:r>
              <a:rPr lang="en"/>
              <a:t>f</a:t>
            </a:r>
            <a:r>
              <a:rPr lang="en" sz="1400"/>
              <a:t>:  α → β</a:t>
            </a:r>
          </a:p>
          <a:p>
            <a:pPr indent="457200" lvl="0" marL="457200" rtl="0" algn="just">
              <a:lnSpc>
                <a:spcPct val="115000"/>
              </a:lnSpc>
              <a:spcBef>
                <a:spcPts val="0"/>
              </a:spcBef>
              <a:spcAft>
                <a:spcPts val="0"/>
              </a:spcAft>
              <a:buNone/>
            </a:pPr>
            <a:r>
              <a:rPr lang="en" sz="1400"/>
              <a:t>g: β → γ	</a:t>
            </a:r>
            <a:r>
              <a:rPr lang="en"/>
              <a:t>h ∘ (g ∘ f) = (h ∘ g) ∘ f</a:t>
            </a:r>
          </a:p>
          <a:p>
            <a:pPr indent="457200" lvl="0" marL="457200" rtl="0" algn="just">
              <a:lnSpc>
                <a:spcPct val="115000"/>
              </a:lnSpc>
              <a:spcBef>
                <a:spcPts val="0"/>
              </a:spcBef>
              <a:spcAft>
                <a:spcPts val="0"/>
              </a:spcAft>
              <a:buNone/>
            </a:pPr>
            <a:r>
              <a:rPr lang="en" sz="1400"/>
              <a:t>h: γ → δ</a:t>
            </a:r>
          </a:p>
          <a:p>
            <a:pPr indent="-304800" lvl="1" marL="914400" rtl="0" algn="just">
              <a:lnSpc>
                <a:spcPct val="115000"/>
              </a:lnSpc>
              <a:spcBef>
                <a:spcPts val="0"/>
              </a:spcBef>
              <a:spcAft>
                <a:spcPts val="0"/>
              </a:spcAft>
            </a:pPr>
            <a:r>
              <a:rPr lang="en"/>
              <a:t>ταυτότητα: Για κάθε αντικείμενο Χ, υπάρχει ένας μοναδικός μορφισμός:</a:t>
            </a:r>
          </a:p>
          <a:p>
            <a:pPr indent="457200" lvl="0" marL="457200" rtl="0" algn="just">
              <a:lnSpc>
                <a:spcPct val="115000"/>
              </a:lnSpc>
              <a:spcBef>
                <a:spcPts val="0"/>
              </a:spcBef>
              <a:spcAft>
                <a:spcPts val="0"/>
              </a:spcAft>
              <a:buNone/>
            </a:pPr>
            <a:r>
              <a:rPr lang="en"/>
              <a:t>∀ </a:t>
            </a:r>
            <a:r>
              <a:rPr lang="en" sz="1200"/>
              <a:t>A </a:t>
            </a:r>
            <a:r>
              <a:rPr lang="en"/>
              <a:t>∈</a:t>
            </a:r>
            <a:r>
              <a:rPr lang="en" sz="1200"/>
              <a:t> C, id</a:t>
            </a:r>
            <a:r>
              <a:rPr baseline="-25000" lang="en" sz="1200"/>
              <a:t>A</a:t>
            </a:r>
            <a:r>
              <a:rPr lang="en" sz="1200"/>
              <a:t>:A</a:t>
            </a:r>
            <a:r>
              <a:rPr lang="en"/>
              <a:t>→</a:t>
            </a:r>
            <a:r>
              <a:rPr lang="en" sz="1200"/>
              <a:t>A</a:t>
            </a:r>
          </a:p>
        </p:txBody>
      </p:sp>
      <p:sp>
        <p:nvSpPr>
          <p:cNvPr id="191" name="Shape 191"/>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Θεωρία Κατηγοριών</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idx="1" type="body"/>
          </p:nvPr>
        </p:nvSpPr>
        <p:spPr>
          <a:xfrm>
            <a:off x="311700" y="1171675"/>
            <a:ext cx="3999900" cy="3397200"/>
          </a:xfrm>
          <a:prstGeom prst="rect">
            <a:avLst/>
          </a:prstGeom>
        </p:spPr>
        <p:txBody>
          <a:bodyPr anchorCtr="0" anchor="t" bIns="91425" lIns="91425" rIns="91425" wrap="square" tIns="91425">
            <a:noAutofit/>
          </a:bodyPr>
          <a:lstStyle/>
          <a:p>
            <a:pPr lvl="0" rtl="0" algn="just">
              <a:lnSpc>
                <a:spcPct val="115000"/>
              </a:lnSpc>
              <a:spcBef>
                <a:spcPts val="0"/>
              </a:spcBef>
              <a:spcAft>
                <a:spcPts val="0"/>
              </a:spcAft>
              <a:buNone/>
            </a:pPr>
            <a:r>
              <a:rPr b="1" lang="en" sz="1800"/>
              <a:t>Μορφισμοί (Βέλη)</a:t>
            </a:r>
          </a:p>
          <a:p>
            <a:pPr lvl="0" rtl="0" algn="just">
              <a:lnSpc>
                <a:spcPct val="115000"/>
              </a:lnSpc>
              <a:spcBef>
                <a:spcPts val="0"/>
              </a:spcBef>
              <a:spcAft>
                <a:spcPts val="0"/>
              </a:spcAft>
              <a:buNone/>
            </a:pPr>
            <a:r>
              <a:rPr lang="en" sz="1200"/>
              <a:t>Ένας μορφισμός φ: α → β είναι :</a:t>
            </a:r>
          </a:p>
          <a:p>
            <a:pPr indent="-304800" lvl="0" marL="457200" rtl="0" algn="just">
              <a:lnSpc>
                <a:spcPct val="115000"/>
              </a:lnSpc>
              <a:spcBef>
                <a:spcPts val="0"/>
              </a:spcBef>
              <a:spcAft>
                <a:spcPts val="0"/>
              </a:spcAft>
              <a:buSzPct val="100000"/>
            </a:pPr>
            <a:r>
              <a:rPr lang="en" sz="1200"/>
              <a:t>μονομορφισμός (ή αμφί)</a:t>
            </a:r>
          </a:p>
          <a:p>
            <a:pPr indent="-304800" lvl="0" marL="457200" rtl="0" algn="just">
              <a:lnSpc>
                <a:spcPct val="115000"/>
              </a:lnSpc>
              <a:spcBef>
                <a:spcPts val="0"/>
              </a:spcBef>
              <a:spcAft>
                <a:spcPts val="0"/>
              </a:spcAft>
              <a:buSzPct val="100000"/>
            </a:pPr>
            <a:r>
              <a:rPr lang="en" sz="1200"/>
              <a:t>επιμορφισμός (ή επί)</a:t>
            </a:r>
          </a:p>
          <a:p>
            <a:pPr indent="-304800" lvl="0" marL="457200" rtl="0" algn="just">
              <a:lnSpc>
                <a:spcPct val="115000"/>
              </a:lnSpc>
              <a:spcBef>
                <a:spcPts val="0"/>
              </a:spcBef>
              <a:spcAft>
                <a:spcPts val="0"/>
              </a:spcAft>
              <a:buSzPct val="100000"/>
            </a:pPr>
            <a:r>
              <a:rPr lang="en" sz="1200"/>
              <a:t>ομομορφισμός</a:t>
            </a:r>
          </a:p>
          <a:p>
            <a:pPr indent="-304800" lvl="0" marL="457200" rtl="0" algn="just">
              <a:lnSpc>
                <a:spcPct val="115000"/>
              </a:lnSpc>
              <a:spcBef>
                <a:spcPts val="0"/>
              </a:spcBef>
              <a:spcAft>
                <a:spcPts val="0"/>
              </a:spcAft>
              <a:buSzPct val="100000"/>
            </a:pPr>
            <a:r>
              <a:rPr lang="en" sz="1200"/>
              <a:t>ενδομορφισμός</a:t>
            </a:r>
          </a:p>
          <a:p>
            <a:pPr indent="-304800" lvl="0" marL="457200" rtl="0" algn="just">
              <a:lnSpc>
                <a:spcPct val="115000"/>
              </a:lnSpc>
              <a:spcBef>
                <a:spcPts val="0"/>
              </a:spcBef>
              <a:spcAft>
                <a:spcPts val="0"/>
              </a:spcAft>
              <a:buSzPct val="100000"/>
            </a:pPr>
            <a:r>
              <a:rPr lang="en" sz="1200"/>
              <a:t>αυτομορφισμός</a:t>
            </a:r>
          </a:p>
          <a:p>
            <a:pPr indent="-304800" lvl="0" marL="457200" rtl="0" algn="just">
              <a:lnSpc>
                <a:spcPct val="115000"/>
              </a:lnSpc>
              <a:spcBef>
                <a:spcPts val="0"/>
              </a:spcBef>
              <a:spcAft>
                <a:spcPts val="0"/>
              </a:spcAft>
              <a:buSzPct val="100000"/>
            </a:pPr>
            <a:r>
              <a:rPr lang="en" sz="1200"/>
              <a:t>retraction</a:t>
            </a:r>
          </a:p>
          <a:p>
            <a:pPr indent="-304800" lvl="0" marL="457200" rtl="0" algn="just">
              <a:lnSpc>
                <a:spcPct val="115000"/>
              </a:lnSpc>
              <a:spcBef>
                <a:spcPts val="0"/>
              </a:spcBef>
              <a:spcAft>
                <a:spcPts val="0"/>
              </a:spcAft>
              <a:buSzPct val="100000"/>
            </a:pPr>
            <a:r>
              <a:rPr lang="en" sz="1200"/>
              <a:t>section</a:t>
            </a:r>
          </a:p>
          <a:p>
            <a:pPr lvl="0" rtl="0" algn="just">
              <a:lnSpc>
                <a:spcPct val="115000"/>
              </a:lnSpc>
              <a:spcBef>
                <a:spcPts val="0"/>
              </a:spcBef>
              <a:spcAft>
                <a:spcPts val="0"/>
              </a:spcAft>
              <a:buNone/>
            </a:pPr>
            <a:r>
              <a:rPr lang="en" sz="1200"/>
              <a:t>Κάθε retraction είναι ένας επιμορφισμός, και κάθε section είναι μονομορφισμός. Επιπλέον, οι ακόλουθες τρεις δηλώσεις είναι ισοδύναμες:</a:t>
            </a:r>
          </a:p>
          <a:p>
            <a:pPr indent="-304800" lvl="0" marL="457200" rtl="0" algn="just">
              <a:lnSpc>
                <a:spcPct val="115000"/>
              </a:lnSpc>
              <a:spcBef>
                <a:spcPts val="0"/>
              </a:spcBef>
              <a:spcAft>
                <a:spcPts val="0"/>
              </a:spcAft>
              <a:buSzPct val="100000"/>
            </a:pPr>
            <a:r>
              <a:rPr lang="en" sz="1200"/>
              <a:t>f είναι μονομορφισμος και retraction</a:t>
            </a:r>
          </a:p>
          <a:p>
            <a:pPr indent="-304800" lvl="0" marL="457200" rtl="0" algn="just">
              <a:lnSpc>
                <a:spcPct val="115000"/>
              </a:lnSpc>
              <a:spcBef>
                <a:spcPts val="0"/>
              </a:spcBef>
              <a:spcAft>
                <a:spcPts val="0"/>
              </a:spcAft>
              <a:buSzPct val="100000"/>
            </a:pPr>
            <a:r>
              <a:rPr lang="en" sz="1200"/>
              <a:t>f είναι επιμορφισμος και section </a:t>
            </a:r>
          </a:p>
          <a:p>
            <a:pPr indent="-304800" lvl="0" marL="457200" rtl="0" algn="just">
              <a:lnSpc>
                <a:spcPct val="115000"/>
              </a:lnSpc>
              <a:spcBef>
                <a:spcPts val="0"/>
              </a:spcBef>
              <a:spcAft>
                <a:spcPts val="0"/>
              </a:spcAft>
              <a:buSzPct val="100000"/>
            </a:pPr>
            <a:r>
              <a:rPr lang="en" sz="1200"/>
              <a:t>f είναι ισομορφισμος</a:t>
            </a:r>
          </a:p>
        </p:txBody>
      </p:sp>
      <p:sp>
        <p:nvSpPr>
          <p:cNvPr id="197" name="Shape 197"/>
          <p:cNvSpPr txBox="1"/>
          <p:nvPr>
            <p:ph idx="2" type="body"/>
          </p:nvPr>
        </p:nvSpPr>
        <p:spPr>
          <a:xfrm>
            <a:off x="4832400" y="1171675"/>
            <a:ext cx="3999900" cy="3397200"/>
          </a:xfrm>
          <a:prstGeom prst="rect">
            <a:avLst/>
          </a:prstGeom>
        </p:spPr>
        <p:txBody>
          <a:bodyPr anchorCtr="0" anchor="t" bIns="91425" lIns="91425" rIns="91425" wrap="square" tIns="91425">
            <a:noAutofit/>
          </a:bodyPr>
          <a:lstStyle/>
          <a:p>
            <a:pPr indent="0" lvl="0" marL="0" rtl="0" algn="just">
              <a:lnSpc>
                <a:spcPct val="115000"/>
              </a:lnSpc>
              <a:spcBef>
                <a:spcPts val="0"/>
              </a:spcBef>
              <a:spcAft>
                <a:spcPts val="0"/>
              </a:spcAft>
              <a:buNone/>
            </a:pPr>
            <a:r>
              <a:rPr b="1" lang="en" sz="1800"/>
              <a:t>Συναρτητές</a:t>
            </a:r>
          </a:p>
          <a:p>
            <a:pPr indent="-69850" lvl="0" marL="0" rtl="0" algn="just">
              <a:lnSpc>
                <a:spcPct val="115000"/>
              </a:lnSpc>
              <a:spcBef>
                <a:spcPts val="0"/>
              </a:spcBef>
              <a:spcAft>
                <a:spcPts val="0"/>
              </a:spcAft>
              <a:buClr>
                <a:schemeClr val="dk1"/>
              </a:buClr>
              <a:buSzPct val="78571"/>
              <a:buFont typeface="Arial"/>
              <a:buNone/>
            </a:pPr>
            <a:r>
              <a:rPr lang="en"/>
              <a:t>Οι συναρτητές αποτελούν κατηγορία μορφισμών μεταξύ κατηγοριών κι έχουν τις εξής ιδιότητες:</a:t>
            </a:r>
          </a:p>
          <a:p>
            <a:pPr indent="-317500" lvl="0" marL="457200" rtl="0" algn="just">
              <a:lnSpc>
                <a:spcPct val="115000"/>
              </a:lnSpc>
              <a:spcBef>
                <a:spcPts val="0"/>
              </a:spcBef>
              <a:spcAft>
                <a:spcPts val="0"/>
              </a:spcAft>
            </a:pPr>
            <a:r>
              <a:rPr lang="en"/>
              <a:t>Διατηρούν τα ταυτοτικά βέλη (identity arrows)</a:t>
            </a:r>
          </a:p>
          <a:p>
            <a:pPr indent="-317500" lvl="0" marL="457200" rtl="0" algn="just">
              <a:lnSpc>
                <a:spcPct val="115000"/>
              </a:lnSpc>
              <a:spcBef>
                <a:spcPts val="0"/>
              </a:spcBef>
              <a:spcAft>
                <a:spcPts val="0"/>
              </a:spcAft>
            </a:pPr>
            <a:r>
              <a:rPr lang="en"/>
              <a:t>Διατηρούν τη σύνθεση των σύνθετων βελών-μορφισμών (composible arrows)</a:t>
            </a:r>
          </a:p>
          <a:p>
            <a:pPr indent="-69850" lvl="0" marL="0" rtl="0" algn="ctr">
              <a:lnSpc>
                <a:spcPct val="115000"/>
              </a:lnSpc>
              <a:spcBef>
                <a:spcPts val="0"/>
              </a:spcBef>
              <a:spcAft>
                <a:spcPts val="0"/>
              </a:spcAft>
              <a:buClr>
                <a:schemeClr val="dk1"/>
              </a:buClr>
              <a:buSzPct val="78571"/>
              <a:buFont typeface="Arial"/>
              <a:buNone/>
            </a:pPr>
            <a:r>
              <a:rPr lang="en"/>
              <a:t>A→</a:t>
            </a:r>
            <a:r>
              <a:rPr baseline="30000" lang="en"/>
              <a:t>f</a:t>
            </a:r>
            <a:r>
              <a:rPr lang="en"/>
              <a:t> B ⟼</a:t>
            </a:r>
            <a:r>
              <a:rPr baseline="30000" lang="en"/>
              <a:t>covariant</a:t>
            </a:r>
            <a:r>
              <a:rPr lang="en"/>
              <a:t> FA →</a:t>
            </a:r>
            <a:r>
              <a:rPr baseline="30000" lang="en"/>
              <a:t>F(f)</a:t>
            </a:r>
            <a:r>
              <a:rPr lang="en"/>
              <a:t> FB</a:t>
            </a:r>
          </a:p>
          <a:p>
            <a:pPr indent="0" lvl="0" marL="0" rtl="0" algn="ctr">
              <a:lnSpc>
                <a:spcPct val="115000"/>
              </a:lnSpc>
              <a:spcBef>
                <a:spcPts val="0"/>
              </a:spcBef>
              <a:spcAft>
                <a:spcPts val="0"/>
              </a:spcAft>
              <a:buNone/>
            </a:pPr>
            <a:r>
              <a:rPr lang="en"/>
              <a:t>A→</a:t>
            </a:r>
            <a:r>
              <a:rPr baseline="30000" lang="en"/>
              <a:t>f</a:t>
            </a:r>
            <a:r>
              <a:rPr lang="en"/>
              <a:t> B ⟼</a:t>
            </a:r>
            <a:r>
              <a:rPr baseline="30000" lang="en"/>
              <a:t>contravariant</a:t>
            </a:r>
            <a:r>
              <a:rPr lang="en"/>
              <a:t> FB →</a:t>
            </a:r>
            <a:r>
              <a:rPr baseline="30000" lang="en"/>
              <a:t>F(f)</a:t>
            </a:r>
            <a:r>
              <a:rPr lang="en"/>
              <a:t> FA</a:t>
            </a:r>
          </a:p>
          <a:p>
            <a:pPr indent="0" lvl="0" marL="0" rtl="0" algn="l">
              <a:lnSpc>
                <a:spcPct val="115000"/>
              </a:lnSpc>
              <a:spcBef>
                <a:spcPts val="0"/>
              </a:spcBef>
              <a:spcAft>
                <a:spcPts val="0"/>
              </a:spcAft>
              <a:buNone/>
            </a:pPr>
            <a:r>
              <a:rPr lang="en"/>
              <a:t>Τα Functors δομούν-συντηρούν τους χάρτες μεταξύ των κατηγοριών. Μπορούν να θεωρηθούν ως μορφισμοί στην κατηγορία όλων των κατηγοριών.</a:t>
            </a:r>
          </a:p>
        </p:txBody>
      </p:sp>
      <p:sp>
        <p:nvSpPr>
          <p:cNvPr id="198" name="Shape 198"/>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Θεωρία Κατηγοριών</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idx="1" type="body"/>
          </p:nvPr>
        </p:nvSpPr>
        <p:spPr>
          <a:xfrm>
            <a:off x="311700" y="1171675"/>
            <a:ext cx="3999900" cy="3397200"/>
          </a:xfrm>
          <a:prstGeom prst="rect">
            <a:avLst/>
          </a:prstGeom>
        </p:spPr>
        <p:txBody>
          <a:bodyPr anchorCtr="0" anchor="t" bIns="91425" lIns="91425" rIns="91425" wrap="square" tIns="91425">
            <a:noAutofit/>
          </a:bodyPr>
          <a:lstStyle/>
          <a:p>
            <a:pPr lvl="0" rtl="0" algn="just">
              <a:lnSpc>
                <a:spcPct val="115000"/>
              </a:lnSpc>
              <a:spcBef>
                <a:spcPts val="0"/>
              </a:spcBef>
              <a:spcAft>
                <a:spcPts val="0"/>
              </a:spcAft>
              <a:buNone/>
            </a:pPr>
            <a:r>
              <a:rPr b="1" lang="en" sz="1800"/>
              <a:t>Μονοειδές (Monoid)</a:t>
            </a:r>
          </a:p>
          <a:p>
            <a:pPr lvl="0" rtl="0" algn="just">
              <a:lnSpc>
                <a:spcPct val="115000"/>
              </a:lnSpc>
              <a:spcBef>
                <a:spcPts val="0"/>
              </a:spcBef>
              <a:spcAft>
                <a:spcPts val="0"/>
              </a:spcAft>
              <a:buNone/>
            </a:pPr>
            <a:r>
              <a:rPr lang="en"/>
              <a:t>Στη θεωρία κατηγοριών ένα μονοειδές σε μια κατηγορία μονοειδών, είναι ένα αντικείμενο M με δύο μορφισμούς:</a:t>
            </a:r>
          </a:p>
          <a:p>
            <a:pPr indent="-317500" lvl="0" marL="457200" rtl="0" algn="just">
              <a:lnSpc>
                <a:spcPct val="115000"/>
              </a:lnSpc>
              <a:spcBef>
                <a:spcPts val="0"/>
              </a:spcBef>
              <a:spcAft>
                <a:spcPts val="0"/>
              </a:spcAft>
            </a:pPr>
            <a:r>
              <a:rPr lang="en"/>
              <a:t>μ : Μ⊗Μ → Μ, που καλείται γινόμενο</a:t>
            </a:r>
          </a:p>
          <a:p>
            <a:pPr indent="-317500" lvl="0" marL="457200" rtl="0" algn="just">
              <a:lnSpc>
                <a:spcPct val="115000"/>
              </a:lnSpc>
              <a:spcBef>
                <a:spcPts val="0"/>
              </a:spcBef>
              <a:spcAft>
                <a:spcPts val="0"/>
              </a:spcAft>
            </a:pPr>
            <a:r>
              <a:rPr lang="en"/>
              <a:t>η : Ι → Μ, που καλείται μονάδα (unit)</a:t>
            </a:r>
          </a:p>
          <a:p>
            <a:pPr lvl="0" rtl="0" algn="just">
              <a:lnSpc>
                <a:spcPct val="115000"/>
              </a:lnSpc>
              <a:spcBef>
                <a:spcPts val="0"/>
              </a:spcBef>
              <a:spcAft>
                <a:spcPts val="0"/>
              </a:spcAft>
              <a:buNone/>
            </a:pPr>
            <a:r>
              <a:rPr lang="en"/>
              <a:t>και ικανοποιούνται οι παρακάτω σχέσεις:</a:t>
            </a:r>
          </a:p>
          <a:p>
            <a:pPr indent="-317500" lvl="0" marL="457200" rtl="0" algn="just">
              <a:lnSpc>
                <a:spcPct val="115000"/>
              </a:lnSpc>
              <a:spcBef>
                <a:spcPts val="0"/>
              </a:spcBef>
              <a:spcAft>
                <a:spcPts val="0"/>
              </a:spcAft>
            </a:pPr>
            <a:r>
              <a:rPr lang="en"/>
              <a:t>(a∙b)∙c = a∙(b∙c)</a:t>
            </a:r>
          </a:p>
          <a:p>
            <a:pPr indent="-317500" lvl="0" marL="457200" rtl="0" algn="just">
              <a:lnSpc>
                <a:spcPct val="115000"/>
              </a:lnSpc>
              <a:spcBef>
                <a:spcPts val="0"/>
              </a:spcBef>
              <a:spcAft>
                <a:spcPts val="0"/>
              </a:spcAft>
            </a:pPr>
            <a:r>
              <a:rPr lang="en"/>
              <a:t>e∙a = a∙e = a, ∀ (a,b,c) ∈ S</a:t>
            </a:r>
          </a:p>
        </p:txBody>
      </p:sp>
      <p:sp>
        <p:nvSpPr>
          <p:cNvPr id="204" name="Shape 204"/>
          <p:cNvSpPr txBox="1"/>
          <p:nvPr>
            <p:ph idx="2" type="body"/>
          </p:nvPr>
        </p:nvSpPr>
        <p:spPr>
          <a:xfrm>
            <a:off x="4832400" y="1171675"/>
            <a:ext cx="3999900" cy="3397200"/>
          </a:xfrm>
          <a:prstGeom prst="rect">
            <a:avLst/>
          </a:prstGeom>
        </p:spPr>
        <p:txBody>
          <a:bodyPr anchorCtr="0" anchor="t" bIns="91425" lIns="91425" rIns="91425" wrap="square" tIns="91425">
            <a:noAutofit/>
          </a:bodyPr>
          <a:lstStyle/>
          <a:p>
            <a:pPr indent="0" lvl="0" marL="0" rtl="0" algn="just">
              <a:lnSpc>
                <a:spcPct val="115000"/>
              </a:lnSpc>
              <a:spcBef>
                <a:spcPts val="0"/>
              </a:spcBef>
              <a:spcAft>
                <a:spcPts val="0"/>
              </a:spcAft>
              <a:buNone/>
            </a:pPr>
            <a:r>
              <a:rPr b="1" lang="en" sz="1800"/>
              <a:t>Μονάδα (Monad)</a:t>
            </a:r>
          </a:p>
          <a:p>
            <a:pPr indent="0" lvl="0" marL="0" rtl="0" algn="just">
              <a:lnSpc>
                <a:spcPct val="115000"/>
              </a:lnSpc>
              <a:spcBef>
                <a:spcPts val="0"/>
              </a:spcBef>
              <a:spcAft>
                <a:spcPts val="0"/>
              </a:spcAft>
              <a:buNone/>
            </a:pPr>
            <a:r>
              <a:rPr lang="en"/>
              <a:t>Στον συναρτησιακό προγραμματισμό ηλεκτρονικών υπολογιστών, μια μονάδα (monad) είναι μια δομή η οποία αναπαριστά τους υπολογισμούς οι οποίοι ορίζονται σε μια σειρά από βήματα. Ο τύπος της δομής μονάδας ορίζει αυτή την σειρά εφαρμογής υπολογισμών ή μια κλήση ενθυλακωμένων συναρτήσεων του ίδιου τύπου. Αυτή η δομή επιτρέπει στον προγραμματιστή να δημιουργεί επεξεργασίες οι οποίες επεξεργάζονται δεδομένα με βήματα. Σε κάθε ενέργεια υπάρχουν περαιτέρω κανόνες επεξεργασίας οι οποίες παρέχονται από την μονάδα.</a:t>
            </a:r>
          </a:p>
        </p:txBody>
      </p:sp>
      <p:sp>
        <p:nvSpPr>
          <p:cNvPr id="205" name="Shape 205"/>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Θεωρία Κατηγοριών</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idx="1" type="body"/>
          </p:nvPr>
        </p:nvSpPr>
        <p:spPr>
          <a:xfrm>
            <a:off x="311700" y="1171675"/>
            <a:ext cx="3999900" cy="3397200"/>
          </a:xfrm>
          <a:prstGeom prst="rect">
            <a:avLst/>
          </a:prstGeom>
        </p:spPr>
        <p:txBody>
          <a:bodyPr anchorCtr="0" anchor="t" bIns="91425" lIns="91425" rIns="91425" wrap="square" tIns="91425">
            <a:noAutofit/>
          </a:bodyPr>
          <a:lstStyle/>
          <a:p>
            <a:pPr lvl="0" rtl="0" algn="just">
              <a:lnSpc>
                <a:spcPct val="115000"/>
              </a:lnSpc>
              <a:spcBef>
                <a:spcPts val="0"/>
              </a:spcBef>
              <a:spcAft>
                <a:spcPts val="0"/>
              </a:spcAft>
              <a:buNone/>
            </a:pPr>
            <a:r>
              <a:rPr lang="en"/>
              <a:t>Η Haskell είναι μια πρότυπη αμιγώς συναρτησιακή γλώσσα προγραμματισμού, που σημαίνει ότι οι συναρτήσεις της δεν έχουν παρενέργειες, γενικής χρήσης με ισχυρούς τύπους. Πήρε το όνομά της από τον Haskell Curry. Στη Haskell, "μια συνάρτηση είναι μέλος πρώτης τάξης". Ως συναρτησιακή γλώσσα, χρησιμοποιεί σαν κύρια δομή ελέγχου τη συνάρτηση.</a:t>
            </a:r>
          </a:p>
          <a:p>
            <a:pPr indent="-304800" lvl="0" marL="457200" rtl="0" algn="just">
              <a:lnSpc>
                <a:spcPct val="115000"/>
              </a:lnSpc>
              <a:spcBef>
                <a:spcPts val="0"/>
              </a:spcBef>
              <a:spcAft>
                <a:spcPts val="0"/>
              </a:spcAft>
              <a:buSzPct val="100000"/>
            </a:pPr>
            <a:r>
              <a:rPr lang="en" sz="1200"/>
              <a:t>οκνηρή αποτίμηση</a:t>
            </a:r>
          </a:p>
          <a:p>
            <a:pPr indent="-304800" lvl="0" marL="457200" rtl="0" algn="just">
              <a:lnSpc>
                <a:spcPct val="115000"/>
              </a:lnSpc>
              <a:spcBef>
                <a:spcPts val="0"/>
              </a:spcBef>
              <a:spcAft>
                <a:spcPts val="0"/>
              </a:spcAft>
              <a:buSzPct val="100000"/>
            </a:pPr>
            <a:r>
              <a:rPr lang="en" sz="1200"/>
              <a:t>ταίριασμα προτύπων (pattern matching)</a:t>
            </a:r>
          </a:p>
          <a:p>
            <a:pPr indent="-304800" lvl="0" marL="457200" rtl="0" algn="just">
              <a:lnSpc>
                <a:spcPct val="115000"/>
              </a:lnSpc>
              <a:spcBef>
                <a:spcPts val="0"/>
              </a:spcBef>
              <a:spcAft>
                <a:spcPts val="0"/>
              </a:spcAft>
              <a:buSzPct val="100000"/>
            </a:pPr>
            <a:r>
              <a:rPr lang="en" sz="1200"/>
              <a:t>συμπερίληψη λιστών (list comprehensions)</a:t>
            </a:r>
          </a:p>
          <a:p>
            <a:pPr indent="-304800" lvl="0" marL="457200" rtl="0" algn="just">
              <a:lnSpc>
                <a:spcPct val="115000"/>
              </a:lnSpc>
              <a:spcBef>
                <a:spcPts val="0"/>
              </a:spcBef>
              <a:spcAft>
                <a:spcPts val="0"/>
              </a:spcAft>
              <a:buSzPct val="100000"/>
            </a:pPr>
            <a:r>
              <a:rPr lang="en" sz="1200"/>
              <a:t>κλάσεις τύπων (typeclasses)</a:t>
            </a:r>
          </a:p>
          <a:p>
            <a:pPr indent="-304800" lvl="0" marL="457200" rtl="0" algn="just">
              <a:lnSpc>
                <a:spcPct val="115000"/>
              </a:lnSpc>
              <a:spcBef>
                <a:spcPts val="0"/>
              </a:spcBef>
              <a:spcAft>
                <a:spcPts val="0"/>
              </a:spcAft>
              <a:buSzPct val="100000"/>
            </a:pPr>
            <a:r>
              <a:rPr lang="en" sz="1200"/>
              <a:t>πολυμορφισμό τύπων.</a:t>
            </a:r>
          </a:p>
          <a:p>
            <a:pPr lvl="0" rtl="0" algn="just">
              <a:lnSpc>
                <a:spcPct val="115000"/>
              </a:lnSpc>
              <a:spcBef>
                <a:spcPts val="0"/>
              </a:spcBef>
              <a:spcAft>
                <a:spcPts val="0"/>
              </a:spcAft>
              <a:buNone/>
            </a:pPr>
            <a:r>
              <a:t/>
            </a:r>
            <a:endParaRPr sz="1200"/>
          </a:p>
        </p:txBody>
      </p:sp>
      <p:sp>
        <p:nvSpPr>
          <p:cNvPr id="211" name="Shape 211"/>
          <p:cNvSpPr txBox="1"/>
          <p:nvPr>
            <p:ph idx="2" type="body"/>
          </p:nvPr>
        </p:nvSpPr>
        <p:spPr>
          <a:xfrm>
            <a:off x="4832400" y="1171675"/>
            <a:ext cx="3999900" cy="3397200"/>
          </a:xfrm>
          <a:prstGeom prst="rect">
            <a:avLst/>
          </a:prstGeom>
        </p:spPr>
        <p:txBody>
          <a:bodyPr anchorCtr="0" anchor="t" bIns="91425" lIns="91425" rIns="91425" wrap="square" tIns="91425">
            <a:noAutofit/>
          </a:bodyPr>
          <a:lstStyle/>
          <a:p>
            <a:pPr lvl="0" rtl="0" algn="just">
              <a:lnSpc>
                <a:spcPct val="115000"/>
              </a:lnSpc>
              <a:spcBef>
                <a:spcPts val="0"/>
              </a:spcBef>
              <a:spcAft>
                <a:spcPts val="0"/>
              </a:spcAft>
              <a:buNone/>
            </a:pPr>
            <a:r>
              <a:rPr lang="en"/>
              <a:t>Η Haskell έχει ένα ισχυρό σύστημα τύπων βασισμένο στην εξαγωγή τύπων.</a:t>
            </a:r>
          </a:p>
          <a:p>
            <a:pPr lvl="0" rtl="0" algn="just">
              <a:lnSpc>
                <a:spcPct val="115000"/>
              </a:lnSpc>
              <a:spcBef>
                <a:spcPts val="0"/>
              </a:spcBef>
              <a:spcAft>
                <a:spcPts val="0"/>
              </a:spcAft>
              <a:buNone/>
            </a:pPr>
            <a:r>
              <a:rPr lang="en"/>
              <a:t>Υπάρχει ένας ξεχωριστός τύπος που απεικονίζει τις παρενέργειες, ορθογώνιος προς τον τύπο των συναρτήσεων. Ο τύπος που απεικονίζει τις παρενέργειες είναι η Μονάδα (Monad) και αποτελεί ένα γενικό πλαίσιο που μπορεί να μοντελοποιήσει διαφορετικούς τρόπους υπολογισμού, όπως η διαχείριση λαθών, ο μη-ντετερμινισμός, η λεξιλογική ανάλυση και η μνήμη συναλλαγών σε λογισμικό (software transactional memory). Οι Μονάδες ορίζονται σαν απλοί τύποι δεδομένων αλλά η Haskell παρέχει κάποιες συντακτικές διευκολύνσεις (syntactic sugar) για τη χρήση τους.</a:t>
            </a:r>
          </a:p>
        </p:txBody>
      </p:sp>
      <p:sp>
        <p:nvSpPr>
          <p:cNvPr id="212" name="Shape 212"/>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Η Γλώσσα Haskell</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idx="1" type="body"/>
          </p:nvPr>
        </p:nvSpPr>
        <p:spPr>
          <a:xfrm>
            <a:off x="311700" y="1171675"/>
            <a:ext cx="3999900" cy="3397200"/>
          </a:xfrm>
          <a:prstGeom prst="rect">
            <a:avLst/>
          </a:prstGeom>
        </p:spPr>
        <p:txBody>
          <a:bodyPr anchorCtr="0" anchor="t" bIns="91425" lIns="91425" rIns="91425" wrap="square" tIns="91425">
            <a:noAutofit/>
          </a:bodyPr>
          <a:lstStyle/>
          <a:p>
            <a:pPr lvl="0" rtl="0" algn="just">
              <a:lnSpc>
                <a:spcPct val="115000"/>
              </a:lnSpc>
              <a:spcBef>
                <a:spcPts val="0"/>
              </a:spcBef>
              <a:spcAft>
                <a:spcPts val="0"/>
              </a:spcAft>
              <a:buNone/>
            </a:pPr>
            <a:r>
              <a:rPr lang="en" sz="1200"/>
              <a:t>Το συντακτικό της Haskell είναι αρκετά επηρεασμένο από γλώσσες όπως η Clean, η FP, η Miranda και η Standard ML. Θυμίζει αρκετά το συντακτικό στα μαθηματικά και γι’ αυτό είναι εύκολα κατανοητή από ανθρώπους με ισχυρό μαθηματικό υπόβαθρο ή ερευνητές στο χώρο του λ-λογισμού και της θεωρίας τύπων. Αποτελεί ένα πολύ εκφραστικό συντακτικό, με αποτέλεσμα με λίγο κώδικα να μπορεί να εκφράσει κανείς λύση σε πολύπλοκα και μεγάλα προβλήματα. Σε συνδυασμό με τη σύνθεση συναρτήσεων και την ικανότητα αφαίρεσης, λόγω της αντιμετώπισης των συναρτήσεων ως μέλη πρώτης τάξης, είναι πολύ εύκολο κανείς να γράψει ιδιωματικό κώδικα που να είναι πολύ περιεκτικός και υψηλού επιπέδου, δηλαδή ουσιαστικά κάποιος όταν τον διαβάζει να βλέπει απευθείας τον τρόπο λύσης.</a:t>
            </a:r>
          </a:p>
        </p:txBody>
      </p:sp>
      <p:sp>
        <p:nvSpPr>
          <p:cNvPr id="218" name="Shape 218"/>
          <p:cNvSpPr txBox="1"/>
          <p:nvPr>
            <p:ph idx="2" type="body"/>
          </p:nvPr>
        </p:nvSpPr>
        <p:spPr>
          <a:xfrm>
            <a:off x="4832400" y="1171675"/>
            <a:ext cx="3999900" cy="3397200"/>
          </a:xfrm>
          <a:prstGeom prst="rect">
            <a:avLst/>
          </a:prstGeom>
        </p:spPr>
        <p:txBody>
          <a:bodyPr anchorCtr="0" anchor="t" bIns="91425" lIns="91425" rIns="91425" wrap="square" tIns="91425">
            <a:noAutofit/>
          </a:bodyPr>
          <a:lstStyle/>
          <a:p>
            <a:pPr lvl="0" rtl="0" algn="just">
              <a:lnSpc>
                <a:spcPct val="115000"/>
              </a:lnSpc>
              <a:spcBef>
                <a:spcPts val="0"/>
              </a:spcBef>
              <a:spcAft>
                <a:spcPts val="0"/>
              </a:spcAft>
              <a:buNone/>
            </a:pPr>
            <a:r>
              <a:rPr lang="en" sz="1200"/>
              <a:t>Υλοποίηση του παραγοντικού με διάφορους τρόπους:</a:t>
            </a:r>
          </a:p>
          <a:p>
            <a:pPr lvl="0" rtl="0" algn="just">
              <a:lnSpc>
                <a:spcPct val="115000"/>
              </a:lnSpc>
              <a:spcBef>
                <a:spcPts val="0"/>
              </a:spcBef>
              <a:spcAft>
                <a:spcPts val="0"/>
              </a:spcAft>
              <a:buNone/>
            </a:pPr>
            <a:r>
              <a:rPr lang="en" sz="1200"/>
              <a:t>-- με αναδρομή</a:t>
            </a:r>
          </a:p>
          <a:p>
            <a:pPr lvl="0" rtl="0" algn="just">
              <a:lnSpc>
                <a:spcPct val="115000"/>
              </a:lnSpc>
              <a:spcBef>
                <a:spcPts val="0"/>
              </a:spcBef>
              <a:spcAft>
                <a:spcPts val="0"/>
              </a:spcAft>
              <a:buNone/>
            </a:pPr>
            <a:r>
              <a:rPr lang="en" sz="1200"/>
              <a:t>factorial 0 = 1</a:t>
            </a:r>
          </a:p>
          <a:p>
            <a:pPr lvl="0" rtl="0" algn="just">
              <a:lnSpc>
                <a:spcPct val="115000"/>
              </a:lnSpc>
              <a:spcBef>
                <a:spcPts val="0"/>
              </a:spcBef>
              <a:spcAft>
                <a:spcPts val="0"/>
              </a:spcAft>
              <a:buNone/>
            </a:pPr>
            <a:r>
              <a:rPr lang="en" sz="1200"/>
              <a:t>factorial n = n * factorial (n - 1)</a:t>
            </a:r>
          </a:p>
          <a:p>
            <a:pPr lvl="0" rtl="0" algn="just">
              <a:lnSpc>
                <a:spcPct val="115000"/>
              </a:lnSpc>
              <a:spcBef>
                <a:spcPts val="0"/>
              </a:spcBef>
              <a:spcAft>
                <a:spcPts val="0"/>
              </a:spcAft>
              <a:buNone/>
            </a:pPr>
            <a:r>
              <a:t/>
            </a:r>
            <a:endParaRPr sz="1200"/>
          </a:p>
          <a:p>
            <a:pPr lvl="0" rtl="0" algn="just">
              <a:lnSpc>
                <a:spcPct val="115000"/>
              </a:lnSpc>
              <a:spcBef>
                <a:spcPts val="0"/>
              </a:spcBef>
              <a:spcAft>
                <a:spcPts val="0"/>
              </a:spcAft>
              <a:buNone/>
            </a:pPr>
            <a:r>
              <a:rPr lang="en" sz="1200"/>
              <a:t>-- με αναδρομή και χρήση guards</a:t>
            </a:r>
          </a:p>
          <a:p>
            <a:pPr lvl="0" rtl="0" algn="just">
              <a:lnSpc>
                <a:spcPct val="115000"/>
              </a:lnSpc>
              <a:spcBef>
                <a:spcPts val="0"/>
              </a:spcBef>
              <a:spcAft>
                <a:spcPts val="0"/>
              </a:spcAft>
              <a:buNone/>
            </a:pPr>
            <a:r>
              <a:rPr lang="en" sz="1200"/>
              <a:t>factorial n</a:t>
            </a:r>
          </a:p>
          <a:p>
            <a:pPr lvl="0" rtl="0" algn="just">
              <a:lnSpc>
                <a:spcPct val="115000"/>
              </a:lnSpc>
              <a:spcBef>
                <a:spcPts val="0"/>
              </a:spcBef>
              <a:spcAft>
                <a:spcPts val="0"/>
              </a:spcAft>
              <a:buNone/>
            </a:pPr>
            <a:r>
              <a:rPr lang="en" sz="1200"/>
              <a:t>  | n &lt; 2 = 1</a:t>
            </a:r>
          </a:p>
          <a:p>
            <a:pPr lvl="0" rtl="0" algn="just">
              <a:lnSpc>
                <a:spcPct val="115000"/>
              </a:lnSpc>
              <a:spcBef>
                <a:spcPts val="0"/>
              </a:spcBef>
              <a:spcAft>
                <a:spcPts val="0"/>
              </a:spcAft>
              <a:buNone/>
            </a:pPr>
            <a:r>
              <a:rPr lang="en" sz="1200"/>
              <a:t>  | otherwise = n * factorial (n - 1)</a:t>
            </a:r>
          </a:p>
          <a:p>
            <a:pPr lvl="0" rtl="0" algn="just">
              <a:lnSpc>
                <a:spcPct val="115000"/>
              </a:lnSpc>
              <a:spcBef>
                <a:spcPts val="0"/>
              </a:spcBef>
              <a:spcAft>
                <a:spcPts val="0"/>
              </a:spcAft>
              <a:buNone/>
            </a:pPr>
            <a:r>
              <a:t/>
            </a:r>
            <a:endParaRPr sz="1200"/>
          </a:p>
          <a:p>
            <a:pPr lvl="0" rtl="0" algn="just">
              <a:lnSpc>
                <a:spcPct val="115000"/>
              </a:lnSpc>
              <a:spcBef>
                <a:spcPts val="0"/>
              </a:spcBef>
              <a:spcAft>
                <a:spcPts val="0"/>
              </a:spcAft>
              <a:buNone/>
            </a:pPr>
            <a:r>
              <a:rPr lang="en" sz="1200"/>
              <a:t>-- με λίστες</a:t>
            </a:r>
          </a:p>
          <a:p>
            <a:pPr lvl="0" rtl="0" algn="just">
              <a:lnSpc>
                <a:spcPct val="115000"/>
              </a:lnSpc>
              <a:spcBef>
                <a:spcPts val="0"/>
              </a:spcBef>
              <a:spcAft>
                <a:spcPts val="0"/>
              </a:spcAft>
              <a:buNone/>
            </a:pPr>
            <a:r>
              <a:rPr lang="en" sz="1200"/>
              <a:t>factorial n = product [1..n]</a:t>
            </a:r>
          </a:p>
          <a:p>
            <a:pPr lvl="0" rtl="0" algn="just">
              <a:lnSpc>
                <a:spcPct val="115000"/>
              </a:lnSpc>
              <a:spcBef>
                <a:spcPts val="0"/>
              </a:spcBef>
              <a:spcAft>
                <a:spcPts val="0"/>
              </a:spcAft>
              <a:buNone/>
            </a:pPr>
            <a:r>
              <a:t/>
            </a:r>
            <a:endParaRPr sz="1200"/>
          </a:p>
          <a:p>
            <a:pPr lvl="0" rtl="0" algn="just">
              <a:lnSpc>
                <a:spcPct val="115000"/>
              </a:lnSpc>
              <a:spcBef>
                <a:spcPts val="0"/>
              </a:spcBef>
              <a:spcAft>
                <a:spcPts val="0"/>
              </a:spcAft>
              <a:buNone/>
            </a:pPr>
            <a:r>
              <a:rPr lang="en" sz="1200"/>
              <a:t>-- με αναδρομή αλλά χωρίς pattern matching</a:t>
            </a:r>
          </a:p>
          <a:p>
            <a:pPr lvl="0" rtl="0" algn="just">
              <a:lnSpc>
                <a:spcPct val="115000"/>
              </a:lnSpc>
              <a:spcBef>
                <a:spcPts val="0"/>
              </a:spcBef>
              <a:spcAft>
                <a:spcPts val="0"/>
              </a:spcAft>
              <a:buNone/>
            </a:pPr>
            <a:r>
              <a:rPr lang="en" sz="1200"/>
              <a:t>factorial n = if n &gt; 0 then n * factorial (n-1) else 1</a:t>
            </a:r>
          </a:p>
          <a:p>
            <a:pPr lvl="0" rtl="0" algn="just">
              <a:lnSpc>
                <a:spcPct val="115000"/>
              </a:lnSpc>
              <a:spcBef>
                <a:spcPts val="0"/>
              </a:spcBef>
              <a:spcAft>
                <a:spcPts val="0"/>
              </a:spcAft>
              <a:buNone/>
            </a:pPr>
            <a:r>
              <a:t/>
            </a:r>
            <a:endParaRPr sz="1200"/>
          </a:p>
          <a:p>
            <a:pPr lvl="0" rtl="0" algn="just">
              <a:lnSpc>
                <a:spcPct val="115000"/>
              </a:lnSpc>
              <a:spcBef>
                <a:spcPts val="0"/>
              </a:spcBef>
              <a:spcAft>
                <a:spcPts val="0"/>
              </a:spcAft>
              <a:buNone/>
            </a:pPr>
            <a:r>
              <a:t/>
            </a:r>
            <a:endParaRPr sz="1200"/>
          </a:p>
        </p:txBody>
      </p:sp>
      <p:sp>
        <p:nvSpPr>
          <p:cNvPr id="219" name="Shape 219"/>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Η Γλώσσα Haskell</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idx="1" type="body"/>
          </p:nvPr>
        </p:nvSpPr>
        <p:spPr>
          <a:xfrm>
            <a:off x="311700" y="1171675"/>
            <a:ext cx="3999900" cy="3397200"/>
          </a:xfrm>
          <a:prstGeom prst="rect">
            <a:avLst/>
          </a:prstGeom>
        </p:spPr>
        <p:txBody>
          <a:bodyPr anchorCtr="0" anchor="t" bIns="91425" lIns="91425" rIns="91425" wrap="square" tIns="91425">
            <a:noAutofit/>
          </a:bodyPr>
          <a:lstStyle/>
          <a:p>
            <a:pPr lvl="0" rtl="0" algn="just">
              <a:lnSpc>
                <a:spcPct val="115000"/>
              </a:lnSpc>
              <a:spcBef>
                <a:spcPts val="0"/>
              </a:spcBef>
              <a:spcAft>
                <a:spcPts val="0"/>
              </a:spcAft>
              <a:buNone/>
            </a:pPr>
            <a:r>
              <a:rPr lang="en"/>
              <a:t>Λόγω της οκνηρής αποτίμησης της Haskell, μπορεί κανείς να δημιουργήσει δομές που δεν άλλες γλώσσες φαντάζουν περίεργες ή και μη υλοποιήσιμες. Τέτοια παραδείγματα αποτελούν οι άπειρες λίστες, που προκύπτουν από το συνδυασμό δύο χαρακτηριστικών:</a:t>
            </a:r>
          </a:p>
          <a:p>
            <a:pPr indent="-317500" lvl="0" marL="457200" rtl="0" algn="just">
              <a:lnSpc>
                <a:spcPct val="115000"/>
              </a:lnSpc>
              <a:spcBef>
                <a:spcPts val="0"/>
              </a:spcBef>
              <a:spcAft>
                <a:spcPts val="0"/>
              </a:spcAft>
            </a:pPr>
            <a:r>
              <a:rPr lang="en"/>
              <a:t>Της οκνηρής αποτίμησης</a:t>
            </a:r>
          </a:p>
          <a:p>
            <a:pPr indent="-317500" lvl="0" marL="457200" rtl="0" algn="just">
              <a:lnSpc>
                <a:spcPct val="115000"/>
              </a:lnSpc>
              <a:spcBef>
                <a:spcPts val="0"/>
              </a:spcBef>
              <a:spcAft>
                <a:spcPts val="0"/>
              </a:spcAft>
            </a:pPr>
            <a:r>
              <a:rPr lang="en"/>
              <a:t>Της φύσης του δηλωτικού προγραμματισμού</a:t>
            </a:r>
          </a:p>
          <a:p>
            <a:pPr lvl="0" rtl="0" algn="just">
              <a:lnSpc>
                <a:spcPct val="115000"/>
              </a:lnSpc>
              <a:spcBef>
                <a:spcPts val="0"/>
              </a:spcBef>
              <a:spcAft>
                <a:spcPts val="0"/>
              </a:spcAft>
              <a:buNone/>
            </a:pPr>
            <a:r>
              <a:t/>
            </a:r>
            <a:endParaRPr sz="1200"/>
          </a:p>
          <a:p>
            <a:pPr lvl="0" rtl="0" algn="just">
              <a:lnSpc>
                <a:spcPct val="115000"/>
              </a:lnSpc>
              <a:spcBef>
                <a:spcPts val="0"/>
              </a:spcBef>
              <a:spcAft>
                <a:spcPts val="0"/>
              </a:spcAft>
              <a:buNone/>
            </a:pPr>
            <a:r>
              <a:rPr lang="en" sz="1200"/>
              <a:t>fibs = 0 : 1 : zipWith (+) fibs (tail fibs)</a:t>
            </a:r>
          </a:p>
          <a:p>
            <a:pPr lvl="0" rtl="0" algn="just">
              <a:lnSpc>
                <a:spcPct val="115000"/>
              </a:lnSpc>
              <a:spcBef>
                <a:spcPts val="0"/>
              </a:spcBef>
              <a:spcAft>
                <a:spcPts val="0"/>
              </a:spcAft>
              <a:buNone/>
            </a:pPr>
            <a:r>
              <a:t/>
            </a:r>
            <a:endParaRPr sz="1200"/>
          </a:p>
          <a:p>
            <a:pPr lvl="0" rtl="0" algn="just">
              <a:lnSpc>
                <a:spcPct val="115000"/>
              </a:lnSpc>
              <a:spcBef>
                <a:spcPts val="0"/>
              </a:spcBef>
              <a:spcAft>
                <a:spcPts val="0"/>
              </a:spcAft>
              <a:buNone/>
            </a:pPr>
            <a:r>
              <a:rPr lang="en" sz="1200"/>
              <a:t>-- Δήλωση τύπου</a:t>
            </a:r>
          </a:p>
          <a:p>
            <a:pPr lvl="0" rtl="0" algn="just">
              <a:lnSpc>
                <a:spcPct val="115000"/>
              </a:lnSpc>
              <a:spcBef>
                <a:spcPts val="0"/>
              </a:spcBef>
              <a:spcAft>
                <a:spcPts val="0"/>
              </a:spcAft>
              <a:buNone/>
            </a:pPr>
            <a:r>
              <a:rPr lang="en" sz="1200"/>
              <a:t>fib :: Int -&gt; Integer</a:t>
            </a:r>
          </a:p>
          <a:p>
            <a:pPr lvl="0" rtl="0" algn="just">
              <a:lnSpc>
                <a:spcPct val="115000"/>
              </a:lnSpc>
              <a:spcBef>
                <a:spcPts val="0"/>
              </a:spcBef>
              <a:spcAft>
                <a:spcPts val="0"/>
              </a:spcAft>
              <a:buClr>
                <a:schemeClr val="dk1"/>
              </a:buClr>
              <a:buSzPct val="91666"/>
              <a:buFont typeface="Arial"/>
              <a:buNone/>
            </a:pPr>
            <a:r>
              <a:t/>
            </a:r>
            <a:endParaRPr sz="1200"/>
          </a:p>
        </p:txBody>
      </p:sp>
      <p:sp>
        <p:nvSpPr>
          <p:cNvPr id="225" name="Shape 225"/>
          <p:cNvSpPr txBox="1"/>
          <p:nvPr>
            <p:ph idx="2" type="body"/>
          </p:nvPr>
        </p:nvSpPr>
        <p:spPr>
          <a:xfrm>
            <a:off x="4832400" y="1171675"/>
            <a:ext cx="3999900" cy="3397200"/>
          </a:xfrm>
          <a:prstGeom prst="rect">
            <a:avLst/>
          </a:prstGeom>
        </p:spPr>
        <p:txBody>
          <a:bodyPr anchorCtr="0" anchor="t" bIns="91425" lIns="91425" rIns="91425" wrap="square" tIns="91425">
            <a:noAutofit/>
          </a:bodyPr>
          <a:lstStyle/>
          <a:p>
            <a:pPr lvl="0" rtl="0" algn="just">
              <a:lnSpc>
                <a:spcPct val="115000"/>
              </a:lnSpc>
              <a:spcBef>
                <a:spcPts val="0"/>
              </a:spcBef>
              <a:spcAft>
                <a:spcPts val="0"/>
              </a:spcAft>
              <a:buNone/>
            </a:pPr>
            <a:r>
              <a:rPr lang="en" sz="1200"/>
              <a:t>-- Με χρήση αυτοαναφερόμενων δεδομένων</a:t>
            </a:r>
          </a:p>
          <a:p>
            <a:pPr lvl="0" rtl="0" algn="just">
              <a:lnSpc>
                <a:spcPct val="115000"/>
              </a:lnSpc>
              <a:spcBef>
                <a:spcPts val="0"/>
              </a:spcBef>
              <a:spcAft>
                <a:spcPts val="0"/>
              </a:spcAft>
              <a:buNone/>
            </a:pPr>
            <a:r>
              <a:rPr lang="en" sz="1200"/>
              <a:t>fib n = fibs !! n</a:t>
            </a:r>
          </a:p>
          <a:p>
            <a:pPr lvl="0" rtl="0" algn="just">
              <a:lnSpc>
                <a:spcPct val="115000"/>
              </a:lnSpc>
              <a:spcBef>
                <a:spcPts val="0"/>
              </a:spcBef>
              <a:spcAft>
                <a:spcPts val="0"/>
              </a:spcAft>
              <a:buNone/>
            </a:pPr>
            <a:r>
              <a:rPr lang="en" sz="1200"/>
              <a:t>        where fibs = 0 : scanl (+) 1 fibs</a:t>
            </a:r>
          </a:p>
          <a:p>
            <a:pPr lvl="0" rtl="0" algn="just">
              <a:lnSpc>
                <a:spcPct val="115000"/>
              </a:lnSpc>
              <a:spcBef>
                <a:spcPts val="0"/>
              </a:spcBef>
              <a:spcAft>
                <a:spcPts val="0"/>
              </a:spcAft>
              <a:buNone/>
            </a:pPr>
            <a:r>
              <a:t/>
            </a:r>
            <a:endParaRPr sz="1200"/>
          </a:p>
          <a:p>
            <a:pPr lvl="0" rtl="0" algn="just">
              <a:lnSpc>
                <a:spcPct val="115000"/>
              </a:lnSpc>
              <a:spcBef>
                <a:spcPts val="0"/>
              </a:spcBef>
              <a:spcAft>
                <a:spcPts val="0"/>
              </a:spcAft>
              <a:buNone/>
            </a:pPr>
            <a:r>
              <a:rPr lang="en" sz="1200"/>
              <a:t>-- Το ίδιο, ρητά γραμμένο</a:t>
            </a:r>
          </a:p>
          <a:p>
            <a:pPr lvl="0" rtl="0" algn="just">
              <a:lnSpc>
                <a:spcPct val="115000"/>
              </a:lnSpc>
              <a:spcBef>
                <a:spcPts val="0"/>
              </a:spcBef>
              <a:spcAft>
                <a:spcPts val="0"/>
              </a:spcAft>
              <a:buNone/>
            </a:pPr>
            <a:r>
              <a:rPr lang="en" sz="1200"/>
              <a:t>fib n = fibs !! n</a:t>
            </a:r>
          </a:p>
          <a:p>
            <a:pPr lvl="0" rtl="0" algn="just">
              <a:lnSpc>
                <a:spcPct val="115000"/>
              </a:lnSpc>
              <a:spcBef>
                <a:spcPts val="0"/>
              </a:spcBef>
              <a:spcAft>
                <a:spcPts val="0"/>
              </a:spcAft>
              <a:buNone/>
            </a:pPr>
            <a:r>
              <a:rPr lang="en" sz="1200"/>
              <a:t>        where fibs = 0 : 1 : next fibs</a:t>
            </a:r>
          </a:p>
          <a:p>
            <a:pPr lvl="0" rtl="0" algn="just">
              <a:lnSpc>
                <a:spcPct val="115000"/>
              </a:lnSpc>
              <a:spcBef>
                <a:spcPts val="0"/>
              </a:spcBef>
              <a:spcAft>
                <a:spcPts val="0"/>
              </a:spcAft>
              <a:buNone/>
            </a:pPr>
            <a:r>
              <a:rPr lang="en" sz="1200"/>
              <a:t>              next (a : t@(b:_)) = (a+b) : next t</a:t>
            </a:r>
          </a:p>
          <a:p>
            <a:pPr lvl="0" rtl="0" algn="just">
              <a:lnSpc>
                <a:spcPct val="115000"/>
              </a:lnSpc>
              <a:spcBef>
                <a:spcPts val="0"/>
              </a:spcBef>
              <a:spcAft>
                <a:spcPts val="0"/>
              </a:spcAft>
              <a:buNone/>
            </a:pPr>
            <a:r>
              <a:t/>
            </a:r>
            <a:endParaRPr sz="1200"/>
          </a:p>
          <a:p>
            <a:pPr lvl="0" rtl="0" algn="just">
              <a:lnSpc>
                <a:spcPct val="115000"/>
              </a:lnSpc>
              <a:spcBef>
                <a:spcPts val="0"/>
              </a:spcBef>
              <a:spcAft>
                <a:spcPts val="0"/>
              </a:spcAft>
              <a:buNone/>
            </a:pPr>
            <a:r>
              <a:rPr lang="en" sz="1200"/>
              <a:t>-- Παρόμοια ιδέα, όμως με χρήση της συνάρτησης zipWith</a:t>
            </a:r>
          </a:p>
          <a:p>
            <a:pPr lvl="0" rtl="0" algn="just">
              <a:lnSpc>
                <a:spcPct val="115000"/>
              </a:lnSpc>
              <a:spcBef>
                <a:spcPts val="0"/>
              </a:spcBef>
              <a:spcAft>
                <a:spcPts val="0"/>
              </a:spcAft>
              <a:buNone/>
            </a:pPr>
            <a:r>
              <a:rPr lang="en" sz="1200"/>
              <a:t>fib n = fibs !! n</a:t>
            </a:r>
          </a:p>
          <a:p>
            <a:pPr lvl="0" rtl="0" algn="just">
              <a:lnSpc>
                <a:spcPct val="115000"/>
              </a:lnSpc>
              <a:spcBef>
                <a:spcPts val="0"/>
              </a:spcBef>
              <a:spcAft>
                <a:spcPts val="0"/>
              </a:spcAft>
              <a:buNone/>
            </a:pPr>
            <a:r>
              <a:rPr lang="en" sz="1200"/>
              <a:t>        where fibs = 0 : 1 : zipWith (+) fibs (tail fibs)</a:t>
            </a:r>
          </a:p>
          <a:p>
            <a:pPr lvl="0" rtl="0" algn="just">
              <a:lnSpc>
                <a:spcPct val="115000"/>
              </a:lnSpc>
              <a:spcBef>
                <a:spcPts val="0"/>
              </a:spcBef>
              <a:spcAft>
                <a:spcPts val="0"/>
              </a:spcAft>
              <a:buNone/>
            </a:pPr>
            <a:r>
              <a:t/>
            </a:r>
            <a:endParaRPr sz="1200"/>
          </a:p>
          <a:p>
            <a:pPr lvl="0" rtl="0" algn="just">
              <a:lnSpc>
                <a:spcPct val="115000"/>
              </a:lnSpc>
              <a:spcBef>
                <a:spcPts val="0"/>
              </a:spcBef>
              <a:spcAft>
                <a:spcPts val="0"/>
              </a:spcAft>
              <a:buNone/>
            </a:pPr>
            <a:r>
              <a:rPr lang="en" sz="1200"/>
              <a:t>-- Με χρήση συνάρτησης γεννήτριας</a:t>
            </a:r>
          </a:p>
          <a:p>
            <a:pPr lvl="0" rtl="0" algn="just">
              <a:lnSpc>
                <a:spcPct val="115000"/>
              </a:lnSpc>
              <a:spcBef>
                <a:spcPts val="0"/>
              </a:spcBef>
              <a:spcAft>
                <a:spcPts val="0"/>
              </a:spcAft>
              <a:buNone/>
            </a:pPr>
            <a:r>
              <a:rPr lang="en" sz="1200"/>
              <a:t>fib n = fibs (0,1) !! n</a:t>
            </a:r>
          </a:p>
          <a:p>
            <a:pPr lvl="0" rtl="0" algn="just">
              <a:lnSpc>
                <a:spcPct val="115000"/>
              </a:lnSpc>
              <a:spcBef>
                <a:spcPts val="0"/>
              </a:spcBef>
              <a:spcAft>
                <a:spcPts val="0"/>
              </a:spcAft>
              <a:buNone/>
            </a:pPr>
            <a:r>
              <a:rPr lang="en" sz="1200"/>
              <a:t>        where fibs (a,b) = a : fibs (b,a+b)</a:t>
            </a:r>
          </a:p>
          <a:p>
            <a:pPr lvl="0" rtl="0" algn="just">
              <a:lnSpc>
                <a:spcPct val="115000"/>
              </a:lnSpc>
              <a:spcBef>
                <a:spcPts val="0"/>
              </a:spcBef>
              <a:spcAft>
                <a:spcPts val="0"/>
              </a:spcAft>
              <a:buNone/>
            </a:pPr>
            <a:r>
              <a:t/>
            </a:r>
            <a:endParaRPr sz="1200"/>
          </a:p>
          <a:p>
            <a:pPr lvl="0" rtl="0" algn="just">
              <a:lnSpc>
                <a:spcPct val="115000"/>
              </a:lnSpc>
              <a:spcBef>
                <a:spcPts val="0"/>
              </a:spcBef>
              <a:spcAft>
                <a:spcPts val="0"/>
              </a:spcAft>
              <a:buNone/>
            </a:pPr>
            <a:r>
              <a:t/>
            </a:r>
            <a:endParaRPr sz="1200"/>
          </a:p>
        </p:txBody>
      </p:sp>
      <p:sp>
        <p:nvSpPr>
          <p:cNvPr id="226" name="Shape 226"/>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Η Γλώσσα Haskell</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idx="1" type="body"/>
          </p:nvPr>
        </p:nvSpPr>
        <p:spPr>
          <a:xfrm>
            <a:off x="311700" y="1171675"/>
            <a:ext cx="3999900" cy="3397200"/>
          </a:xfrm>
          <a:prstGeom prst="rect">
            <a:avLst/>
          </a:prstGeom>
        </p:spPr>
        <p:txBody>
          <a:bodyPr anchorCtr="0" anchor="t" bIns="91425" lIns="91425" rIns="91425" wrap="square" tIns="91425">
            <a:noAutofit/>
          </a:bodyPr>
          <a:lstStyle/>
          <a:p>
            <a:pPr lvl="0" rtl="0" algn="just">
              <a:lnSpc>
                <a:spcPct val="115000"/>
              </a:lnSpc>
              <a:spcBef>
                <a:spcPts val="0"/>
              </a:spcBef>
              <a:spcAft>
                <a:spcPts val="0"/>
              </a:spcAft>
              <a:buNone/>
            </a:pPr>
            <a:r>
              <a:rPr b="1" lang="en" sz="1800"/>
              <a:t>Ιδιαιτερότητες</a:t>
            </a:r>
          </a:p>
          <a:p>
            <a:pPr indent="-317500" lvl="0" marL="457200" rtl="0" algn="just">
              <a:lnSpc>
                <a:spcPct val="115000"/>
              </a:lnSpc>
              <a:spcBef>
                <a:spcPts val="0"/>
              </a:spcBef>
              <a:spcAft>
                <a:spcPts val="0"/>
              </a:spcAft>
            </a:pPr>
            <a:r>
              <a:rPr lang="en"/>
              <a:t>Για κλήση συνάρτησης, πάντα ίδιο αποτέλεσμα για ίδια ορίσματα</a:t>
            </a:r>
          </a:p>
          <a:p>
            <a:pPr indent="-317500" lvl="0" marL="457200" rtl="0" algn="just">
              <a:lnSpc>
                <a:spcPct val="115000"/>
              </a:lnSpc>
              <a:spcBef>
                <a:spcPts val="0"/>
              </a:spcBef>
              <a:spcAft>
                <a:spcPts val="0"/>
              </a:spcAft>
            </a:pPr>
            <a:r>
              <a:rPr lang="en"/>
              <a:t>Εύκολο να επιχειρηματολογήσουμε για ορθότητα</a:t>
            </a:r>
          </a:p>
          <a:p>
            <a:pPr indent="-317500" lvl="0" marL="457200" rtl="0" algn="just">
              <a:lnSpc>
                <a:spcPct val="115000"/>
              </a:lnSpc>
              <a:spcBef>
                <a:spcPts val="0"/>
              </a:spcBef>
              <a:spcAft>
                <a:spcPts val="0"/>
              </a:spcAft>
            </a:pPr>
            <a:r>
              <a:rPr lang="en"/>
              <a:t>Εύκολη παραλληλοποίηση προβλημάτων</a:t>
            </a:r>
          </a:p>
          <a:p>
            <a:pPr indent="-317500" lvl="0" marL="457200" rtl="0" algn="just">
              <a:lnSpc>
                <a:spcPct val="115000"/>
              </a:lnSpc>
              <a:spcBef>
                <a:spcPts val="0"/>
              </a:spcBef>
              <a:spcAft>
                <a:spcPts val="0"/>
              </a:spcAft>
            </a:pPr>
            <a:r>
              <a:rPr lang="en"/>
              <a:t>Nested Data Parallelism</a:t>
            </a:r>
          </a:p>
          <a:p>
            <a:pPr indent="-317500" lvl="0" marL="457200" rtl="0" algn="just">
              <a:lnSpc>
                <a:spcPct val="115000"/>
              </a:lnSpc>
              <a:spcBef>
                <a:spcPts val="0"/>
              </a:spcBef>
              <a:spcAft>
                <a:spcPts val="0"/>
              </a:spcAft>
            </a:pPr>
            <a:r>
              <a:rPr lang="en"/>
              <a:t>Δύσκολο να επιχειρηματολογήσουμε για απόδοση του προγράμματος</a:t>
            </a:r>
          </a:p>
          <a:p>
            <a:pPr indent="-317500" lvl="0" marL="457200" rtl="0" algn="just">
              <a:lnSpc>
                <a:spcPct val="115000"/>
              </a:lnSpc>
              <a:spcBef>
                <a:spcPts val="0"/>
              </a:spcBef>
              <a:spcAft>
                <a:spcPts val="0"/>
              </a:spcAft>
            </a:pPr>
            <a:r>
              <a:rPr lang="en"/>
              <a:t>“Ξένη” προσέγγιση όσον αφορά τις παρενέργειες, για προγραμματιστές που έχουν μάθει σε κάποια άλλη γλώσσα</a:t>
            </a:r>
          </a:p>
        </p:txBody>
      </p:sp>
      <p:sp>
        <p:nvSpPr>
          <p:cNvPr id="232" name="Shape 232"/>
          <p:cNvSpPr txBox="1"/>
          <p:nvPr>
            <p:ph idx="2" type="body"/>
          </p:nvPr>
        </p:nvSpPr>
        <p:spPr>
          <a:xfrm>
            <a:off x="4832400" y="1171675"/>
            <a:ext cx="3999900" cy="3397200"/>
          </a:xfrm>
          <a:prstGeom prst="rect">
            <a:avLst/>
          </a:prstGeom>
        </p:spPr>
        <p:txBody>
          <a:bodyPr anchorCtr="0" anchor="t" bIns="91425" lIns="91425" rIns="91425" wrap="square" tIns="91425">
            <a:noAutofit/>
          </a:bodyPr>
          <a:lstStyle/>
          <a:p>
            <a:pPr lvl="0" rtl="0" algn="just">
              <a:lnSpc>
                <a:spcPct val="115000"/>
              </a:lnSpc>
              <a:spcBef>
                <a:spcPts val="0"/>
              </a:spcBef>
              <a:spcAft>
                <a:spcPts val="0"/>
              </a:spcAft>
              <a:buNone/>
            </a:pPr>
            <a:r>
              <a:rPr lang="en"/>
              <a:t>Παρ’ όλες όμως όλες τις ιδιαιτερότητες της και της κριτικής που έχει δεχτεί όλα αυτά τα χρόνια, η Haskell παραμένει μια γλώσσα που κατά την άποψη πολλών δείχνει τη σωστή κατεύθυνση στο πως πρέπει να είναι και να σχεδιάζονται οι γλώσσες προγραμματισμού. Επίσης αποτελεί μια πολύ εξελιγμένη γλώσσα με πολύ καθαρές δομές και διαχωρισμό εννοιών, πράγμα που την κάνει ιδανική τόσο για τη διδασκαλία στην επιστήμη των υπολογιστών, όσο και σε εφαρμογές που χρειάζονται και επωφελούνται από τη δυνατότητα παραλληλοποίησης.</a:t>
            </a:r>
          </a:p>
        </p:txBody>
      </p:sp>
      <p:sp>
        <p:nvSpPr>
          <p:cNvPr id="233" name="Shape 233"/>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Η Γλώσσα Haskell</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idx="1" type="body"/>
          </p:nvPr>
        </p:nvSpPr>
        <p:spPr>
          <a:xfrm>
            <a:off x="311700" y="1171675"/>
            <a:ext cx="3999900" cy="3397200"/>
          </a:xfrm>
          <a:prstGeom prst="rect">
            <a:avLst/>
          </a:prstGeom>
        </p:spPr>
        <p:txBody>
          <a:bodyPr anchorCtr="0" anchor="t" bIns="91425" lIns="91425" rIns="91425" wrap="square" tIns="91425">
            <a:noAutofit/>
          </a:bodyPr>
          <a:lstStyle/>
          <a:p>
            <a:pPr indent="-317500" lvl="0" marL="457200" rtl="0" algn="just">
              <a:lnSpc>
                <a:spcPct val="115000"/>
              </a:lnSpc>
              <a:spcBef>
                <a:spcPts val="0"/>
              </a:spcBef>
              <a:spcAft>
                <a:spcPts val="0"/>
              </a:spcAft>
            </a:pPr>
            <a:r>
              <a:rPr lang="en"/>
              <a:t>Οικογένεια γλωσσών προγραμματισμού, που επηρεάστηκε σημαντικά από τη θεωρία και τη σύνταξη του λ-λογισμού</a:t>
            </a:r>
          </a:p>
          <a:p>
            <a:pPr indent="-317500" lvl="0" marL="457200" rtl="0" algn="just">
              <a:lnSpc>
                <a:spcPct val="115000"/>
              </a:lnSpc>
              <a:spcBef>
                <a:spcPts val="0"/>
              </a:spcBef>
              <a:spcAft>
                <a:spcPts val="0"/>
              </a:spcAft>
            </a:pPr>
            <a:r>
              <a:rPr lang="en"/>
              <a:t>Πολλαπλά προγραμματιστικά</a:t>
            </a:r>
            <a:br>
              <a:rPr lang="en"/>
            </a:br>
            <a:r>
              <a:rPr lang="en"/>
              <a:t>υποδείγματα (συναρτησιακό,</a:t>
            </a:r>
            <a:br>
              <a:rPr lang="en"/>
            </a:br>
            <a:r>
              <a:rPr lang="en"/>
              <a:t>προστακτικό, μεταπρογραμματισμό...)</a:t>
            </a:r>
          </a:p>
          <a:p>
            <a:pPr indent="-317500" lvl="0" marL="457200" rtl="0" algn="just">
              <a:lnSpc>
                <a:spcPct val="115000"/>
              </a:lnSpc>
              <a:spcBef>
                <a:spcPts val="0"/>
              </a:spcBef>
              <a:spcAft>
                <a:spcPts val="0"/>
              </a:spcAft>
            </a:pPr>
            <a:r>
              <a:rPr lang="en"/>
              <a:t>Πρώτη γλώσσα που εισήγαγε Garbage Collection, δεύτερη πιο παλιά γλώσσα υψηλού επιπέδου μετά τη Fortran</a:t>
            </a:r>
          </a:p>
        </p:txBody>
      </p:sp>
      <p:sp>
        <p:nvSpPr>
          <p:cNvPr id="239" name="Shape 239"/>
          <p:cNvSpPr txBox="1"/>
          <p:nvPr>
            <p:ph idx="2" type="body"/>
          </p:nvPr>
        </p:nvSpPr>
        <p:spPr>
          <a:xfrm>
            <a:off x="4867450" y="1171675"/>
            <a:ext cx="3999900" cy="3397200"/>
          </a:xfrm>
          <a:prstGeom prst="rect">
            <a:avLst/>
          </a:prstGeom>
        </p:spPr>
        <p:txBody>
          <a:bodyPr anchorCtr="0" anchor="t" bIns="91425" lIns="91425" rIns="91425" wrap="square" tIns="91425">
            <a:noAutofit/>
          </a:bodyPr>
          <a:lstStyle/>
          <a:p>
            <a:pPr indent="-317500" lvl="0" marL="457200" rtl="0" algn="just">
              <a:lnSpc>
                <a:spcPct val="115000"/>
              </a:lnSpc>
              <a:spcBef>
                <a:spcPts val="0"/>
              </a:spcBef>
              <a:spcAft>
                <a:spcPts val="0"/>
              </a:spcAft>
            </a:pPr>
            <a:r>
              <a:rPr lang="en"/>
              <a:t>Lisp = LISt Processor</a:t>
            </a:r>
          </a:p>
          <a:p>
            <a:pPr indent="-317500" lvl="0" marL="457200" rtl="0" algn="just">
              <a:lnSpc>
                <a:spcPct val="115000"/>
              </a:lnSpc>
              <a:spcBef>
                <a:spcPts val="0"/>
              </a:spcBef>
              <a:spcAft>
                <a:spcPts val="0"/>
              </a:spcAft>
            </a:pPr>
            <a:r>
              <a:rPr lang="en"/>
              <a:t>Όλες οι εκφράσεις της γλώσσας είναι s-expressions, και συντάσσονται ως λίστες</a:t>
            </a:r>
          </a:p>
          <a:p>
            <a:pPr indent="-317500" lvl="0" marL="457200" rtl="0" algn="just">
              <a:lnSpc>
                <a:spcPct val="115000"/>
              </a:lnSpc>
              <a:spcBef>
                <a:spcPts val="0"/>
              </a:spcBef>
              <a:spcAft>
                <a:spcPts val="0"/>
              </a:spcAft>
            </a:pPr>
            <a:r>
              <a:rPr lang="en"/>
              <a:t>S-expression: εκφράσεις που αντιστοιχούν σε δυαδικά δέντρα, έχοντας </a:t>
            </a:r>
            <a:r>
              <a:rPr i="1" lang="en"/>
              <a:t>άτομα</a:t>
            </a:r>
            <a:r>
              <a:rPr lang="en"/>
              <a:t> ως φύλλα.</a:t>
            </a:r>
          </a:p>
          <a:p>
            <a:pPr indent="-317500" lvl="0" marL="457200" rtl="0" algn="just">
              <a:lnSpc>
                <a:spcPct val="115000"/>
              </a:lnSpc>
              <a:spcBef>
                <a:spcPts val="0"/>
              </a:spcBef>
              <a:spcAft>
                <a:spcPts val="0"/>
              </a:spcAft>
            </a:pPr>
            <a:r>
              <a:rPr lang="en"/>
              <a:t>Διαδοχική σύνθεση φύλλων στον κάθε κόμβο αποφέρει αποτέλεσμα</a:t>
            </a:r>
          </a:p>
          <a:p>
            <a:pPr indent="-317500" lvl="0" marL="457200" rtl="0" algn="just">
              <a:lnSpc>
                <a:spcPct val="115000"/>
              </a:lnSpc>
              <a:spcBef>
                <a:spcPts val="0"/>
              </a:spcBef>
              <a:spcAft>
                <a:spcPts val="0"/>
              </a:spcAft>
            </a:pPr>
            <a:r>
              <a:rPr lang="en"/>
              <a:t>Λίστα στην Lisp ορίζεται με (cons a b) == (a.b): a αριστερό παιδί κόμβου, b δεξί παιδί κόμβου → λίστες στην Lisp αντιστοιχούν ευθέως σε s-expressions</a:t>
            </a:r>
          </a:p>
          <a:p>
            <a:pPr lvl="0" rtl="0" algn="just">
              <a:lnSpc>
                <a:spcPct val="115000"/>
              </a:lnSpc>
              <a:spcBef>
                <a:spcPts val="0"/>
              </a:spcBef>
              <a:spcAft>
                <a:spcPts val="0"/>
              </a:spcAft>
              <a:buNone/>
            </a:pPr>
            <a:r>
              <a:t/>
            </a:r>
            <a:endParaRPr/>
          </a:p>
        </p:txBody>
      </p:sp>
      <p:sp>
        <p:nvSpPr>
          <p:cNvPr id="240" name="Shape 240"/>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Η Γλώσσα Lisp</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idx="1" type="body"/>
          </p:nvPr>
        </p:nvSpPr>
        <p:spPr>
          <a:xfrm>
            <a:off x="311700" y="1171675"/>
            <a:ext cx="3999900" cy="3397200"/>
          </a:xfrm>
          <a:prstGeom prst="rect">
            <a:avLst/>
          </a:prstGeom>
        </p:spPr>
        <p:txBody>
          <a:bodyPr anchorCtr="0" anchor="t" bIns="91425" lIns="91425" rIns="91425" wrap="square" tIns="91425">
            <a:noAutofit/>
          </a:bodyPr>
          <a:lstStyle/>
          <a:p>
            <a:pPr indent="-317500" lvl="0" marL="457200" rtl="0" algn="just">
              <a:lnSpc>
                <a:spcPct val="115000"/>
              </a:lnSpc>
              <a:spcBef>
                <a:spcPts val="0"/>
              </a:spcBef>
              <a:spcAft>
                <a:spcPts val="0"/>
              </a:spcAft>
            </a:pPr>
            <a:r>
              <a:rPr lang="en"/>
              <a:t>Η Lisp δεν εκτελεί κώδικα, αλλά “αποτιμά εκφράσεις” - τις s-expressions που αναφέρθηκαν</a:t>
            </a:r>
          </a:p>
          <a:p>
            <a:pPr indent="-317500" lvl="0" marL="457200" rtl="0" algn="just">
              <a:lnSpc>
                <a:spcPct val="115000"/>
              </a:lnSpc>
              <a:spcBef>
                <a:spcPts val="0"/>
              </a:spcBef>
              <a:spcAft>
                <a:spcPts val="0"/>
              </a:spcAft>
            </a:pPr>
            <a:r>
              <a:rPr lang="en"/>
              <a:t>Οι συναρτήσεις έχουν prefix notation:</a:t>
            </a:r>
            <a:br>
              <a:rPr lang="en"/>
            </a:br>
            <a:r>
              <a:rPr lang="en"/>
              <a:t>(+ 2 3 4) προσθέτει τους αριθμούς 2,3,4.</a:t>
            </a:r>
          </a:p>
          <a:p>
            <a:pPr indent="-317500" lvl="0" marL="457200" rtl="0" algn="just">
              <a:lnSpc>
                <a:spcPct val="115000"/>
              </a:lnSpc>
              <a:spcBef>
                <a:spcPts val="0"/>
              </a:spcBef>
              <a:spcAft>
                <a:spcPts val="0"/>
              </a:spcAft>
            </a:pPr>
            <a:r>
              <a:rPr lang="en"/>
              <a:t>Το πρώτο σύμβολο ενός “γυμνού” s-expression αντιμετωπίζεται σαν συνάρτηση, εκτός αν ζητήσουμε διαφορετικά - ‘(+ 2 3 4) αντιμετωπίζεται ως λίστα με τα αντίστοιχα στοιχεία και δεν αποτιμάται περεταίρω</a:t>
            </a:r>
          </a:p>
        </p:txBody>
      </p:sp>
      <p:sp>
        <p:nvSpPr>
          <p:cNvPr id="246" name="Shape 246"/>
          <p:cNvSpPr txBox="1"/>
          <p:nvPr>
            <p:ph idx="2" type="body"/>
          </p:nvPr>
        </p:nvSpPr>
        <p:spPr>
          <a:xfrm>
            <a:off x="4867450" y="1171675"/>
            <a:ext cx="3999900" cy="3397200"/>
          </a:xfrm>
          <a:prstGeom prst="rect">
            <a:avLst/>
          </a:prstGeom>
        </p:spPr>
        <p:txBody>
          <a:bodyPr anchorCtr="0" anchor="t" bIns="91425" lIns="91425" rIns="91425" wrap="square" tIns="91425">
            <a:noAutofit/>
          </a:bodyPr>
          <a:lstStyle/>
          <a:p>
            <a:pPr indent="-317500" lvl="0" marL="457200" rtl="0" algn="just">
              <a:lnSpc>
                <a:spcPct val="115000"/>
              </a:lnSpc>
              <a:spcBef>
                <a:spcPts val="0"/>
              </a:spcBef>
              <a:spcAft>
                <a:spcPts val="0"/>
              </a:spcAft>
            </a:pPr>
            <a:r>
              <a:rPr lang="en"/>
              <a:t>Στοιχεία μιας λίστας είναι atoms ή άλλες λίστες</a:t>
            </a:r>
          </a:p>
          <a:p>
            <a:pPr indent="-317500" lvl="0" marL="457200" rtl="0" algn="just">
              <a:lnSpc>
                <a:spcPct val="115000"/>
              </a:lnSpc>
              <a:spcBef>
                <a:spcPts val="0"/>
              </a:spcBef>
              <a:spcAft>
                <a:spcPts val="0"/>
              </a:spcAft>
            </a:pPr>
            <a:r>
              <a:rPr lang="en"/>
              <a:t>Τα atoms είναι mutable, παραβιάζοντας τις αρχές του καθαρού συναρτησιακού προγραμματισμού.</a:t>
            </a:r>
          </a:p>
          <a:p>
            <a:pPr indent="-317500" lvl="0" marL="457200" rtl="0" algn="just">
              <a:lnSpc>
                <a:spcPct val="115000"/>
              </a:lnSpc>
              <a:spcBef>
                <a:spcPts val="0"/>
              </a:spcBef>
              <a:spcAft>
                <a:spcPts val="0"/>
              </a:spcAft>
            </a:pPr>
            <a:r>
              <a:rPr lang="en"/>
              <a:t>Atoms: Αριθμός ή σύμβολο (όνομα)</a:t>
            </a:r>
          </a:p>
          <a:p>
            <a:pPr indent="-317500" lvl="0" marL="457200" rtl="0" algn="just">
              <a:lnSpc>
                <a:spcPct val="115000"/>
              </a:lnSpc>
              <a:spcBef>
                <a:spcPts val="0"/>
              </a:spcBef>
              <a:spcAft>
                <a:spcPts val="0"/>
              </a:spcAft>
            </a:pPr>
            <a:r>
              <a:rPr lang="en"/>
              <a:t>Ορισμός ανώνυμων λ συναρτήσεων</a:t>
            </a:r>
          </a:p>
          <a:p>
            <a:pPr indent="-317500" lvl="0" marL="457200" rtl="0" algn="just">
              <a:lnSpc>
                <a:spcPct val="115000"/>
              </a:lnSpc>
              <a:spcBef>
                <a:spcPts val="0"/>
              </a:spcBef>
              <a:spcAft>
                <a:spcPts val="0"/>
              </a:spcAft>
            </a:pPr>
            <a:r>
              <a:rPr lang="en"/>
              <a:t>Κάθε valid s-expression αποτιμάται</a:t>
            </a:r>
          </a:p>
          <a:p>
            <a:pPr indent="-317500" lvl="0" marL="457200" rtl="0" algn="just">
              <a:lnSpc>
                <a:spcPct val="115000"/>
              </a:lnSpc>
              <a:spcBef>
                <a:spcPts val="0"/>
              </a:spcBef>
              <a:spcAft>
                <a:spcPts val="0"/>
              </a:spcAft>
            </a:pPr>
            <a:r>
              <a:rPr lang="en"/>
              <a:t>→ δυνατότητα παραγωγής κώδικα από το πρόγραμμα για τον εαυτό του, με εκφράσεις που έχουν παραχθεί χρησιμοποιώντας οποιαδήποτε</a:t>
            </a:r>
            <a:br>
              <a:rPr lang="en"/>
            </a:br>
            <a:r>
              <a:rPr lang="en"/>
              <a:t>δυνατότητα της γλώσσας!</a:t>
            </a:r>
          </a:p>
          <a:p>
            <a:pPr lvl="0" rtl="0" algn="just">
              <a:lnSpc>
                <a:spcPct val="115000"/>
              </a:lnSpc>
              <a:spcBef>
                <a:spcPts val="0"/>
              </a:spcBef>
              <a:spcAft>
                <a:spcPts val="0"/>
              </a:spcAft>
              <a:buNone/>
            </a:pPr>
            <a:r>
              <a:t/>
            </a:r>
            <a:endParaRPr sz="1200"/>
          </a:p>
        </p:txBody>
      </p:sp>
      <p:sp>
        <p:nvSpPr>
          <p:cNvPr id="247" name="Shape 247"/>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Lisp: Συντακτικό</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idx="1" type="body"/>
          </p:nvPr>
        </p:nvSpPr>
        <p:spPr>
          <a:xfrm>
            <a:off x="311700" y="1171675"/>
            <a:ext cx="8310600" cy="3397200"/>
          </a:xfrm>
          <a:prstGeom prst="rect">
            <a:avLst/>
          </a:prstGeom>
        </p:spPr>
        <p:txBody>
          <a:bodyPr anchorCtr="0" anchor="t" bIns="91425" lIns="91425" rIns="91425" wrap="square" tIns="91425">
            <a:noAutofit/>
          </a:bodyPr>
          <a:lstStyle/>
          <a:p>
            <a:pPr indent="-317500" lvl="0" marL="457200" rtl="0" algn="just">
              <a:lnSpc>
                <a:spcPct val="115000"/>
              </a:lnSpc>
              <a:spcBef>
                <a:spcPts val="0"/>
              </a:spcBef>
              <a:spcAft>
                <a:spcPts val="0"/>
              </a:spcAft>
            </a:pPr>
            <a:r>
              <a:rPr lang="en"/>
              <a:t>(lambda (arg) (+ arg 1)</a:t>
            </a:r>
          </a:p>
          <a:p>
            <a:pPr indent="-317500" lvl="0" marL="457200" rtl="0" algn="just">
              <a:lnSpc>
                <a:spcPct val="115000"/>
              </a:lnSpc>
              <a:spcBef>
                <a:spcPts val="0"/>
              </a:spcBef>
              <a:spcAft>
                <a:spcPts val="0"/>
              </a:spcAft>
            </a:pPr>
            <a:r>
              <a:rPr lang="en"/>
              <a:t>(defun foo (a b c d) (+ a b c d))</a:t>
            </a:r>
          </a:p>
          <a:p>
            <a:pPr indent="-317500" lvl="0" marL="457200" rtl="0" algn="just">
              <a:lnSpc>
                <a:spcPct val="115000"/>
              </a:lnSpc>
              <a:spcBef>
                <a:spcPts val="0"/>
              </a:spcBef>
              <a:spcAft>
                <a:spcPts val="0"/>
              </a:spcAft>
            </a:pPr>
            <a:r>
              <a:rPr lang="en"/>
              <a:t>(setf x 5)</a:t>
            </a:r>
          </a:p>
          <a:p>
            <a:pPr indent="-317500" lvl="0" marL="457200" rtl="0" algn="just">
              <a:lnSpc>
                <a:spcPct val="115000"/>
              </a:lnSpc>
              <a:spcBef>
                <a:spcPts val="0"/>
              </a:spcBef>
              <a:spcAft>
                <a:spcPts val="0"/>
              </a:spcAft>
            </a:pPr>
            <a:r>
              <a:rPr lang="en"/>
              <a:t>(defmacro setTo10(num) (setf num 10) (print num))</a:t>
            </a:r>
          </a:p>
          <a:p>
            <a:pPr indent="-317500" lvl="0" marL="457200" rtl="0" algn="just">
              <a:lnSpc>
                <a:spcPct val="115000"/>
              </a:lnSpc>
              <a:spcBef>
                <a:spcPts val="0"/>
              </a:spcBef>
              <a:spcAft>
                <a:spcPts val="0"/>
              </a:spcAft>
            </a:pPr>
            <a:r>
              <a:rPr lang="en"/>
              <a:t>(cond ((&gt; a 20) (format t "~% a is greater than 20")) (t (format t "~% value of a is ~d " a)))</a:t>
            </a:r>
          </a:p>
          <a:p>
            <a:pPr indent="-317500" lvl="0" marL="457200" rtl="0" algn="just">
              <a:lnSpc>
                <a:spcPct val="115000"/>
              </a:lnSpc>
              <a:spcBef>
                <a:spcPts val="0"/>
              </a:spcBef>
              <a:spcAft>
                <a:spcPts val="0"/>
              </a:spcAft>
            </a:pPr>
            <a:r>
              <a:rPr lang="en"/>
              <a:t>(if (&gt; a 20) (format t "~% a is less than 20")) (format t "~% value of a is ~d " a)</a:t>
            </a:r>
          </a:p>
          <a:p>
            <a:pPr indent="-317500" lvl="0" marL="457200" rtl="0" algn="just">
              <a:lnSpc>
                <a:spcPct val="115000"/>
              </a:lnSpc>
              <a:spcBef>
                <a:spcPts val="0"/>
              </a:spcBef>
              <a:spcAft>
                <a:spcPts val="0"/>
              </a:spcAft>
            </a:pPr>
            <a:r>
              <a:rPr lang="en"/>
              <a:t>(defun factorial (n)</a:t>
            </a:r>
            <a:br>
              <a:rPr lang="en"/>
            </a:br>
            <a:r>
              <a:rPr lang="en"/>
              <a:t>   (if (= n 0) 1</a:t>
            </a:r>
            <a:br>
              <a:rPr lang="en"/>
            </a:br>
            <a:r>
              <a:rPr lang="en"/>
              <a:t>       (* n (factorial (- n 1)))))</a:t>
            </a:r>
          </a:p>
          <a:p>
            <a:pPr lvl="0" rtl="0" algn="just">
              <a:lnSpc>
                <a:spcPct val="115000"/>
              </a:lnSpc>
              <a:spcBef>
                <a:spcPts val="0"/>
              </a:spcBef>
              <a:spcAft>
                <a:spcPts val="0"/>
              </a:spcAft>
              <a:buNone/>
            </a:pPr>
            <a:r>
              <a:t/>
            </a:r>
            <a:endParaRPr/>
          </a:p>
        </p:txBody>
      </p:sp>
      <p:sp>
        <p:nvSpPr>
          <p:cNvPr id="253" name="Shape 253"/>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Lisp: Συντακτικό</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idx="1" type="body"/>
          </p:nvPr>
        </p:nvSpPr>
        <p:spPr>
          <a:xfrm>
            <a:off x="311700" y="1171675"/>
            <a:ext cx="3999900" cy="3397200"/>
          </a:xfrm>
          <a:prstGeom prst="rect">
            <a:avLst/>
          </a:prstGeom>
        </p:spPr>
        <p:txBody>
          <a:bodyPr anchorCtr="0" anchor="t" bIns="91425" lIns="91425" rIns="91425" wrap="square" tIns="91425">
            <a:noAutofit/>
          </a:bodyPr>
          <a:lstStyle/>
          <a:p>
            <a:pPr lvl="0" rtl="0" algn="just">
              <a:lnSpc>
                <a:spcPct val="115000"/>
              </a:lnSpc>
              <a:spcBef>
                <a:spcPts val="0"/>
              </a:spcBef>
              <a:spcAft>
                <a:spcPts val="0"/>
              </a:spcAft>
              <a:buClr>
                <a:schemeClr val="dk1"/>
              </a:buClr>
              <a:buSzPct val="91666"/>
              <a:buFont typeface="Arial"/>
              <a:buNone/>
            </a:pPr>
            <a:r>
              <a:rPr lang="en" sz="1200"/>
              <a:t>Ο λ-λογισμός είναι ένα τυπικό σύστημα της Μαθηματικής Λογικής για την έκφραση της υπολογισιμότητας με βάση την αφαίρεση και σύνθεση συναρτήσεων, με τη χρήση δέσμευσης μεταβλητών κι αντικατάστασης τους. Η δημιουργία του αποδίδεται στον Alonso Church το 1930 και τον Stephen Kleene, ο οποίος απέδειξε την λογική του ασυνέπεια το 1935. Το 1936, ο Church, απομονώνοντας το κομμάτι που αφορά την υπολογισιμότητα δημιούργησε αυτό που είναι τώρα γνωστό ως λ-λογισμός χωρίς τύπους  και αργότερα, το 1940, τον λ-λογισμό με τύπους. Με τη χρήση του λ-λογισμού ο Church έδωσε αρνητική απάντηση στο πρόβλημα απόφασης του David Hilbert και όρισε τις υπολογίσιμες συναρτήσεις. Πλέον αποτελεί ένα καθολικό μοντέλο υπολογισιμότητας που μπορεί να χρησιμοποιηθεί για να προσομοιώσει οποιαδήποτε μηχανή Turing.</a:t>
            </a:r>
          </a:p>
        </p:txBody>
      </p:sp>
      <p:sp>
        <p:nvSpPr>
          <p:cNvPr id="71" name="Shape 71"/>
          <p:cNvSpPr txBox="1"/>
          <p:nvPr>
            <p:ph idx="2" type="body"/>
          </p:nvPr>
        </p:nvSpPr>
        <p:spPr>
          <a:xfrm>
            <a:off x="4832400" y="1171675"/>
            <a:ext cx="3999900" cy="3397200"/>
          </a:xfrm>
          <a:prstGeom prst="rect">
            <a:avLst/>
          </a:prstGeom>
        </p:spPr>
        <p:txBody>
          <a:bodyPr anchorCtr="0" anchor="t" bIns="91425" lIns="91425" rIns="91425" wrap="square" tIns="91425">
            <a:noAutofit/>
          </a:bodyPr>
          <a:lstStyle/>
          <a:p>
            <a:pPr lvl="0">
              <a:lnSpc>
                <a:spcPct val="100000"/>
              </a:lnSpc>
              <a:spcBef>
                <a:spcPts val="0"/>
              </a:spcBef>
              <a:buNone/>
            </a:pPr>
            <a:r>
              <a:rPr b="1" lang="en" sz="1800"/>
              <a:t>Δομή των εκφράσεων στο λ-λογισμό</a:t>
            </a:r>
          </a:p>
          <a:p>
            <a:pPr indent="-330200" lvl="0" marL="457200" rtl="0">
              <a:lnSpc>
                <a:spcPct val="100000"/>
              </a:lnSpc>
              <a:spcBef>
                <a:spcPts val="0"/>
              </a:spcBef>
              <a:spcAft>
                <a:spcPts val="0"/>
              </a:spcAft>
              <a:buSzPct val="100000"/>
            </a:pPr>
            <a:r>
              <a:rPr lang="en" sz="1600"/>
              <a:t>μεταβλητές  </a:t>
            </a:r>
            <a:r>
              <a:rPr i="1" lang="en" sz="1600"/>
              <a:t>x</a:t>
            </a:r>
            <a:r>
              <a:rPr baseline="-25000" i="1" lang="en" sz="1600"/>
              <a:t>1</a:t>
            </a:r>
            <a:r>
              <a:rPr lang="en" sz="1600"/>
              <a:t> , </a:t>
            </a:r>
            <a:r>
              <a:rPr i="1" lang="en" sz="1600"/>
              <a:t>x</a:t>
            </a:r>
            <a:r>
              <a:rPr baseline="-25000" i="1" lang="en" sz="1600"/>
              <a:t>2</a:t>
            </a:r>
            <a:r>
              <a:rPr lang="en" sz="1600"/>
              <a:t> ... </a:t>
            </a:r>
            <a:r>
              <a:rPr i="1" lang="en" sz="1600"/>
              <a:t>x</a:t>
            </a:r>
            <a:r>
              <a:rPr baseline="-25000" i="1" lang="en" sz="1600"/>
              <a:t>n</a:t>
            </a:r>
          </a:p>
          <a:p>
            <a:pPr indent="-330200" lvl="0" marL="457200" rtl="0">
              <a:lnSpc>
                <a:spcPct val="100000"/>
              </a:lnSpc>
              <a:spcBef>
                <a:spcPts val="0"/>
              </a:spcBef>
              <a:spcAft>
                <a:spcPts val="0"/>
              </a:spcAft>
              <a:buSzPct val="100000"/>
            </a:pPr>
            <a:r>
              <a:rPr lang="en" sz="1600"/>
              <a:t>τα σύμβολα αφαίρεσης </a:t>
            </a:r>
            <a:r>
              <a:rPr i="1" lang="en" sz="1600"/>
              <a:t>λ</a:t>
            </a:r>
            <a:r>
              <a:rPr lang="en" sz="1600"/>
              <a:t> και </a:t>
            </a:r>
            <a:r>
              <a:rPr i="1" lang="en" sz="1600"/>
              <a:t>.</a:t>
            </a:r>
          </a:p>
          <a:p>
            <a:pPr indent="-330200" lvl="0" marL="457200" rtl="0">
              <a:lnSpc>
                <a:spcPct val="100000"/>
              </a:lnSpc>
              <a:spcBef>
                <a:spcPts val="0"/>
              </a:spcBef>
              <a:buSzPct val="100000"/>
            </a:pPr>
            <a:r>
              <a:rPr lang="en" sz="1600"/>
              <a:t>παρενθέσεις </a:t>
            </a:r>
            <a:r>
              <a:rPr i="1" lang="en" sz="1600"/>
              <a:t>( )</a:t>
            </a:r>
          </a:p>
          <a:p>
            <a:pPr lvl="0" rtl="0">
              <a:lnSpc>
                <a:spcPct val="100000"/>
              </a:lnSpc>
              <a:spcBef>
                <a:spcPts val="0"/>
              </a:spcBef>
              <a:buNone/>
            </a:pPr>
            <a:r>
              <a:rPr b="1" lang="en" sz="1600"/>
              <a:t>Το σύνολο των εκφράσεων, Λ, μπορεί να οριστεί αναδρομικά:</a:t>
            </a:r>
          </a:p>
          <a:p>
            <a:pPr indent="-330200" lvl="0" marL="457200" rtl="0">
              <a:lnSpc>
                <a:spcPct val="100000"/>
              </a:lnSpc>
              <a:spcBef>
                <a:spcPts val="0"/>
              </a:spcBef>
              <a:spcAft>
                <a:spcPts val="0"/>
              </a:spcAft>
              <a:buSzPct val="100000"/>
            </a:pPr>
            <a:r>
              <a:rPr lang="en" sz="1600"/>
              <a:t>Αν </a:t>
            </a:r>
            <a:r>
              <a:rPr i="1" lang="en" sz="1600"/>
              <a:t>x</a:t>
            </a:r>
            <a:r>
              <a:rPr lang="en" sz="1600"/>
              <a:t> είναι μεταβλητή, τότε </a:t>
            </a:r>
            <a:r>
              <a:rPr i="1" lang="en" sz="1600"/>
              <a:t>x ∈ Λ</a:t>
            </a:r>
          </a:p>
          <a:p>
            <a:pPr indent="-330200" lvl="0" marL="457200" rtl="0">
              <a:lnSpc>
                <a:spcPct val="100000"/>
              </a:lnSpc>
              <a:spcBef>
                <a:spcPts val="0"/>
              </a:spcBef>
              <a:spcAft>
                <a:spcPts val="0"/>
              </a:spcAft>
              <a:buSzPct val="100000"/>
            </a:pPr>
            <a:r>
              <a:rPr lang="en" sz="1600"/>
              <a:t>Αν </a:t>
            </a:r>
            <a:r>
              <a:rPr i="1" lang="en" sz="1600"/>
              <a:t>x</a:t>
            </a:r>
            <a:r>
              <a:rPr lang="en" sz="1600"/>
              <a:t> είναι μεταβλητή και </a:t>
            </a:r>
            <a:r>
              <a:rPr i="1" lang="en" sz="1600"/>
              <a:t>M ∈ Λ</a:t>
            </a:r>
            <a:r>
              <a:rPr lang="en" sz="1600"/>
              <a:t>, τότε  </a:t>
            </a:r>
            <a:r>
              <a:rPr i="1" lang="en" sz="1600"/>
              <a:t>( λ x . M ) ∈ Λ</a:t>
            </a:r>
          </a:p>
          <a:p>
            <a:pPr indent="-330200" lvl="0" marL="457200" rtl="0">
              <a:lnSpc>
                <a:spcPct val="100000"/>
              </a:lnSpc>
              <a:spcBef>
                <a:spcPts val="0"/>
              </a:spcBef>
              <a:buSzPct val="100000"/>
            </a:pPr>
            <a:r>
              <a:rPr lang="en" sz="1600"/>
              <a:t>Αν </a:t>
            </a:r>
            <a:r>
              <a:rPr i="1" lang="en" sz="1600"/>
              <a:t>M, N ∈ Λ</a:t>
            </a:r>
            <a:r>
              <a:rPr lang="en" sz="1600"/>
              <a:t>, τότε </a:t>
            </a:r>
            <a:r>
              <a:rPr i="1" lang="en" sz="1600"/>
              <a:t>( M N ) ∈ Λ</a:t>
            </a:r>
          </a:p>
        </p:txBody>
      </p:sp>
      <p:sp>
        <p:nvSpPr>
          <p:cNvPr id="72" name="Shape 72"/>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a:spcBef>
                <a:spcPts val="0"/>
              </a:spcBef>
              <a:buNone/>
            </a:pPr>
            <a:r>
              <a:rPr lang="en"/>
              <a:t>λ-Λογισμός</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Shape 258"/>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a:spcBef>
                <a:spcPts val="0"/>
              </a:spcBef>
              <a:buNone/>
            </a:pPr>
            <a:r>
              <a:rPr lang="en"/>
              <a:t>Επίλογος - Συμπεράσματα</a:t>
            </a:r>
          </a:p>
        </p:txBody>
      </p:sp>
      <p:sp>
        <p:nvSpPr>
          <p:cNvPr id="259" name="Shape 259"/>
          <p:cNvSpPr txBox="1"/>
          <p:nvPr>
            <p:ph idx="1" type="body"/>
          </p:nvPr>
        </p:nvSpPr>
        <p:spPr>
          <a:xfrm>
            <a:off x="311700" y="1171600"/>
            <a:ext cx="8520600" cy="3397200"/>
          </a:xfrm>
          <a:prstGeom prst="rect">
            <a:avLst/>
          </a:prstGeom>
        </p:spPr>
        <p:txBody>
          <a:bodyPr anchorCtr="0" anchor="t" bIns="91425" lIns="91425" rIns="91425" wrap="square" tIns="91425">
            <a:noAutofit/>
          </a:bodyPr>
          <a:lstStyle/>
          <a:p>
            <a:pPr indent="-317500" lvl="0" marL="457200" rtl="0" algn="just">
              <a:spcBef>
                <a:spcPts val="0"/>
              </a:spcBef>
              <a:spcAft>
                <a:spcPts val="0"/>
              </a:spcAft>
              <a:buSzPct val="100000"/>
            </a:pPr>
            <a:r>
              <a:rPr lang="en" sz="1400"/>
              <a:t>Ο λ-λογισμός επηρέασε σημαντικά ολόκληρη την επιστήμη των υπολογιστών και τη θεωρία γλωσσών προγραμματισμού και τύπων</a:t>
            </a:r>
          </a:p>
          <a:p>
            <a:pPr indent="-317500" lvl="0" marL="457200" rtl="0" algn="just">
              <a:spcBef>
                <a:spcPts val="0"/>
              </a:spcBef>
              <a:spcAft>
                <a:spcPts val="0"/>
              </a:spcAft>
              <a:buSzPct val="100000"/>
            </a:pPr>
            <a:r>
              <a:rPr lang="en" sz="1400"/>
              <a:t>Όσο η απομάκρυνση από το κατώτερο επίπεδο προγραμματισμού είναι δυνατή λόγω ισχυρότερων υπολογιστικών συστημάτων και εξελιγμένων γλωσσών προγραμματισμού, η χρήση των αρχών του λ-λογισμού θα είναι όλο και πιο σημαντική</a:t>
            </a:r>
          </a:p>
          <a:p>
            <a:pPr indent="-317500" lvl="0" marL="457200" rtl="0" algn="just">
              <a:spcBef>
                <a:spcPts val="0"/>
              </a:spcBef>
              <a:spcAft>
                <a:spcPts val="0"/>
              </a:spcAft>
              <a:buSzPct val="100000"/>
            </a:pPr>
            <a:r>
              <a:rPr lang="en" sz="1400"/>
              <a:t>Η κατανόηση των γλωσσών που στηρίχθηκαν στον λ-λογισμό είναι απαραίτητη για την σωστή κατανόηση των εννοιών της υπολογισιμότητας και της Turing πληρότητας</a:t>
            </a:r>
          </a:p>
          <a:p>
            <a:pPr indent="-317500" lvl="0" marL="457200" rtl="0" algn="just">
              <a:spcBef>
                <a:spcPts val="0"/>
              </a:spcBef>
              <a:spcAft>
                <a:spcPts val="0"/>
              </a:spcAft>
              <a:buSzPct val="100000"/>
            </a:pPr>
            <a:r>
              <a:rPr lang="en" sz="1400"/>
              <a:t>Η βαθιά γνώση των αρχών σχεδιασμού και υλοποίησης των γλωσσών είναι αναπόσπαστο μέρος της εκπαίδευσης κάθε σύγχρονου προγραμματιστή</a:t>
            </a:r>
          </a:p>
          <a:p>
            <a:pPr indent="-317500" lvl="0" marL="457200" algn="just">
              <a:spcBef>
                <a:spcPts val="0"/>
              </a:spcBef>
              <a:buSzPct val="100000"/>
            </a:pPr>
            <a:r>
              <a:rPr lang="en" sz="1400"/>
              <a:t>Διευκολύνεται η ανάπτυξη προγραμμάτων και η ικανότητα να αποφανθούμε για τις δυνατότητες επίλυσης προβλημάτων</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idx="1" type="body"/>
          </p:nvPr>
        </p:nvSpPr>
        <p:spPr>
          <a:xfrm>
            <a:off x="311700" y="1171675"/>
            <a:ext cx="3999900" cy="3397200"/>
          </a:xfrm>
          <a:prstGeom prst="rect">
            <a:avLst/>
          </a:prstGeom>
        </p:spPr>
        <p:txBody>
          <a:bodyPr anchorCtr="0" anchor="t" bIns="91425" lIns="91425" rIns="91425" wrap="square" tIns="91425">
            <a:noAutofit/>
          </a:bodyPr>
          <a:lstStyle/>
          <a:p>
            <a:pPr lvl="0" rtl="0" algn="just">
              <a:lnSpc>
                <a:spcPct val="115000"/>
              </a:lnSpc>
              <a:spcBef>
                <a:spcPts val="0"/>
              </a:spcBef>
              <a:spcAft>
                <a:spcPts val="0"/>
              </a:spcAft>
              <a:buNone/>
            </a:pPr>
            <a:r>
              <a:rPr lang="en" sz="1200"/>
              <a:t>Όπως αναφέραμε παραπάνω, ο λ-λογισμός είναι ισοδύναμος με ένα Turing πλήρες υπολογιστικό μοντέλο και αποτελεί τη μικρότερη δυνατή καθολική γλώσσα προγραμματισμού. Παρόλα αυτά, ο λ-λογισμός είναι μια τυποποίηση της υπολογισιμότητας που δίνει έμφαση στη χρήση κανόνων μετασχηματισμού, και δεν ενδιαφέρεται για τη μηχανή που τους υλοποιεί. Σχετίζεται περισσότερο με το λογισμικό και έχει αποτελέσει τη βάση του δηλωτικού συναρτησιακού προγραμματισμού.</a:t>
            </a:r>
          </a:p>
          <a:p>
            <a:pPr lvl="0" rtl="0" algn="just">
              <a:lnSpc>
                <a:spcPct val="115000"/>
              </a:lnSpc>
              <a:spcBef>
                <a:spcPts val="0"/>
              </a:spcBef>
              <a:spcAft>
                <a:spcPts val="0"/>
              </a:spcAft>
              <a:buNone/>
            </a:pPr>
            <a:r>
              <a:rPr lang="en" sz="1200"/>
              <a:t>Στον λ-λογισμό κάθε έκφραση αποτελεί μια ανώνυμη συνάρτηση, ενός μόνο ορίσματος και επιστρέφει μια μοναδική τιμή. Δεν υπάρχουν συναρτήσεις πολλών ορισμάτων, αλλά μερική εφαρμογή μιας συνάρτησης σε μια άλλη (Curry-ing) και σύνθεσή τους.</a:t>
            </a:r>
          </a:p>
          <a:p>
            <a:pPr lvl="0" rtl="0" algn="just">
              <a:lnSpc>
                <a:spcPct val="115000"/>
              </a:lnSpc>
              <a:spcBef>
                <a:spcPts val="0"/>
              </a:spcBef>
              <a:spcAft>
                <a:spcPts val="0"/>
              </a:spcAft>
              <a:buNone/>
            </a:pPr>
            <a:r>
              <a:t/>
            </a:r>
            <a:endParaRPr sz="1200"/>
          </a:p>
        </p:txBody>
      </p:sp>
      <p:sp>
        <p:nvSpPr>
          <p:cNvPr id="78" name="Shape 78"/>
          <p:cNvSpPr txBox="1"/>
          <p:nvPr>
            <p:ph idx="2" type="body"/>
          </p:nvPr>
        </p:nvSpPr>
        <p:spPr>
          <a:xfrm>
            <a:off x="4832400" y="1171675"/>
            <a:ext cx="3999900" cy="3397200"/>
          </a:xfrm>
          <a:prstGeom prst="rect">
            <a:avLst/>
          </a:prstGeom>
        </p:spPr>
        <p:txBody>
          <a:bodyPr anchorCtr="0" anchor="t" bIns="91425" lIns="91425" rIns="91425" wrap="square" tIns="91425">
            <a:noAutofit/>
          </a:bodyPr>
          <a:lstStyle/>
          <a:p>
            <a:pPr lvl="0" rtl="0" algn="just">
              <a:lnSpc>
                <a:spcPct val="115000"/>
              </a:lnSpc>
              <a:spcBef>
                <a:spcPts val="0"/>
              </a:spcBef>
              <a:spcAft>
                <a:spcPts val="0"/>
              </a:spcAft>
              <a:buNone/>
            </a:pPr>
            <a:r>
              <a:rPr b="1" lang="en" sz="1800"/>
              <a:t>Αντικατάσταση:</a:t>
            </a:r>
          </a:p>
          <a:p>
            <a:pPr lvl="0" rtl="0" algn="just">
              <a:lnSpc>
                <a:spcPct val="115000"/>
              </a:lnSpc>
              <a:spcBef>
                <a:spcPts val="0"/>
              </a:spcBef>
              <a:spcAft>
                <a:spcPts val="0"/>
              </a:spcAft>
              <a:buNone/>
            </a:pPr>
            <a:r>
              <a:rPr lang="en"/>
              <a:t>Η αντικατάσταση (substitution), η οποία συμβολίζεται με E[V ≔ E'], αντικαθιστά μία μεταβλητή V από την έκφραση E′ σε κάθε σημείο που η V είναι ελεύθερη στην E. Η αντικατάσταση σε όρους του λογισμού λάμδα ορίζεται αναδρομικά στη δομή των όρων, ως εξής:</a:t>
            </a:r>
          </a:p>
          <a:p>
            <a:pPr indent="-304800" lvl="0" marL="457200" rtl="0" algn="just">
              <a:lnSpc>
                <a:spcPct val="115000"/>
              </a:lnSpc>
              <a:spcBef>
                <a:spcPts val="0"/>
              </a:spcBef>
              <a:spcAft>
                <a:spcPts val="0"/>
              </a:spcAft>
              <a:buSzPct val="100000"/>
              <a:buChar char="●"/>
            </a:pPr>
            <a:r>
              <a:rPr lang="en" sz="1200"/>
              <a:t>x[x ≔ N]		≡ N</a:t>
            </a:r>
          </a:p>
          <a:p>
            <a:pPr indent="-304800" lvl="0" marL="457200" rtl="0" algn="just">
              <a:lnSpc>
                <a:spcPct val="115000"/>
              </a:lnSpc>
              <a:spcBef>
                <a:spcPts val="0"/>
              </a:spcBef>
              <a:spcAft>
                <a:spcPts val="0"/>
              </a:spcAft>
              <a:buSzPct val="100000"/>
              <a:buChar char="●"/>
            </a:pPr>
            <a:r>
              <a:rPr lang="en" sz="1200"/>
              <a:t>y[x ≔ N]		≡ y, αν x ≠ y</a:t>
            </a:r>
          </a:p>
          <a:p>
            <a:pPr indent="-304800" lvl="0" marL="457200" rtl="0" algn="just">
              <a:lnSpc>
                <a:spcPct val="115000"/>
              </a:lnSpc>
              <a:spcBef>
                <a:spcPts val="0"/>
              </a:spcBef>
              <a:spcAft>
                <a:spcPts val="0"/>
              </a:spcAft>
              <a:buSzPct val="100000"/>
              <a:buChar char="●"/>
            </a:pPr>
            <a:r>
              <a:rPr lang="en" sz="1200"/>
              <a:t>(M1 M2)[x ≔ N]	≡ (M1[x ≔ N])(M2[x ≔ N])</a:t>
            </a:r>
          </a:p>
          <a:p>
            <a:pPr indent="-304800" lvl="0" marL="457200" rtl="0" algn="just">
              <a:lnSpc>
                <a:spcPct val="115000"/>
              </a:lnSpc>
              <a:spcBef>
                <a:spcPts val="0"/>
              </a:spcBef>
              <a:spcAft>
                <a:spcPts val="0"/>
              </a:spcAft>
              <a:buSzPct val="100000"/>
              <a:buChar char="●"/>
            </a:pPr>
            <a:r>
              <a:rPr lang="en" sz="1200"/>
              <a:t>(λy.M)[x ≔ N] 	≡ λy (M[x ≔ N]), αν x ≠ y και y ∉ FV(N)</a:t>
            </a:r>
          </a:p>
        </p:txBody>
      </p:sp>
      <p:sp>
        <p:nvSpPr>
          <p:cNvPr id="79" name="Shape 79"/>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λ-Λογισμός</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idx="1" type="body"/>
          </p:nvPr>
        </p:nvSpPr>
        <p:spPr>
          <a:xfrm>
            <a:off x="311700" y="1171675"/>
            <a:ext cx="3999900" cy="3397200"/>
          </a:xfrm>
          <a:prstGeom prst="rect">
            <a:avLst/>
          </a:prstGeom>
        </p:spPr>
        <p:txBody>
          <a:bodyPr anchorCtr="0" anchor="t" bIns="91425" lIns="91425" rIns="91425" wrap="square" tIns="91425">
            <a:noAutofit/>
          </a:bodyPr>
          <a:lstStyle/>
          <a:p>
            <a:pPr lvl="0" rtl="0" algn="just">
              <a:lnSpc>
                <a:spcPct val="115000"/>
              </a:lnSpc>
              <a:spcBef>
                <a:spcPts val="0"/>
              </a:spcBef>
              <a:spcAft>
                <a:spcPts val="0"/>
              </a:spcAft>
              <a:buNone/>
            </a:pPr>
            <a:r>
              <a:rPr b="1" lang="en" sz="1800"/>
              <a:t>α-μετατροπή:</a:t>
            </a:r>
          </a:p>
          <a:p>
            <a:pPr lvl="0" rtl="0" algn="just">
              <a:lnSpc>
                <a:spcPct val="115000"/>
              </a:lnSpc>
              <a:spcBef>
                <a:spcPts val="0"/>
              </a:spcBef>
              <a:spcAft>
                <a:spcPts val="0"/>
              </a:spcAft>
              <a:buNone/>
            </a:pPr>
            <a:r>
              <a:rPr lang="en" sz="1200"/>
              <a:t>Η α-μετατροπή επιτρέπει την αλλαγή ονόματος σε δεσμευμένες μεταβλητές. Π.χ. η λx . x γίνεται λy . y . Συχνά, σε πολλές χρήσεις του λ-λογισμού, όροι που διαφέρουν μόνο κατά μία α-μετατροπή θεωρούνται ισοδύναμοι.</a:t>
            </a:r>
          </a:p>
          <a:p>
            <a:pPr lvl="0" rtl="0" algn="just">
              <a:lnSpc>
                <a:spcPct val="115000"/>
              </a:lnSpc>
              <a:spcBef>
                <a:spcPts val="0"/>
              </a:spcBef>
              <a:spcAft>
                <a:spcPts val="0"/>
              </a:spcAft>
              <a:buNone/>
            </a:pPr>
            <a:r>
              <a:rPr lang="en" sz="1200"/>
              <a:t>Κατά την α-μετατροπή μίας αφαίρεσης, μετονομάζονται μόνο εκείνες οι εμφανίσεις μεταβλητών που δεσμεύονται από την ίδια αφαίρεση. Π.χ. μία α-μετατροπή της έκφρασης λx . λx . x είναι η λy . λx . x, αλλά όχι η λy . λx . y.</a:t>
            </a:r>
          </a:p>
          <a:p>
            <a:pPr lvl="0" rtl="0" algn="just">
              <a:lnSpc>
                <a:spcPct val="115000"/>
              </a:lnSpc>
              <a:spcBef>
                <a:spcPts val="0"/>
              </a:spcBef>
              <a:spcAft>
                <a:spcPts val="0"/>
              </a:spcAft>
              <a:buNone/>
            </a:pPr>
            <a:r>
              <a:rPr lang="en" sz="1200"/>
              <a:t>Η α-μετατροπή δεν είναι δυνατή αν θα προκαλούσε τη δέσμευση μίας μεταβλητής από διαφορετική αφαίρεση. Π.χ. αν αντικαταστήσουμε το x με y στην έκφραση λx . λy . x , παίρνουμε λy . λy . y .</a:t>
            </a:r>
          </a:p>
          <a:p>
            <a:pPr lvl="0" rtl="0" algn="just">
              <a:lnSpc>
                <a:spcPct val="115000"/>
              </a:lnSpc>
              <a:spcBef>
                <a:spcPts val="0"/>
              </a:spcBef>
              <a:spcAft>
                <a:spcPts val="0"/>
              </a:spcAft>
              <a:buNone/>
            </a:pPr>
            <a:r>
              <a:t/>
            </a:r>
            <a:endParaRPr sz="1200"/>
          </a:p>
          <a:p>
            <a:pPr lvl="0" rtl="0" algn="just">
              <a:lnSpc>
                <a:spcPct val="115000"/>
              </a:lnSpc>
              <a:spcBef>
                <a:spcPts val="0"/>
              </a:spcBef>
              <a:spcAft>
                <a:spcPts val="0"/>
              </a:spcAft>
              <a:buNone/>
            </a:pPr>
            <a:r>
              <a:t/>
            </a:r>
            <a:endParaRPr sz="1200"/>
          </a:p>
        </p:txBody>
      </p:sp>
      <p:sp>
        <p:nvSpPr>
          <p:cNvPr id="85" name="Shape 85"/>
          <p:cNvSpPr txBox="1"/>
          <p:nvPr>
            <p:ph idx="2" type="body"/>
          </p:nvPr>
        </p:nvSpPr>
        <p:spPr>
          <a:xfrm>
            <a:off x="4832400" y="1171675"/>
            <a:ext cx="3999900" cy="3397200"/>
          </a:xfrm>
          <a:prstGeom prst="rect">
            <a:avLst/>
          </a:prstGeom>
        </p:spPr>
        <p:txBody>
          <a:bodyPr anchorCtr="0" anchor="t" bIns="91425" lIns="91425" rIns="91425" wrap="square" tIns="91425">
            <a:noAutofit/>
          </a:bodyPr>
          <a:lstStyle/>
          <a:p>
            <a:pPr lvl="0" rtl="0" algn="just">
              <a:lnSpc>
                <a:spcPct val="115000"/>
              </a:lnSpc>
              <a:spcBef>
                <a:spcPts val="0"/>
              </a:spcBef>
              <a:spcAft>
                <a:spcPts val="0"/>
              </a:spcAft>
              <a:buNone/>
            </a:pPr>
            <a:r>
              <a:rPr b="1" lang="en" sz="1800"/>
              <a:t>β-αναγωγή</a:t>
            </a:r>
            <a:r>
              <a:rPr b="1" lang="en" sz="1800"/>
              <a:t>:</a:t>
            </a:r>
          </a:p>
          <a:p>
            <a:pPr lvl="0" rtl="0" algn="just">
              <a:lnSpc>
                <a:spcPct val="115000"/>
              </a:lnSpc>
              <a:spcBef>
                <a:spcPts val="0"/>
              </a:spcBef>
              <a:spcAft>
                <a:spcPts val="0"/>
              </a:spcAft>
              <a:buNone/>
            </a:pPr>
            <a:r>
              <a:rPr lang="en"/>
              <a:t>Η β-αναγωγή εκφράζει την έννοια της εφαρμογής συνάρτησης. Η αναγωγή βήτα της έκφρασης  ((λV . E)E') είναι απλά E[V ≔ E'].</a:t>
            </a:r>
          </a:p>
          <a:p>
            <a:pPr lvl="0" rtl="0" algn="just">
              <a:lnSpc>
                <a:spcPct val="115000"/>
              </a:lnSpc>
              <a:spcBef>
                <a:spcPts val="0"/>
              </a:spcBef>
              <a:spcAft>
                <a:spcPts val="0"/>
              </a:spcAft>
              <a:buNone/>
            </a:pPr>
            <a:r>
              <a:rPr b="1" lang="en" sz="1800"/>
              <a:t>η-μετατροπή:</a:t>
            </a:r>
          </a:p>
          <a:p>
            <a:pPr lvl="0" rtl="0" algn="just">
              <a:lnSpc>
                <a:spcPct val="115000"/>
              </a:lnSpc>
              <a:spcBef>
                <a:spcPts val="0"/>
              </a:spcBef>
              <a:spcAft>
                <a:spcPts val="0"/>
              </a:spcAft>
              <a:buClr>
                <a:schemeClr val="dk1"/>
              </a:buClr>
              <a:buSzPct val="78571"/>
              <a:buFont typeface="Arial"/>
              <a:buNone/>
            </a:pPr>
            <a:r>
              <a:rPr lang="en"/>
              <a:t>Η η-μετατροπή εκφράζει την έννοια της εκτατικότητας (extensionality), που σε αυτό το πλαίσιο είναι ότι δύο συναρτήσεις είναι ίδιες αν και μόνο αν δίνουν το ίδιο αποτέλεσμα για όλα τα ορίσματα. Η μετατροπή ήτα μετατρέπει την έκφραση  λx . fx σε  f  και αντίστροφα, όταν η μεταβλητή x δεν εμφανίζεται ελεύθερη μέσα στην f.</a:t>
            </a:r>
          </a:p>
        </p:txBody>
      </p:sp>
      <p:sp>
        <p:nvSpPr>
          <p:cNvPr id="86" name="Shape 86"/>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λ-Λογισμός</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idx="1" type="body"/>
          </p:nvPr>
        </p:nvSpPr>
        <p:spPr>
          <a:xfrm>
            <a:off x="311700" y="1171675"/>
            <a:ext cx="3999900" cy="3397200"/>
          </a:xfrm>
          <a:prstGeom prst="rect">
            <a:avLst/>
          </a:prstGeom>
        </p:spPr>
        <p:txBody>
          <a:bodyPr anchorCtr="0" anchor="t" bIns="91425" lIns="91425" rIns="91425" wrap="square" tIns="91425">
            <a:noAutofit/>
          </a:bodyPr>
          <a:lstStyle/>
          <a:p>
            <a:pPr lvl="0" rtl="0" algn="just">
              <a:lnSpc>
                <a:spcPct val="115000"/>
              </a:lnSpc>
              <a:spcBef>
                <a:spcPts val="0"/>
              </a:spcBef>
              <a:spcAft>
                <a:spcPts val="0"/>
              </a:spcAft>
              <a:buNone/>
            </a:pPr>
            <a:r>
              <a:rPr b="1" lang="en" sz="1800"/>
              <a:t>β-κανονική μορφή</a:t>
            </a:r>
            <a:r>
              <a:rPr b="1" lang="en" sz="1800"/>
              <a:t>:</a:t>
            </a:r>
          </a:p>
          <a:p>
            <a:pPr lvl="0" rtl="0" algn="just">
              <a:lnSpc>
                <a:spcPct val="115000"/>
              </a:lnSpc>
              <a:spcBef>
                <a:spcPts val="0"/>
              </a:spcBef>
              <a:spcAft>
                <a:spcPts val="0"/>
              </a:spcAft>
              <a:buNone/>
            </a:pPr>
            <a:r>
              <a:rPr lang="en"/>
              <a:t>Στον λ-λογισμό, η β-κανονική μορφή είναι η μορφή μια έκφρασης στην οποία δεν μπορούν να εφαρμοστούν επιπλέον β-αναγωγές. Ένας όρος βρίσκεται σε βη-κανονική μορφή, αν δεν μπορούν να εφαρμοστούν ούτε β-αναγωγή ούτε η-μετατροπή σε αυτόν. Στο λ-λογισμό ένας β-redex, είναι ένας όρος στη μορφή (λx . A) M.</a:t>
            </a:r>
          </a:p>
          <a:p>
            <a:pPr lvl="0" rtl="0" algn="just">
              <a:lnSpc>
                <a:spcPct val="115000"/>
              </a:lnSpc>
              <a:spcBef>
                <a:spcPts val="0"/>
              </a:spcBef>
              <a:spcAft>
                <a:spcPts val="0"/>
              </a:spcAft>
              <a:buNone/>
            </a:pPr>
            <a:r>
              <a:t/>
            </a:r>
            <a:endParaRPr sz="1200"/>
          </a:p>
        </p:txBody>
      </p:sp>
      <p:sp>
        <p:nvSpPr>
          <p:cNvPr id="92" name="Shape 92"/>
          <p:cNvSpPr txBox="1"/>
          <p:nvPr>
            <p:ph idx="2" type="body"/>
          </p:nvPr>
        </p:nvSpPr>
        <p:spPr>
          <a:xfrm>
            <a:off x="4832400" y="1171675"/>
            <a:ext cx="3999900" cy="3397200"/>
          </a:xfrm>
          <a:prstGeom prst="rect">
            <a:avLst/>
          </a:prstGeom>
        </p:spPr>
        <p:txBody>
          <a:bodyPr anchorCtr="0" anchor="t" bIns="91425" lIns="91425" rIns="91425" wrap="square" tIns="91425">
            <a:noAutofit/>
          </a:bodyPr>
          <a:lstStyle/>
          <a:p>
            <a:pPr lvl="0" rtl="0" algn="just">
              <a:lnSpc>
                <a:spcPct val="115000"/>
              </a:lnSpc>
              <a:spcBef>
                <a:spcPts val="0"/>
              </a:spcBef>
              <a:spcAft>
                <a:spcPts val="0"/>
              </a:spcAft>
              <a:buNone/>
            </a:pPr>
            <a:r>
              <a:rPr b="1" lang="en" sz="1800"/>
              <a:t>Θεώρημα Church-Rosser:</a:t>
            </a:r>
          </a:p>
          <a:p>
            <a:pPr lvl="0" rtl="0" algn="just">
              <a:lnSpc>
                <a:spcPct val="115000"/>
              </a:lnSpc>
              <a:spcBef>
                <a:spcPts val="0"/>
              </a:spcBef>
              <a:spcAft>
                <a:spcPts val="0"/>
              </a:spcAft>
              <a:buNone/>
            </a:pPr>
            <a:r>
              <a:rPr lang="en" sz="1200"/>
              <a:t>Σύμφωνα με το θεώρημα Church-Rosser, αν η επαναλαμβανόμενη εφαρμογή των βημάτων αναγωγής κάποια στιγμή τελειώσει, τότε θα έχουμε παράγει μια β-κανονική μορφή. Η σειρά με την οποία θα εφαρμοστούν οι κανόνες αυτοί στην έκφραση, δεν παίζει ρόλο στην κανονική μορφή στην οποία θα μετασχηματιστεί τελικά, αν υπάρχει.</a:t>
            </a:r>
          </a:p>
          <a:p>
            <a:pPr lvl="0" rtl="0" algn="just">
              <a:lnSpc>
                <a:spcPct val="115000"/>
              </a:lnSpc>
              <a:spcBef>
                <a:spcPts val="0"/>
              </a:spcBef>
              <a:spcAft>
                <a:spcPts val="0"/>
              </a:spcAft>
              <a:buNone/>
            </a:pPr>
            <a:r>
              <a:rPr lang="en" sz="1200"/>
              <a:t>Επομένως, σύμφωνα με αυτό το θεώρημα, κάθε έκφραση έχει το πολύ μία μοναδική κανονική μορφή.</a:t>
            </a:r>
          </a:p>
        </p:txBody>
      </p:sp>
      <p:sp>
        <p:nvSpPr>
          <p:cNvPr id="93" name="Shape 93"/>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λ-Λογισμός</a:t>
            </a:r>
          </a:p>
        </p:txBody>
      </p:sp>
      <p:pic>
        <p:nvPicPr>
          <p:cNvPr id="94" name="Shape 94"/>
          <p:cNvPicPr preferRelativeResize="0"/>
          <p:nvPr/>
        </p:nvPicPr>
        <p:blipFill>
          <a:blip r:embed="rId3">
            <a:alphaModFix/>
          </a:blip>
          <a:stretch>
            <a:fillRect/>
          </a:stretch>
        </p:blipFill>
        <p:spPr>
          <a:xfrm>
            <a:off x="5879850" y="3286375"/>
            <a:ext cx="1905000" cy="1714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idx="1" type="body"/>
          </p:nvPr>
        </p:nvSpPr>
        <p:spPr>
          <a:xfrm>
            <a:off x="311700" y="1171675"/>
            <a:ext cx="3999900" cy="3397200"/>
          </a:xfrm>
          <a:prstGeom prst="rect">
            <a:avLst/>
          </a:prstGeom>
        </p:spPr>
        <p:txBody>
          <a:bodyPr anchorCtr="0" anchor="t" bIns="91425" lIns="91425" rIns="91425" wrap="square" tIns="91425">
            <a:noAutofit/>
          </a:bodyPr>
          <a:lstStyle/>
          <a:p>
            <a:pPr lvl="0" rtl="0" algn="just">
              <a:lnSpc>
                <a:spcPct val="115000"/>
              </a:lnSpc>
              <a:spcBef>
                <a:spcPts val="0"/>
              </a:spcBef>
              <a:spcAft>
                <a:spcPts val="0"/>
              </a:spcAft>
              <a:buNone/>
            </a:pPr>
            <a:r>
              <a:rPr b="1" lang="en" sz="1800"/>
              <a:t>Ισομορφισμός Curry-Howard</a:t>
            </a:r>
          </a:p>
          <a:p>
            <a:pPr lvl="0" rtl="0" algn="just">
              <a:lnSpc>
                <a:spcPct val="115000"/>
              </a:lnSpc>
              <a:spcBef>
                <a:spcPts val="0"/>
              </a:spcBef>
              <a:spcAft>
                <a:spcPts val="0"/>
              </a:spcAft>
              <a:buNone/>
            </a:pPr>
            <a:r>
              <a:rPr lang="en"/>
              <a:t>Ο ισομορφισμός Curry-Howard εκφράζει μια αντιστοιχία μεταξύ των αποδείξεων στον προτασιακό λογισμό και των όρων του λ-λογισμού με τύπους και πιο συγκεκριμένα μια αντιστοιχία στον τρόπο που μια έκφραση του προτασιακού λογισμού αποδεικνύεται από μια θεωρία, και στον τρόπο που μια έκφραση του λ-λογισμού προκύπτει ως β-ισοδύναμη από μια άλλη έκφραση του λ-λογισμού. Ουσιαστικά, μια απόδειξη μιας φόρμουλας φ αντιστοιχεί σε έναν όρο τύπου φ του λ-λογισμού με τύπους, και η τελική φόρμουλα φ αντιστοιχεί στον τελικό τύπο φ της έκφρασης.</a:t>
            </a:r>
          </a:p>
          <a:p>
            <a:pPr lvl="0" rtl="0" algn="just">
              <a:lnSpc>
                <a:spcPct val="115000"/>
              </a:lnSpc>
              <a:spcBef>
                <a:spcPts val="0"/>
              </a:spcBef>
              <a:spcAft>
                <a:spcPts val="0"/>
              </a:spcAft>
              <a:buNone/>
            </a:pPr>
            <a:r>
              <a:t/>
            </a:r>
            <a:endParaRPr sz="1200"/>
          </a:p>
        </p:txBody>
      </p:sp>
      <p:sp>
        <p:nvSpPr>
          <p:cNvPr id="100" name="Shape 100"/>
          <p:cNvSpPr txBox="1"/>
          <p:nvPr>
            <p:ph idx="2" type="body"/>
          </p:nvPr>
        </p:nvSpPr>
        <p:spPr>
          <a:xfrm>
            <a:off x="4832400" y="1171675"/>
            <a:ext cx="3999900" cy="3397200"/>
          </a:xfrm>
          <a:prstGeom prst="rect">
            <a:avLst/>
          </a:prstGeom>
        </p:spPr>
        <p:txBody>
          <a:bodyPr anchorCtr="0" anchor="t" bIns="91425" lIns="91425" rIns="91425" wrap="square" tIns="91425">
            <a:noAutofit/>
          </a:bodyPr>
          <a:lstStyle/>
          <a:p>
            <a:pPr lvl="0" rtl="0" algn="just">
              <a:lnSpc>
                <a:spcPct val="115000"/>
              </a:lnSpc>
              <a:spcBef>
                <a:spcPts val="0"/>
              </a:spcBef>
              <a:spcAft>
                <a:spcPts val="0"/>
              </a:spcAft>
              <a:buNone/>
            </a:pPr>
            <a:r>
              <a:rPr b="1" lang="en" sz="1800"/>
              <a:t>Church-Turing Υπόθεση</a:t>
            </a:r>
            <a:r>
              <a:rPr b="1" lang="en" sz="1800"/>
              <a:t>:</a:t>
            </a:r>
          </a:p>
          <a:p>
            <a:pPr lvl="0" rtl="0" algn="just">
              <a:lnSpc>
                <a:spcPct val="115000"/>
              </a:lnSpc>
              <a:spcBef>
                <a:spcPts val="0"/>
              </a:spcBef>
              <a:spcAft>
                <a:spcPts val="0"/>
              </a:spcAft>
              <a:buNone/>
            </a:pPr>
            <a:r>
              <a:rPr lang="en"/>
              <a:t>Στην επιστήμη των υπολογιστών, η υπόθεση Church-Turing, αποτελεί μια υπόθεση για τη φύση των υπολογίσιμων συναρτήσεων. Αναφέρει ότι μια συνάρτηση στο πεδίο των φυσικών αριθμών είναι υπολογίσιμη από έναν άνθρωπο ακολουθώντας έναν αλγόριθμο, αγνοώντας περιορισμούς πόρων, αν και μόνο αν είναι υπολογίσιμη από μια μηχανή Turing. Ο Church και ο Turing, απέδειξαν ότι μια συνάρτηση είναι λ-υπολογίσιμη αν και μόνο αν είναι υπολογίσιμη από μια μηχανή Turing και είναι γενικά αναδρομική.</a:t>
            </a:r>
          </a:p>
        </p:txBody>
      </p:sp>
      <p:sp>
        <p:nvSpPr>
          <p:cNvPr id="101" name="Shape 101"/>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λ-Λογισμός</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idx="1" type="body"/>
          </p:nvPr>
        </p:nvSpPr>
        <p:spPr>
          <a:xfrm>
            <a:off x="311700" y="1171675"/>
            <a:ext cx="3999900" cy="3397200"/>
          </a:xfrm>
          <a:prstGeom prst="rect">
            <a:avLst/>
          </a:prstGeom>
        </p:spPr>
        <p:txBody>
          <a:bodyPr anchorCtr="0" anchor="t" bIns="91425" lIns="91425" rIns="91425" wrap="square" tIns="91425">
            <a:noAutofit/>
          </a:bodyPr>
          <a:lstStyle/>
          <a:p>
            <a:pPr lvl="0" rtl="0" algn="just">
              <a:lnSpc>
                <a:spcPct val="115000"/>
              </a:lnSpc>
              <a:spcBef>
                <a:spcPts val="0"/>
              </a:spcBef>
              <a:spcAft>
                <a:spcPts val="0"/>
              </a:spcAft>
              <a:buNone/>
            </a:pPr>
            <a:r>
              <a:rPr b="1" lang="en" sz="1800"/>
              <a:t>Συνδυαστές Σταθερού σημείου</a:t>
            </a:r>
          </a:p>
          <a:p>
            <a:pPr lvl="0" rtl="0" algn="just">
              <a:lnSpc>
                <a:spcPct val="115000"/>
              </a:lnSpc>
              <a:spcBef>
                <a:spcPts val="0"/>
              </a:spcBef>
              <a:spcAft>
                <a:spcPts val="0"/>
              </a:spcAft>
              <a:buNone/>
            </a:pPr>
            <a:r>
              <a:rPr lang="en"/>
              <a:t>Στην επιστήμη των υπολογιστών, ένας συνδυαστής σταθερού σημείου (fixed-point combinator), αποτελεί μια συνάρτηση fix τέτοια ώστε για κάθε συνάρτηση f γυρίζει ένα σταθερό σημείο x αυτής της συνάρτησης. Σταθερό σημείο συνάρτησης ονομάζουμε μια τιμή η οποία όταν εφαρμοσθεί σαν είσοδος στη συνάρτηση, γυρίζει τον εαυτό της σαν αποτέλεσμα. Με άλλα λόγια, ο συνδυαστής fix, όταν εφαρμοσθεί σε μια συνάρτηση f, επιστρέφει το ίδιο αποτέλεσμα όπως η εφαρμογή της f στο αποτέλεσμα της εφαρμογής της fix στην f.</a:t>
            </a:r>
          </a:p>
          <a:p>
            <a:pPr lvl="0" rtl="0" algn="ctr">
              <a:lnSpc>
                <a:spcPct val="115000"/>
              </a:lnSpc>
              <a:spcBef>
                <a:spcPts val="0"/>
              </a:spcBef>
              <a:spcAft>
                <a:spcPts val="0"/>
              </a:spcAft>
              <a:buNone/>
            </a:pPr>
            <a:r>
              <a:rPr lang="en"/>
              <a:t>x = fx</a:t>
            </a:r>
          </a:p>
        </p:txBody>
      </p:sp>
      <p:sp>
        <p:nvSpPr>
          <p:cNvPr id="107" name="Shape 107"/>
          <p:cNvSpPr txBox="1"/>
          <p:nvPr>
            <p:ph idx="2" type="body"/>
          </p:nvPr>
        </p:nvSpPr>
        <p:spPr>
          <a:xfrm>
            <a:off x="4832400" y="1171675"/>
            <a:ext cx="3999900" cy="3397200"/>
          </a:xfrm>
          <a:prstGeom prst="rect">
            <a:avLst/>
          </a:prstGeom>
        </p:spPr>
        <p:txBody>
          <a:bodyPr anchorCtr="0" anchor="t" bIns="91425" lIns="91425" rIns="91425" wrap="square" tIns="91425">
            <a:noAutofit/>
          </a:bodyPr>
          <a:lstStyle/>
          <a:p>
            <a:pPr lvl="0" rtl="0" algn="just">
              <a:lnSpc>
                <a:spcPct val="115000"/>
              </a:lnSpc>
              <a:spcBef>
                <a:spcPts val="0"/>
              </a:spcBef>
              <a:spcAft>
                <a:spcPts val="0"/>
              </a:spcAft>
              <a:buNone/>
            </a:pPr>
            <a:r>
              <a:rPr b="1" lang="en" sz="1800"/>
              <a:t>Αναδρομή</a:t>
            </a:r>
          </a:p>
          <a:p>
            <a:pPr lvl="0" rtl="0" algn="just">
              <a:lnSpc>
                <a:spcPct val="115000"/>
              </a:lnSpc>
              <a:spcBef>
                <a:spcPts val="0"/>
              </a:spcBef>
              <a:spcAft>
                <a:spcPts val="0"/>
              </a:spcAft>
              <a:buNone/>
            </a:pPr>
            <a:r>
              <a:rPr lang="en"/>
              <a:t>Η σχέση που ικανοποιεί συνεπώς είναι η:</a:t>
            </a:r>
          </a:p>
          <a:p>
            <a:pPr lvl="0" rtl="0" algn="ctr">
              <a:lnSpc>
                <a:spcPct val="115000"/>
              </a:lnSpc>
              <a:spcBef>
                <a:spcPts val="0"/>
              </a:spcBef>
              <a:spcAft>
                <a:spcPts val="0"/>
              </a:spcAft>
              <a:buNone/>
            </a:pPr>
            <a:r>
              <a:rPr lang="en"/>
              <a:t>fix f = f (fix x), ∀ f</a:t>
            </a:r>
          </a:p>
          <a:p>
            <a:pPr lvl="0" rtl="0" algn="just">
              <a:lnSpc>
                <a:spcPct val="115000"/>
              </a:lnSpc>
              <a:spcBef>
                <a:spcPts val="0"/>
              </a:spcBef>
              <a:spcAft>
                <a:spcPts val="0"/>
              </a:spcAft>
              <a:buNone/>
            </a:pPr>
            <a:r>
              <a:rPr lang="en"/>
              <a:t>Ο πιο γνωστός τέτοιος συνδυαστής, που μας ενδιαφέρει άμεσα καθώς ορίζει την αναδρομή στο λ-λογισμό είναι ο Y-Combinator του Curry ο οποίος ορίζεται ως εξής:</a:t>
            </a:r>
          </a:p>
          <a:p>
            <a:pPr lvl="0" rtl="0" algn="ctr">
              <a:lnSpc>
                <a:spcPct val="115000"/>
              </a:lnSpc>
              <a:spcBef>
                <a:spcPts val="0"/>
              </a:spcBef>
              <a:spcAft>
                <a:spcPts val="0"/>
              </a:spcAft>
              <a:buNone/>
            </a:pPr>
            <a:r>
              <a:rPr lang="en"/>
              <a:t>Y = λf . (λx . f(x x)) (λx . f(x x))</a:t>
            </a:r>
          </a:p>
          <a:p>
            <a:pPr lvl="0" rtl="0" algn="just">
              <a:lnSpc>
                <a:spcPct val="115000"/>
              </a:lnSpc>
              <a:spcBef>
                <a:spcPts val="0"/>
              </a:spcBef>
              <a:spcAft>
                <a:spcPts val="0"/>
              </a:spcAft>
              <a:buNone/>
            </a:pPr>
            <a:r>
              <a:t/>
            </a:r>
            <a:endParaRPr sz="1200"/>
          </a:p>
        </p:txBody>
      </p:sp>
      <p:sp>
        <p:nvSpPr>
          <p:cNvPr id="108" name="Shape 108"/>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λ-Λογισμός</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idx="1" type="body"/>
          </p:nvPr>
        </p:nvSpPr>
        <p:spPr>
          <a:xfrm>
            <a:off x="311700" y="1171675"/>
            <a:ext cx="3999900" cy="3397200"/>
          </a:xfrm>
          <a:prstGeom prst="rect">
            <a:avLst/>
          </a:prstGeom>
        </p:spPr>
        <p:txBody>
          <a:bodyPr anchorCtr="0" anchor="t" bIns="91425" lIns="91425" rIns="91425" wrap="square" tIns="91425">
            <a:noAutofit/>
          </a:bodyPr>
          <a:lstStyle/>
          <a:p>
            <a:pPr lvl="0">
              <a:spcBef>
                <a:spcPts val="0"/>
              </a:spcBef>
              <a:buNone/>
            </a:pPr>
            <a:r>
              <a:rPr lang="en" sz="1800"/>
              <a:t>Εμπλουτισμός του λ-λογισμού με τύπους</a:t>
            </a:r>
          </a:p>
          <a:p>
            <a:pPr lvl="0">
              <a:spcBef>
                <a:spcPts val="0"/>
              </a:spcBef>
              <a:buNone/>
            </a:pPr>
            <a:r>
              <a:rPr lang="en" sz="1800"/>
              <a:t>Κίνητρο: Η επιβολή περιορισμών στα προγράμματα, σε αντιστοιχία με περιπτώσεις του πραγματικού κόσμου</a:t>
            </a:r>
          </a:p>
          <a:p>
            <a:pPr lvl="0">
              <a:spcBef>
                <a:spcPts val="0"/>
              </a:spcBef>
              <a:buNone/>
            </a:pPr>
            <a:r>
              <a:t/>
            </a:r>
            <a:endParaRPr sz="1800"/>
          </a:p>
          <a:p>
            <a:pPr lvl="0">
              <a:spcBef>
                <a:spcPts val="0"/>
              </a:spcBef>
              <a:buNone/>
            </a:pPr>
            <a:r>
              <a:t/>
            </a:r>
            <a:endParaRPr b="1" sz="1800">
              <a:latin typeface="Arial"/>
              <a:ea typeface="Arial"/>
              <a:cs typeface="Arial"/>
              <a:sym typeface="Arial"/>
            </a:endParaRPr>
          </a:p>
          <a:p>
            <a:pPr lvl="0" rtl="0">
              <a:spcBef>
                <a:spcPts val="0"/>
              </a:spcBef>
              <a:buNone/>
            </a:pPr>
            <a:r>
              <a:t/>
            </a:r>
            <a:endParaRPr b="1" sz="1800">
              <a:latin typeface="Arial"/>
              <a:ea typeface="Arial"/>
              <a:cs typeface="Arial"/>
              <a:sym typeface="Arial"/>
            </a:endParaRPr>
          </a:p>
        </p:txBody>
      </p:sp>
      <p:sp>
        <p:nvSpPr>
          <p:cNvPr id="114" name="Shape 114"/>
          <p:cNvSpPr txBox="1"/>
          <p:nvPr>
            <p:ph idx="2" type="body"/>
          </p:nvPr>
        </p:nvSpPr>
        <p:spPr>
          <a:xfrm>
            <a:off x="4832400" y="1171675"/>
            <a:ext cx="3999900" cy="3397200"/>
          </a:xfrm>
          <a:prstGeom prst="rect">
            <a:avLst/>
          </a:prstGeom>
        </p:spPr>
        <p:txBody>
          <a:bodyPr anchorCtr="0" anchor="t" bIns="91425" lIns="91425" rIns="91425" wrap="square" tIns="91425">
            <a:noAutofit/>
          </a:bodyPr>
          <a:lstStyle/>
          <a:p>
            <a:pPr lvl="0" rtl="0">
              <a:spcBef>
                <a:spcPts val="0"/>
              </a:spcBef>
              <a:buNone/>
            </a:pPr>
            <a:r>
              <a:rPr lang="en" sz="1800"/>
              <a:t>Διάφορες εκδοχές του λ-λογισμού με τύπους</a:t>
            </a:r>
          </a:p>
          <a:p>
            <a:pPr lvl="0" rtl="0">
              <a:spcBef>
                <a:spcPts val="0"/>
              </a:spcBef>
              <a:buNone/>
            </a:pPr>
            <a:r>
              <a:rPr lang="en" sz="1800"/>
              <a:t>Πιο κύριες:</a:t>
            </a:r>
          </a:p>
          <a:p>
            <a:pPr indent="-342900" lvl="0" marL="457200" rtl="0">
              <a:lnSpc>
                <a:spcPct val="150000"/>
              </a:lnSpc>
              <a:spcBef>
                <a:spcPts val="0"/>
              </a:spcBef>
              <a:spcAft>
                <a:spcPts val="0"/>
              </a:spcAft>
              <a:buSzPct val="100000"/>
            </a:pPr>
            <a:r>
              <a:rPr lang="en" sz="1800"/>
              <a:t>Σύστημα Church</a:t>
            </a:r>
          </a:p>
          <a:p>
            <a:pPr indent="-342900" lvl="0" marL="457200" rtl="0">
              <a:lnSpc>
                <a:spcPct val="150000"/>
              </a:lnSpc>
              <a:spcBef>
                <a:spcPts val="0"/>
              </a:spcBef>
              <a:buSzPct val="100000"/>
            </a:pPr>
            <a:r>
              <a:rPr lang="en" sz="1800"/>
              <a:t>Σύστημα Curry</a:t>
            </a:r>
          </a:p>
        </p:txBody>
      </p:sp>
      <p:sp>
        <p:nvSpPr>
          <p:cNvPr id="115" name="Shape 115"/>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Θεωρία τύ</a:t>
            </a:r>
            <a:r>
              <a:rPr lang="en"/>
              <a:t>π</a:t>
            </a:r>
            <a:r>
              <a:rPr lang="en"/>
              <a:t>ων</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