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57" r:id="rId5"/>
    <p:sldId id="261" r:id="rId6"/>
    <p:sldId id="265" r:id="rId7"/>
    <p:sldId id="260" r:id="rId8"/>
    <p:sldId id="266" r:id="rId9"/>
    <p:sldId id="264" r:id="rId10"/>
    <p:sldId id="262" r:id="rId11"/>
    <p:sldId id="263" r:id="rId12"/>
    <p:sldId id="267" r:id="rId13"/>
    <p:sldId id="268" r:id="rId14"/>
    <p:sldId id="269" r:id="rId15"/>
  </p:sldIdLst>
  <p:sldSz cx="9906000" cy="6858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3" autoAdjust="0"/>
    <p:restoredTop sz="94660"/>
  </p:normalViewPr>
  <p:slideViewPr>
    <p:cSldViewPr snapToGrid="0">
      <p:cViewPr>
        <p:scale>
          <a:sx n="100" d="100"/>
          <a:sy n="100" d="100"/>
        </p:scale>
        <p:origin x="-60" y="-9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75ABC6B-B857-4DAD-84BD-E1CB68263047}" type="datetimeFigureOut">
              <a:rPr kumimoji="1" lang="ja-JP" altLang="en-US" smtClean="0"/>
              <a:t>2017/11/30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3453A62-1C59-4506-91D7-E98230C679A4}" type="slidenum">
              <a:rPr kumimoji="1" lang="ja-JP" altLang="en-US" smtClean="0"/>
              <a:t>‹#›</a:t>
            </a:fld>
            <a:endParaRPr kumimoji="1" lang="ja-JP" altLang="en-US"/>
          </a:p>
        </p:txBody>
      </p:sp>
    </p:spTree>
    <p:extLst>
      <p:ext uri="{BB962C8B-B14F-4D97-AF65-F5344CB8AC3E}">
        <p14:creationId xmlns:p14="http://schemas.microsoft.com/office/powerpoint/2010/main" val="704110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75ABC6B-B857-4DAD-84BD-E1CB68263047}" type="datetimeFigureOut">
              <a:rPr kumimoji="1" lang="ja-JP" altLang="en-US" smtClean="0"/>
              <a:t>2017/11/30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3453A62-1C59-4506-91D7-E98230C679A4}" type="slidenum">
              <a:rPr kumimoji="1" lang="ja-JP" altLang="en-US" smtClean="0"/>
              <a:t>‹#›</a:t>
            </a:fld>
            <a:endParaRPr kumimoji="1" lang="ja-JP" altLang="en-US"/>
          </a:p>
        </p:txBody>
      </p:sp>
    </p:spTree>
    <p:extLst>
      <p:ext uri="{BB962C8B-B14F-4D97-AF65-F5344CB8AC3E}">
        <p14:creationId xmlns:p14="http://schemas.microsoft.com/office/powerpoint/2010/main" val="1120523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75ABC6B-B857-4DAD-84BD-E1CB68263047}" type="datetimeFigureOut">
              <a:rPr kumimoji="1" lang="ja-JP" altLang="en-US" smtClean="0"/>
              <a:t>2017/11/30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3453A62-1C59-4506-91D7-E98230C679A4}" type="slidenum">
              <a:rPr kumimoji="1" lang="ja-JP" altLang="en-US" smtClean="0"/>
              <a:t>‹#›</a:t>
            </a:fld>
            <a:endParaRPr kumimoji="1" lang="ja-JP" altLang="en-US"/>
          </a:p>
        </p:txBody>
      </p:sp>
    </p:spTree>
    <p:extLst>
      <p:ext uri="{BB962C8B-B14F-4D97-AF65-F5344CB8AC3E}">
        <p14:creationId xmlns:p14="http://schemas.microsoft.com/office/powerpoint/2010/main" val="1288770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75ABC6B-B857-4DAD-84BD-E1CB68263047}" type="datetimeFigureOut">
              <a:rPr kumimoji="1" lang="ja-JP" altLang="en-US" smtClean="0"/>
              <a:t>2017/11/30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3453A62-1C59-4506-91D7-E98230C679A4}" type="slidenum">
              <a:rPr kumimoji="1" lang="ja-JP" altLang="en-US" smtClean="0"/>
              <a:t>‹#›</a:t>
            </a:fld>
            <a:endParaRPr kumimoji="1" lang="ja-JP" altLang="en-US"/>
          </a:p>
        </p:txBody>
      </p:sp>
    </p:spTree>
    <p:extLst>
      <p:ext uri="{BB962C8B-B14F-4D97-AF65-F5344CB8AC3E}">
        <p14:creationId xmlns:p14="http://schemas.microsoft.com/office/powerpoint/2010/main" val="2339871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75ABC6B-B857-4DAD-84BD-E1CB68263047}" type="datetimeFigureOut">
              <a:rPr kumimoji="1" lang="ja-JP" altLang="en-US" smtClean="0"/>
              <a:t>2017/11/30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3453A62-1C59-4506-91D7-E98230C679A4}" type="slidenum">
              <a:rPr kumimoji="1" lang="ja-JP" altLang="en-US" smtClean="0"/>
              <a:t>‹#›</a:t>
            </a:fld>
            <a:endParaRPr kumimoji="1" lang="ja-JP" altLang="en-US"/>
          </a:p>
        </p:txBody>
      </p:sp>
    </p:spTree>
    <p:extLst>
      <p:ext uri="{BB962C8B-B14F-4D97-AF65-F5344CB8AC3E}">
        <p14:creationId xmlns:p14="http://schemas.microsoft.com/office/powerpoint/2010/main" val="1516210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75ABC6B-B857-4DAD-84BD-E1CB68263047}" type="datetimeFigureOut">
              <a:rPr kumimoji="1" lang="ja-JP" altLang="en-US" smtClean="0"/>
              <a:t>2017/11/30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3453A62-1C59-4506-91D7-E98230C679A4}" type="slidenum">
              <a:rPr kumimoji="1" lang="ja-JP" altLang="en-US" smtClean="0"/>
              <a:t>‹#›</a:t>
            </a:fld>
            <a:endParaRPr kumimoji="1" lang="ja-JP" altLang="en-US"/>
          </a:p>
        </p:txBody>
      </p:sp>
    </p:spTree>
    <p:extLst>
      <p:ext uri="{BB962C8B-B14F-4D97-AF65-F5344CB8AC3E}">
        <p14:creationId xmlns:p14="http://schemas.microsoft.com/office/powerpoint/2010/main" val="3178573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075ABC6B-B857-4DAD-84BD-E1CB68263047}" type="datetimeFigureOut">
              <a:rPr kumimoji="1" lang="ja-JP" altLang="en-US" smtClean="0"/>
              <a:t>2017/11/30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3453A62-1C59-4506-91D7-E98230C679A4}" type="slidenum">
              <a:rPr kumimoji="1" lang="ja-JP" altLang="en-US" smtClean="0"/>
              <a:t>‹#›</a:t>
            </a:fld>
            <a:endParaRPr kumimoji="1" lang="ja-JP" altLang="en-US"/>
          </a:p>
        </p:txBody>
      </p:sp>
    </p:spTree>
    <p:extLst>
      <p:ext uri="{BB962C8B-B14F-4D97-AF65-F5344CB8AC3E}">
        <p14:creationId xmlns:p14="http://schemas.microsoft.com/office/powerpoint/2010/main" val="2146428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75ABC6B-B857-4DAD-84BD-E1CB68263047}" type="datetimeFigureOut">
              <a:rPr kumimoji="1" lang="ja-JP" altLang="en-US" smtClean="0"/>
              <a:t>2017/11/30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3453A62-1C59-4506-91D7-E98230C679A4}" type="slidenum">
              <a:rPr kumimoji="1" lang="ja-JP" altLang="en-US" smtClean="0"/>
              <a:t>‹#›</a:t>
            </a:fld>
            <a:endParaRPr kumimoji="1" lang="ja-JP" altLang="en-US"/>
          </a:p>
        </p:txBody>
      </p:sp>
    </p:spTree>
    <p:extLst>
      <p:ext uri="{BB962C8B-B14F-4D97-AF65-F5344CB8AC3E}">
        <p14:creationId xmlns:p14="http://schemas.microsoft.com/office/powerpoint/2010/main" val="105655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5ABC6B-B857-4DAD-84BD-E1CB68263047}" type="datetimeFigureOut">
              <a:rPr kumimoji="1" lang="ja-JP" altLang="en-US" smtClean="0"/>
              <a:t>2017/11/30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3453A62-1C59-4506-91D7-E98230C679A4}" type="slidenum">
              <a:rPr kumimoji="1" lang="ja-JP" altLang="en-US" smtClean="0"/>
              <a:t>‹#›</a:t>
            </a:fld>
            <a:endParaRPr kumimoji="1" lang="ja-JP" altLang="en-US"/>
          </a:p>
        </p:txBody>
      </p:sp>
    </p:spTree>
    <p:extLst>
      <p:ext uri="{BB962C8B-B14F-4D97-AF65-F5344CB8AC3E}">
        <p14:creationId xmlns:p14="http://schemas.microsoft.com/office/powerpoint/2010/main" val="1385129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75ABC6B-B857-4DAD-84BD-E1CB68263047}" type="datetimeFigureOut">
              <a:rPr kumimoji="1" lang="ja-JP" altLang="en-US" smtClean="0"/>
              <a:t>2017/11/30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3453A62-1C59-4506-91D7-E98230C679A4}" type="slidenum">
              <a:rPr kumimoji="1" lang="ja-JP" altLang="en-US" smtClean="0"/>
              <a:t>‹#›</a:t>
            </a:fld>
            <a:endParaRPr kumimoji="1" lang="ja-JP" altLang="en-US"/>
          </a:p>
        </p:txBody>
      </p:sp>
    </p:spTree>
    <p:extLst>
      <p:ext uri="{BB962C8B-B14F-4D97-AF65-F5344CB8AC3E}">
        <p14:creationId xmlns:p14="http://schemas.microsoft.com/office/powerpoint/2010/main" val="4292403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75ABC6B-B857-4DAD-84BD-E1CB68263047}" type="datetimeFigureOut">
              <a:rPr kumimoji="1" lang="ja-JP" altLang="en-US" smtClean="0"/>
              <a:t>2017/11/30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3453A62-1C59-4506-91D7-E98230C679A4}" type="slidenum">
              <a:rPr kumimoji="1" lang="ja-JP" altLang="en-US" smtClean="0"/>
              <a:t>‹#›</a:t>
            </a:fld>
            <a:endParaRPr kumimoji="1" lang="ja-JP" altLang="en-US"/>
          </a:p>
        </p:txBody>
      </p:sp>
    </p:spTree>
    <p:extLst>
      <p:ext uri="{BB962C8B-B14F-4D97-AF65-F5344CB8AC3E}">
        <p14:creationId xmlns:p14="http://schemas.microsoft.com/office/powerpoint/2010/main" val="1655279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5ABC6B-B857-4DAD-84BD-E1CB68263047}" type="datetimeFigureOut">
              <a:rPr kumimoji="1" lang="ja-JP" altLang="en-US" smtClean="0"/>
              <a:t>2017/11/30</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453A62-1C59-4506-91D7-E98230C679A4}" type="slidenum">
              <a:rPr kumimoji="1" lang="ja-JP" altLang="en-US" smtClean="0"/>
              <a:t>‹#›</a:t>
            </a:fld>
            <a:endParaRPr kumimoji="1" lang="ja-JP" altLang="en-US"/>
          </a:p>
        </p:txBody>
      </p:sp>
    </p:spTree>
    <p:extLst>
      <p:ext uri="{BB962C8B-B14F-4D97-AF65-F5344CB8AC3E}">
        <p14:creationId xmlns:p14="http://schemas.microsoft.com/office/powerpoint/2010/main" val="6674003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95222" y="1518248"/>
            <a:ext cx="8315865" cy="2923877"/>
          </a:xfrm>
          <a:prstGeom prst="rect">
            <a:avLst/>
          </a:prstGeom>
          <a:noFill/>
        </p:spPr>
        <p:txBody>
          <a:bodyPr wrap="square" rtlCol="0">
            <a:spAutoFit/>
          </a:bodyPr>
          <a:lstStyle/>
          <a:p>
            <a:pPr algn="ctr"/>
            <a:r>
              <a:rPr lang="en-US" altLang="ja-JP" sz="3600" dirty="0"/>
              <a:t>Deep Learning for Emotion Recognition </a:t>
            </a:r>
            <a:endParaRPr lang="en-US" altLang="ja-JP" sz="3600" dirty="0" smtClean="0"/>
          </a:p>
          <a:p>
            <a:pPr algn="ctr"/>
            <a:r>
              <a:rPr lang="en-US" altLang="ja-JP" sz="3600" dirty="0" smtClean="0"/>
              <a:t>on </a:t>
            </a:r>
            <a:r>
              <a:rPr lang="en-US" altLang="ja-JP" sz="3600" dirty="0"/>
              <a:t>Small </a:t>
            </a:r>
            <a:r>
              <a:rPr lang="en-US" altLang="ja-JP" sz="3600" dirty="0" smtClean="0"/>
              <a:t>Datasets</a:t>
            </a:r>
            <a:r>
              <a:rPr lang="ja-JP" altLang="en-US" sz="3600" dirty="0"/>
              <a:t> </a:t>
            </a:r>
            <a:r>
              <a:rPr lang="en-US" altLang="ja-JP" sz="3600" dirty="0" smtClean="0"/>
              <a:t>Using </a:t>
            </a:r>
            <a:r>
              <a:rPr lang="en-US" altLang="ja-JP" sz="3600" dirty="0"/>
              <a:t>Transfer </a:t>
            </a:r>
            <a:r>
              <a:rPr lang="en-US" altLang="ja-JP" sz="3600" dirty="0" smtClean="0"/>
              <a:t>Learning</a:t>
            </a:r>
          </a:p>
          <a:p>
            <a:pPr algn="ctr"/>
            <a:endParaRPr lang="en-US" altLang="ja-JP" sz="3200" dirty="0"/>
          </a:p>
          <a:p>
            <a:pPr algn="ctr"/>
            <a:endParaRPr lang="en-US" altLang="ja-JP" sz="3200" dirty="0" smtClean="0"/>
          </a:p>
          <a:p>
            <a:pPr algn="ctr"/>
            <a:endParaRPr lang="en-US" altLang="ja-JP" sz="2400" dirty="0"/>
          </a:p>
          <a:p>
            <a:pPr algn="ctr"/>
            <a:r>
              <a:rPr lang="ja-JP" altLang="en-US" sz="2400" dirty="0" smtClean="0"/>
              <a:t>渋川</a:t>
            </a:r>
            <a:endParaRPr lang="en-US" altLang="ja-JP" sz="2400" dirty="0"/>
          </a:p>
        </p:txBody>
      </p:sp>
    </p:spTree>
    <p:extLst>
      <p:ext uri="{BB962C8B-B14F-4D97-AF65-F5344CB8AC3E}">
        <p14:creationId xmlns:p14="http://schemas.microsoft.com/office/powerpoint/2010/main" val="1244402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4686" y="0"/>
            <a:ext cx="3019425"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ボックス 1"/>
          <p:cNvSpPr txBox="1"/>
          <p:nvPr/>
        </p:nvSpPr>
        <p:spPr>
          <a:xfrm>
            <a:off x="7310639" y="3305395"/>
            <a:ext cx="2294218" cy="1754326"/>
          </a:xfrm>
          <a:prstGeom prst="rect">
            <a:avLst/>
          </a:prstGeom>
          <a:noFill/>
        </p:spPr>
        <p:txBody>
          <a:bodyPr wrap="none" rtlCol="0">
            <a:spAutoFit/>
          </a:bodyPr>
          <a:lstStyle/>
          <a:p>
            <a:r>
              <a:rPr kumimoji="1" lang="ja-JP" altLang="en-US" dirty="0" smtClean="0"/>
              <a:t>恐怖と嫌悪は難しい。</a:t>
            </a:r>
            <a:endParaRPr kumimoji="1" lang="en-US" altLang="ja-JP" dirty="0" smtClean="0"/>
          </a:p>
          <a:p>
            <a:r>
              <a:rPr kumimoji="1" lang="ja-JP" altLang="en-US" dirty="0" smtClean="0"/>
              <a:t>幸福は</a:t>
            </a:r>
            <a:r>
              <a:rPr kumimoji="1" lang="en-US" altLang="ja-JP" dirty="0" smtClean="0"/>
              <a:t>83%</a:t>
            </a:r>
            <a:r>
              <a:rPr lang="ja-JP" altLang="en-US" dirty="0" smtClean="0"/>
              <a:t>正答。</a:t>
            </a:r>
            <a:endParaRPr lang="en-US" altLang="ja-JP" dirty="0" smtClean="0"/>
          </a:p>
          <a:p>
            <a:endParaRPr lang="en-US" altLang="ja-JP" dirty="0"/>
          </a:p>
          <a:p>
            <a:r>
              <a:rPr lang="en-US" altLang="ja-JP" dirty="0" smtClean="0"/>
              <a:t>Happy</a:t>
            </a:r>
            <a:r>
              <a:rPr lang="ja-JP" altLang="en-US" dirty="0" smtClean="0"/>
              <a:t>を多少弱めて、</a:t>
            </a:r>
            <a:endParaRPr lang="en-US" altLang="ja-JP" dirty="0" smtClean="0"/>
          </a:p>
          <a:p>
            <a:r>
              <a:rPr lang="en-US" altLang="ja-JP" dirty="0" smtClean="0"/>
              <a:t>Sad</a:t>
            </a:r>
            <a:r>
              <a:rPr lang="ja-JP" altLang="en-US" dirty="0" smtClean="0"/>
              <a:t>を強化することで</a:t>
            </a:r>
            <a:endParaRPr lang="en-US" altLang="ja-JP" dirty="0" smtClean="0"/>
          </a:p>
          <a:p>
            <a:r>
              <a:rPr lang="ja-JP" altLang="en-US" dirty="0"/>
              <a:t>全体と</a:t>
            </a:r>
            <a:r>
              <a:rPr lang="ja-JP" altLang="en-US" dirty="0" smtClean="0"/>
              <a:t>して向上</a:t>
            </a:r>
            <a:endParaRPr lang="en-US" altLang="ja-JP" dirty="0" smtClean="0"/>
          </a:p>
        </p:txBody>
      </p:sp>
      <p:pic>
        <p:nvPicPr>
          <p:cNvPr id="2053"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12392"/>
          <a:stretch/>
        </p:blipFill>
        <p:spPr bwMode="auto">
          <a:xfrm>
            <a:off x="1" y="61565"/>
            <a:ext cx="6814685" cy="4424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4302138"/>
            <a:ext cx="7349643" cy="2270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1440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0" y="738715"/>
            <a:ext cx="6908626" cy="4759467"/>
          </a:xfrm>
          <a:prstGeom prst="rect">
            <a:avLst/>
          </a:prstGeom>
        </p:spPr>
      </p:pic>
      <p:sp>
        <p:nvSpPr>
          <p:cNvPr id="3" name="テキスト ボックス 2"/>
          <p:cNvSpPr txBox="1"/>
          <p:nvPr/>
        </p:nvSpPr>
        <p:spPr>
          <a:xfrm>
            <a:off x="6631806" y="729089"/>
            <a:ext cx="3195588" cy="2585323"/>
          </a:xfrm>
          <a:prstGeom prst="rect">
            <a:avLst/>
          </a:prstGeom>
          <a:noFill/>
        </p:spPr>
        <p:txBody>
          <a:bodyPr wrap="square" rtlCol="0">
            <a:spAutoFit/>
          </a:bodyPr>
          <a:lstStyle/>
          <a:p>
            <a:r>
              <a:rPr kumimoji="1" lang="ja-JP" altLang="en-US" dirty="0" smtClean="0"/>
              <a:t>学習、評価に用いたデータどちらも偏りのあるデータセット。</a:t>
            </a:r>
            <a:endParaRPr lang="en-US" altLang="ja-JP" dirty="0" smtClean="0"/>
          </a:p>
          <a:p>
            <a:endParaRPr kumimoji="1" lang="en-US" altLang="ja-JP" dirty="0"/>
          </a:p>
          <a:p>
            <a:r>
              <a:rPr lang="ja-JP" altLang="en-US" dirty="0"/>
              <a:t>怒って</a:t>
            </a:r>
            <a:r>
              <a:rPr lang="ja-JP" altLang="en-US" dirty="0" smtClean="0"/>
              <a:t>いる人の写真・ムービーを撮る機会は少ない。</a:t>
            </a:r>
            <a:endParaRPr lang="en-US" altLang="ja-JP" dirty="0" smtClean="0"/>
          </a:p>
          <a:p>
            <a:endParaRPr kumimoji="1" lang="en-US" altLang="ja-JP" dirty="0"/>
          </a:p>
          <a:p>
            <a:r>
              <a:rPr lang="ja-JP" altLang="en-US" dirty="0" smtClean="0"/>
              <a:t>運営が出している感情の“正解ラベルが間違っている”可能性も</a:t>
            </a:r>
            <a:endParaRPr kumimoji="1" lang="en-US" altLang="ja-JP" dirty="0" smtClean="0"/>
          </a:p>
        </p:txBody>
      </p:sp>
    </p:spTree>
    <p:extLst>
      <p:ext uri="{BB962C8B-B14F-4D97-AF65-F5344CB8AC3E}">
        <p14:creationId xmlns:p14="http://schemas.microsoft.com/office/powerpoint/2010/main" val="1145053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13886" y="163629"/>
            <a:ext cx="8504251" cy="3693319"/>
          </a:xfrm>
          <a:prstGeom prst="rect">
            <a:avLst/>
          </a:prstGeom>
          <a:noFill/>
        </p:spPr>
        <p:txBody>
          <a:bodyPr wrap="none" rtlCol="0">
            <a:spAutoFit/>
          </a:bodyPr>
          <a:lstStyle/>
          <a:p>
            <a:r>
              <a:rPr kumimoji="1" lang="ja-JP" altLang="en-US" dirty="0" smtClean="0"/>
              <a:t>効率的に感情ラベルのついた画像・動画のデータベースを作るのも重要なタスク</a:t>
            </a:r>
            <a:endParaRPr kumimoji="1" lang="en-US" altLang="ja-JP" dirty="0" smtClean="0"/>
          </a:p>
          <a:p>
            <a:endParaRPr lang="en-US" altLang="ja-JP" dirty="0"/>
          </a:p>
          <a:p>
            <a:r>
              <a:rPr kumimoji="1" lang="ja-JP" altLang="en-US" dirty="0" smtClean="0"/>
              <a:t>・</a:t>
            </a:r>
            <a:r>
              <a:rPr lang="en-US" altLang="ja-JP" dirty="0"/>
              <a:t>Collecting Large, Richly </a:t>
            </a:r>
            <a:r>
              <a:rPr lang="en-US" altLang="ja-JP" dirty="0" smtClean="0"/>
              <a:t>Annotated</a:t>
            </a:r>
            <a:r>
              <a:rPr lang="ja-JP" altLang="en-US" dirty="0" smtClean="0"/>
              <a:t>　</a:t>
            </a:r>
            <a:r>
              <a:rPr lang="en-US" altLang="ja-JP" dirty="0" smtClean="0"/>
              <a:t>Facial-Expression </a:t>
            </a:r>
            <a:r>
              <a:rPr lang="en-US" altLang="ja-JP" dirty="0"/>
              <a:t>Databases from </a:t>
            </a:r>
            <a:r>
              <a:rPr lang="en-US" altLang="ja-JP" dirty="0" smtClean="0"/>
              <a:t>Movies</a:t>
            </a:r>
          </a:p>
          <a:p>
            <a:r>
              <a:rPr kumimoji="1" lang="ja-JP" altLang="en-US" dirty="0"/>
              <a:t>　</a:t>
            </a:r>
            <a:r>
              <a:rPr lang="en-US" altLang="ja-JP" dirty="0"/>
              <a:t>JOURNAL OF LATEX CLASS FILES, VOL. 6, NO. 1, JANUARY </a:t>
            </a:r>
            <a:r>
              <a:rPr lang="en-US" altLang="ja-JP" dirty="0" smtClean="0"/>
              <a:t>2007</a:t>
            </a:r>
          </a:p>
          <a:p>
            <a:r>
              <a:rPr lang="ja-JP" altLang="en-US" dirty="0"/>
              <a:t>　</a:t>
            </a:r>
            <a:r>
              <a:rPr lang="en-US" altLang="ja-JP" dirty="0" err="1" smtClean="0"/>
              <a:t>Abhinav</a:t>
            </a:r>
            <a:r>
              <a:rPr lang="en-US" altLang="ja-JP" dirty="0" smtClean="0"/>
              <a:t> </a:t>
            </a:r>
            <a:r>
              <a:rPr lang="en-US" altLang="ja-JP" dirty="0" err="1"/>
              <a:t>Dhall</a:t>
            </a:r>
            <a:r>
              <a:rPr lang="en-US" altLang="ja-JP" dirty="0" smtClean="0"/>
              <a:t>,</a:t>
            </a:r>
          </a:p>
          <a:p>
            <a:endParaRPr kumimoji="1" lang="en-US" altLang="ja-JP" dirty="0"/>
          </a:p>
          <a:p>
            <a:r>
              <a:rPr kumimoji="1" lang="ja-JP" altLang="en-US" dirty="0" smtClean="0"/>
              <a:t>映画から半自動で感情ラベルをつけた画像・動画データベースを生成。</a:t>
            </a:r>
            <a:endParaRPr kumimoji="1" lang="en-US" altLang="ja-JP" dirty="0" smtClean="0"/>
          </a:p>
          <a:p>
            <a:r>
              <a:rPr lang="ja-JP" altLang="en-US" dirty="0"/>
              <a:t>他</a:t>
            </a:r>
            <a:r>
              <a:rPr lang="ja-JP" altLang="en-US" dirty="0" smtClean="0"/>
              <a:t>のデータベースとの比較を行う。（含まれている被験者の年齢、ラベルの複雑さなど）</a:t>
            </a:r>
            <a:endParaRPr lang="en-US" altLang="ja-JP" dirty="0" smtClean="0"/>
          </a:p>
          <a:p>
            <a:endParaRPr lang="en-US" altLang="ja-JP" dirty="0" smtClean="0"/>
          </a:p>
          <a:p>
            <a:r>
              <a:rPr lang="ja-JP" altLang="en-US" dirty="0" smtClean="0"/>
              <a:t>参考：顔</a:t>
            </a:r>
            <a:r>
              <a:rPr lang="ja-JP" altLang="en-US" dirty="0"/>
              <a:t>画像認識に使えそうな</a:t>
            </a:r>
            <a:r>
              <a:rPr lang="en-US" altLang="ja-JP" dirty="0"/>
              <a:t>10</a:t>
            </a:r>
            <a:r>
              <a:rPr lang="ja-JP" altLang="en-US" dirty="0"/>
              <a:t>のデータセット</a:t>
            </a:r>
            <a:endParaRPr lang="en-US" altLang="ja-JP" dirty="0" smtClean="0"/>
          </a:p>
          <a:p>
            <a:r>
              <a:rPr kumimoji="1" lang="ja-JP" altLang="en-US" dirty="0" smtClean="0"/>
              <a:t>　　　</a:t>
            </a:r>
            <a:r>
              <a:rPr lang="en-US" altLang="ja-JP" dirty="0"/>
              <a:t>https://qiita.com/Hironsan/items/de739575cdd866226676</a:t>
            </a:r>
            <a:endParaRPr kumimoji="1" lang="en-US" altLang="ja-JP" dirty="0" smtClean="0"/>
          </a:p>
          <a:p>
            <a:endParaRPr kumimoji="1" lang="en-US" altLang="ja-JP" dirty="0"/>
          </a:p>
          <a:p>
            <a:endParaRPr kumimoji="1" lang="ja-JP" alt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37" t="10295" r="53421" b="18434"/>
          <a:stretch/>
        </p:blipFill>
        <p:spPr bwMode="auto">
          <a:xfrm>
            <a:off x="529388" y="3214835"/>
            <a:ext cx="2733575" cy="3339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2194" r="63844" b="23475"/>
          <a:stretch/>
        </p:blipFill>
        <p:spPr bwMode="auto">
          <a:xfrm>
            <a:off x="3195587" y="3214835"/>
            <a:ext cx="2561463" cy="3503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9937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3" y="433388"/>
            <a:ext cx="7767637" cy="5911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3173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57200" y="561975"/>
            <a:ext cx="9123010" cy="2862322"/>
          </a:xfrm>
          <a:prstGeom prst="rect">
            <a:avLst/>
          </a:prstGeom>
          <a:noFill/>
        </p:spPr>
        <p:txBody>
          <a:bodyPr wrap="none" rtlCol="0">
            <a:spAutoFit/>
          </a:bodyPr>
          <a:lstStyle/>
          <a:p>
            <a:r>
              <a:rPr kumimoji="1" lang="ja-JP" altLang="en-US" dirty="0" smtClean="0"/>
              <a:t>まとめ</a:t>
            </a:r>
            <a:endParaRPr kumimoji="1" lang="en-US" altLang="ja-JP" dirty="0" smtClean="0"/>
          </a:p>
          <a:p>
            <a:endParaRPr lang="en-US" altLang="ja-JP" dirty="0"/>
          </a:p>
          <a:p>
            <a:r>
              <a:rPr kumimoji="1" lang="ja-JP" altLang="en-US" dirty="0" smtClean="0"/>
              <a:t>・</a:t>
            </a:r>
            <a:r>
              <a:rPr lang="ja-JP" altLang="en-US" dirty="0" smtClean="0"/>
              <a:t>マイクロソフト</a:t>
            </a:r>
            <a:r>
              <a:rPr lang="en-US" altLang="ja-JP" dirty="0" smtClean="0"/>
              <a:t>Cognitive Service</a:t>
            </a:r>
            <a:r>
              <a:rPr lang="ja-JP" altLang="en-US" dirty="0" smtClean="0"/>
              <a:t>などで感情認識技術への関心は高まっており、</a:t>
            </a:r>
            <a:endParaRPr lang="en-US" altLang="ja-JP" dirty="0" smtClean="0"/>
          </a:p>
          <a:p>
            <a:r>
              <a:rPr lang="ja-JP" altLang="en-US" dirty="0"/>
              <a:t>　</a:t>
            </a:r>
            <a:r>
              <a:rPr lang="ja-JP" altLang="en-US" dirty="0" smtClean="0"/>
              <a:t>今後更なる実用化も進むと考えられる。</a:t>
            </a:r>
            <a:endParaRPr lang="en-US" altLang="ja-JP" dirty="0" smtClean="0"/>
          </a:p>
          <a:p>
            <a:endParaRPr kumimoji="1" lang="en-US" altLang="ja-JP" dirty="0"/>
          </a:p>
          <a:p>
            <a:r>
              <a:rPr lang="ja-JP" altLang="en-US" dirty="0" smtClean="0"/>
              <a:t>・日銀総帥の会見の表情分析はノイズが偶然一致したとも取れるが、アイディアは参考になる</a:t>
            </a:r>
            <a:endParaRPr lang="en-US" altLang="ja-JP" dirty="0" smtClean="0"/>
          </a:p>
          <a:p>
            <a:endParaRPr kumimoji="1" lang="en-US" altLang="ja-JP" dirty="0"/>
          </a:p>
          <a:p>
            <a:r>
              <a:rPr lang="ja-JP" altLang="en-US" dirty="0" smtClean="0"/>
              <a:t>・転移学習を用いた</a:t>
            </a:r>
            <a:r>
              <a:rPr lang="en-US" altLang="ja-JP" dirty="0" smtClean="0"/>
              <a:t>AI</a:t>
            </a:r>
            <a:r>
              <a:rPr lang="ja-JP" altLang="en-US" dirty="0" smtClean="0"/>
              <a:t>開発で感情認識コンテストで優秀な成績を収めた。</a:t>
            </a:r>
            <a:endParaRPr lang="en-US" altLang="ja-JP" dirty="0" smtClean="0"/>
          </a:p>
          <a:p>
            <a:endParaRPr lang="en-US" altLang="ja-JP" dirty="0"/>
          </a:p>
          <a:p>
            <a:r>
              <a:rPr kumimoji="1" lang="ja-JP" altLang="en-US" smtClean="0"/>
              <a:t>・感情のラベルつきデータの収集というひとつの分野もある。</a:t>
            </a:r>
            <a:endParaRPr kumimoji="1" lang="ja-JP" altLang="en-US" dirty="0"/>
          </a:p>
        </p:txBody>
      </p:sp>
    </p:spTree>
    <p:extLst>
      <p:ext uri="{BB962C8B-B14F-4D97-AF65-F5344CB8AC3E}">
        <p14:creationId xmlns:p14="http://schemas.microsoft.com/office/powerpoint/2010/main" val="311923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847023" y="433137"/>
            <a:ext cx="5727850" cy="3693319"/>
          </a:xfrm>
          <a:prstGeom prst="rect">
            <a:avLst/>
          </a:prstGeom>
          <a:noFill/>
        </p:spPr>
        <p:txBody>
          <a:bodyPr wrap="none" rtlCol="0">
            <a:spAutoFit/>
          </a:bodyPr>
          <a:lstStyle/>
          <a:p>
            <a:r>
              <a:rPr kumimoji="1" lang="ja-JP" altLang="en-US" dirty="0" smtClean="0"/>
              <a:t>目次</a:t>
            </a:r>
            <a:endParaRPr kumimoji="1" lang="en-US" altLang="ja-JP" dirty="0" smtClean="0"/>
          </a:p>
          <a:p>
            <a:endParaRPr lang="en-US" altLang="ja-JP" dirty="0" smtClean="0"/>
          </a:p>
          <a:p>
            <a:r>
              <a:rPr lang="ja-JP" altLang="en-US" dirty="0" smtClean="0"/>
              <a:t>・感情認識業界の現状　１：　マイクロソフト</a:t>
            </a:r>
            <a:r>
              <a:rPr lang="en-US" altLang="ja-JP" dirty="0" smtClean="0"/>
              <a:t>Emotion API</a:t>
            </a:r>
          </a:p>
          <a:p>
            <a:endParaRPr kumimoji="1" lang="en-US" altLang="ja-JP" dirty="0" smtClean="0"/>
          </a:p>
          <a:p>
            <a:r>
              <a:rPr kumimoji="1" lang="ja-JP" altLang="en-US" dirty="0" smtClean="0"/>
              <a:t>・感情認識業界の現状　２：　日銀総帥の会見の表情分析</a:t>
            </a:r>
            <a:endParaRPr kumimoji="1" lang="en-US" altLang="ja-JP" dirty="0" smtClean="0"/>
          </a:p>
          <a:p>
            <a:endParaRPr lang="en-US" altLang="ja-JP" dirty="0" smtClean="0"/>
          </a:p>
          <a:p>
            <a:r>
              <a:rPr lang="ja-JP" altLang="en-US" dirty="0" smtClean="0"/>
              <a:t>・感情認識コンテスト　</a:t>
            </a:r>
            <a:r>
              <a:rPr lang="en-US" altLang="ja-JP" dirty="0" err="1" smtClean="0"/>
              <a:t>EmotiW</a:t>
            </a:r>
            <a:endParaRPr lang="en-US" altLang="ja-JP" dirty="0" smtClean="0"/>
          </a:p>
          <a:p>
            <a:endParaRPr kumimoji="1" lang="en-US" altLang="ja-JP" dirty="0"/>
          </a:p>
          <a:p>
            <a:r>
              <a:rPr lang="ja-JP" altLang="en-US" dirty="0" smtClean="0"/>
              <a:t>・</a:t>
            </a:r>
            <a:r>
              <a:rPr lang="en-US" altLang="ja-JP" dirty="0" smtClean="0"/>
              <a:t>EmotiW2015</a:t>
            </a:r>
            <a:r>
              <a:rPr lang="ja-JP" altLang="en-US" dirty="0" smtClean="0"/>
              <a:t>に使用されたデータ</a:t>
            </a:r>
            <a:endParaRPr lang="en-US" altLang="ja-JP" dirty="0" smtClean="0"/>
          </a:p>
          <a:p>
            <a:endParaRPr kumimoji="1" lang="en-US" altLang="ja-JP" dirty="0"/>
          </a:p>
          <a:p>
            <a:r>
              <a:rPr lang="ja-JP" altLang="en-US" dirty="0" smtClean="0"/>
              <a:t>・</a:t>
            </a:r>
            <a:r>
              <a:rPr lang="en-US" altLang="ja-JP" dirty="0" smtClean="0"/>
              <a:t>EmotiW2015</a:t>
            </a:r>
            <a:r>
              <a:rPr lang="ja-JP" altLang="en-US" dirty="0" smtClean="0"/>
              <a:t>優秀チームの成果</a:t>
            </a:r>
            <a:endParaRPr lang="en-US" altLang="ja-JP" dirty="0" smtClean="0"/>
          </a:p>
          <a:p>
            <a:endParaRPr kumimoji="1" lang="en-US" altLang="ja-JP" dirty="0"/>
          </a:p>
          <a:p>
            <a:r>
              <a:rPr lang="ja-JP" altLang="en-US" dirty="0" smtClean="0"/>
              <a:t>・感情認識タスクの抱える問題点</a:t>
            </a:r>
            <a:endParaRPr kumimoji="1" lang="ja-JP" altLang="en-US" dirty="0"/>
          </a:p>
        </p:txBody>
      </p:sp>
    </p:spTree>
    <p:extLst>
      <p:ext uri="{BB962C8B-B14F-4D97-AF65-F5344CB8AC3E}">
        <p14:creationId xmlns:p14="http://schemas.microsoft.com/office/powerpoint/2010/main" val="3244659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amo.qiitausercontent.com/d7a734c282b75ad072b8e8133a428a1e78417ef3/68747470733a2f2f71696974612d696d6167652d73746f72652e73332e616d617a6f6e6177732e636f6d2f302f38363034302f30633836373535652d393866352d306431662d336464632d333437343034373538623735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54" y="3323279"/>
            <a:ext cx="4623459" cy="27008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amo.qiitausercontent.com/3d48849c247b5ddba3deb904fbcae2c562ed624a/68747470733a2f2f71696974612d696d6167652d73746f72652e73332e616d617a6f6e6177732e636f6d2f302f38363034302f36613964376139382d653939642d363762352d656439302d6366353637386131633035352e706e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210" y="872676"/>
            <a:ext cx="3703009" cy="2319958"/>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p:cNvSpPr txBox="1"/>
          <p:nvPr/>
        </p:nvSpPr>
        <p:spPr>
          <a:xfrm>
            <a:off x="1405288" y="288758"/>
            <a:ext cx="2797561" cy="369332"/>
          </a:xfrm>
          <a:prstGeom prst="rect">
            <a:avLst/>
          </a:prstGeom>
          <a:noFill/>
        </p:spPr>
        <p:txBody>
          <a:bodyPr wrap="none" rtlCol="0">
            <a:spAutoFit/>
          </a:bodyPr>
          <a:lstStyle/>
          <a:p>
            <a:r>
              <a:rPr kumimoji="1" lang="ja-JP" altLang="en-US" dirty="0" smtClean="0"/>
              <a:t>マイクロソフト　</a:t>
            </a:r>
            <a:r>
              <a:rPr lang="en-US" altLang="ja-JP" dirty="0" smtClean="0"/>
              <a:t>Emotion API</a:t>
            </a:r>
            <a:endParaRPr kumimoji="1" lang="ja-JP" altLang="en-US" dirty="0"/>
          </a:p>
        </p:txBody>
      </p:sp>
      <p:sp>
        <p:nvSpPr>
          <p:cNvPr id="3" name="テキスト ボックス 2"/>
          <p:cNvSpPr txBox="1"/>
          <p:nvPr/>
        </p:nvSpPr>
        <p:spPr>
          <a:xfrm>
            <a:off x="5438273" y="91625"/>
            <a:ext cx="4391527" cy="6740307"/>
          </a:xfrm>
          <a:prstGeom prst="rect">
            <a:avLst/>
          </a:prstGeom>
          <a:noFill/>
        </p:spPr>
        <p:txBody>
          <a:bodyPr wrap="square" rtlCol="0">
            <a:spAutoFit/>
          </a:bodyPr>
          <a:lstStyle/>
          <a:p>
            <a:r>
              <a:rPr kumimoji="1" lang="ja-JP" altLang="en-US" dirty="0" smtClean="0"/>
              <a:t>写真をアップロードすると自動的に顔を探して感情ラベルをつけてくれる。</a:t>
            </a:r>
            <a:endParaRPr kumimoji="1" lang="en-US" altLang="ja-JP" dirty="0" smtClean="0"/>
          </a:p>
          <a:p>
            <a:endParaRPr lang="en-US" altLang="ja-JP" dirty="0"/>
          </a:p>
          <a:p>
            <a:r>
              <a:rPr kumimoji="1" lang="en-US" altLang="ja-JP" dirty="0" smtClean="0"/>
              <a:t>Python</a:t>
            </a:r>
            <a:r>
              <a:rPr lang="ja-JP" altLang="en-US" dirty="0"/>
              <a:t>など</a:t>
            </a:r>
            <a:r>
              <a:rPr lang="ja-JP" altLang="en-US" dirty="0" smtClean="0"/>
              <a:t>のプログラムで大量の画像を認識させることも可能。</a:t>
            </a:r>
            <a:endParaRPr lang="en-US" altLang="ja-JP" dirty="0" smtClean="0"/>
          </a:p>
          <a:p>
            <a:endParaRPr kumimoji="1" lang="en-US" altLang="ja-JP" dirty="0" smtClean="0"/>
          </a:p>
          <a:p>
            <a:r>
              <a:rPr lang="ja-JP" altLang="en-US" dirty="0" smtClean="0"/>
              <a:t>性能</a:t>
            </a:r>
            <a:endParaRPr kumimoji="1" lang="en-US" altLang="ja-JP" dirty="0"/>
          </a:p>
          <a:p>
            <a:r>
              <a:rPr lang="en-US" altLang="ja-JP" dirty="0">
                <a:solidFill>
                  <a:srgbClr val="FF0000"/>
                </a:solidFill>
              </a:rPr>
              <a:t>Sighthound </a:t>
            </a:r>
            <a:r>
              <a:rPr lang="en-US" altLang="ja-JP" dirty="0"/>
              <a:t>says that it has the world's "most accurate age detector, gender recognizer, and emotion classifier" It says it provides "significantly more accurate results than the Microsoft Cognitive Services API</a:t>
            </a:r>
            <a:r>
              <a:rPr lang="en-US" altLang="ja-JP" dirty="0" smtClean="0"/>
              <a:t>.“</a:t>
            </a:r>
          </a:p>
          <a:p>
            <a:endParaRPr kumimoji="1" lang="en-US" altLang="ja-JP" dirty="0" smtClean="0"/>
          </a:p>
          <a:p>
            <a:r>
              <a:rPr lang="en-US" altLang="ja-JP" dirty="0"/>
              <a:t>Its </a:t>
            </a:r>
            <a:r>
              <a:rPr lang="en-US" altLang="ja-JP" dirty="0">
                <a:solidFill>
                  <a:srgbClr val="FF0000"/>
                </a:solidFill>
              </a:rPr>
              <a:t>"Real Age estimation" absolute error </a:t>
            </a:r>
            <a:r>
              <a:rPr lang="en-US" altLang="ja-JP" dirty="0"/>
              <a:t>is 5.76 against Microsoft Cognitive services API (7.62), which is 1.86 years more accurate. Its </a:t>
            </a:r>
            <a:r>
              <a:rPr lang="en-US" altLang="ja-JP" dirty="0">
                <a:solidFill>
                  <a:srgbClr val="FF0000"/>
                </a:solidFill>
              </a:rPr>
              <a:t>"Emotion Recognition accuracy" </a:t>
            </a:r>
            <a:r>
              <a:rPr lang="en-US" altLang="ja-JP" dirty="0"/>
              <a:t>is 76.1 percent compared to Microsoft's 61.3 percent.</a:t>
            </a:r>
          </a:p>
          <a:p>
            <a:endParaRPr lang="en-US" altLang="ja-JP" dirty="0"/>
          </a:p>
          <a:p>
            <a:r>
              <a:rPr lang="en-US" altLang="ja-JP" dirty="0"/>
              <a:t>Its </a:t>
            </a:r>
            <a:r>
              <a:rPr lang="en-US" altLang="ja-JP" dirty="0">
                <a:solidFill>
                  <a:srgbClr val="FF0000"/>
                </a:solidFill>
              </a:rPr>
              <a:t>gender recognition </a:t>
            </a:r>
            <a:r>
              <a:rPr lang="en-US" altLang="ja-JP" dirty="0"/>
              <a:t>is accurate 91 percent of the time compared to </a:t>
            </a:r>
            <a:r>
              <a:rPr lang="en-US" altLang="ja-JP" dirty="0" smtClean="0"/>
              <a:t>Microsoft</a:t>
            </a:r>
            <a:r>
              <a:rPr lang="ja-JP" altLang="en-US" dirty="0" smtClean="0"/>
              <a:t>　</a:t>
            </a:r>
            <a:r>
              <a:rPr lang="en-US" altLang="ja-JP" dirty="0" smtClean="0"/>
              <a:t>Cognitive </a:t>
            </a:r>
            <a:r>
              <a:rPr lang="en-US" altLang="ja-JP" dirty="0"/>
              <a:t>Services accuracy, which </a:t>
            </a:r>
            <a:r>
              <a:rPr lang="en-US" altLang="ja-JP" dirty="0" smtClean="0"/>
              <a:t>is</a:t>
            </a:r>
            <a:r>
              <a:rPr lang="ja-JP" altLang="en-US" dirty="0" smtClean="0"/>
              <a:t>　</a:t>
            </a:r>
            <a:r>
              <a:rPr lang="en-US" altLang="ja-JP" dirty="0" smtClean="0"/>
              <a:t>accurate </a:t>
            </a:r>
            <a:r>
              <a:rPr lang="en-US" altLang="ja-JP" dirty="0"/>
              <a:t>90.86 percent of the time. </a:t>
            </a:r>
          </a:p>
        </p:txBody>
      </p:sp>
    </p:spTree>
    <p:extLst>
      <p:ext uri="{BB962C8B-B14F-4D97-AF65-F5344CB8AC3E}">
        <p14:creationId xmlns:p14="http://schemas.microsoft.com/office/powerpoint/2010/main" val="2875614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rotWithShape="1">
          <a:blip r:embed="rId2"/>
          <a:srcRect l="29608" t="7322" r="31901" b="417"/>
          <a:stretch/>
        </p:blipFill>
        <p:spPr>
          <a:xfrm>
            <a:off x="222561" y="236508"/>
            <a:ext cx="4416725" cy="6275346"/>
          </a:xfrm>
          <a:prstGeom prst="rect">
            <a:avLst/>
          </a:prstGeom>
        </p:spPr>
      </p:pic>
      <p:sp>
        <p:nvSpPr>
          <p:cNvPr id="3" name="テキスト ボックス 2"/>
          <p:cNvSpPr txBox="1"/>
          <p:nvPr/>
        </p:nvSpPr>
        <p:spPr>
          <a:xfrm>
            <a:off x="5438274" y="872675"/>
            <a:ext cx="3984859" cy="1477328"/>
          </a:xfrm>
          <a:prstGeom prst="rect">
            <a:avLst/>
          </a:prstGeom>
          <a:noFill/>
        </p:spPr>
        <p:txBody>
          <a:bodyPr wrap="square" rtlCol="0">
            <a:spAutoFit/>
          </a:bodyPr>
          <a:lstStyle/>
          <a:p>
            <a:r>
              <a:rPr kumimoji="1" lang="en-US" altLang="ja-JP" dirty="0" smtClean="0"/>
              <a:t>Python</a:t>
            </a:r>
            <a:r>
              <a:rPr lang="ja-JP" altLang="en-US" dirty="0"/>
              <a:t>など</a:t>
            </a:r>
            <a:r>
              <a:rPr lang="ja-JP" altLang="en-US" dirty="0" smtClean="0"/>
              <a:t>のサンプルプログラムも公式ページに載せている。</a:t>
            </a:r>
            <a:endParaRPr lang="en-US" altLang="ja-JP" dirty="0" smtClean="0"/>
          </a:p>
          <a:p>
            <a:endParaRPr lang="en-US" altLang="ja-JP" dirty="0"/>
          </a:p>
          <a:p>
            <a:r>
              <a:rPr lang="ja-JP" altLang="en-US" dirty="0" smtClean="0"/>
              <a:t>サンプルコードを改良して様々な条件で感情分析を行っているネット記事も多数。</a:t>
            </a:r>
            <a:endParaRPr lang="en-US" altLang="ja-JP" dirty="0" smtClean="0"/>
          </a:p>
        </p:txBody>
      </p:sp>
    </p:spTree>
    <p:extLst>
      <p:ext uri="{BB962C8B-B14F-4D97-AF65-F5344CB8AC3E}">
        <p14:creationId xmlns:p14="http://schemas.microsoft.com/office/powerpoint/2010/main" val="25449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60717" y="741872"/>
            <a:ext cx="6974986" cy="1200329"/>
          </a:xfrm>
          <a:prstGeom prst="rect">
            <a:avLst/>
          </a:prstGeom>
          <a:noFill/>
        </p:spPr>
        <p:txBody>
          <a:bodyPr wrap="none" rtlCol="0">
            <a:spAutoFit/>
          </a:bodyPr>
          <a:lstStyle/>
          <a:p>
            <a:r>
              <a:rPr lang="ja-JP" altLang="en-US" dirty="0" smtClean="0"/>
              <a:t>日銀　黒田総帥の表情分析</a:t>
            </a:r>
            <a:endParaRPr lang="en-US" altLang="ja-JP" dirty="0" smtClean="0"/>
          </a:p>
          <a:p>
            <a:endParaRPr lang="en-US" altLang="ja-JP" dirty="0" smtClean="0"/>
          </a:p>
          <a:p>
            <a:r>
              <a:rPr lang="ja-JP" altLang="en-US" dirty="0" smtClean="0"/>
              <a:t>政策</a:t>
            </a:r>
            <a:r>
              <a:rPr lang="ja-JP" altLang="en-US" dirty="0"/>
              <a:t>変更前は「怒り」と「嫌悪」が上昇、変更後は「悲しみ」が</a:t>
            </a:r>
            <a:r>
              <a:rPr lang="ja-JP" altLang="en-US" dirty="0" smtClean="0"/>
              <a:t>低下</a:t>
            </a:r>
            <a:endParaRPr lang="en-US" altLang="ja-JP" dirty="0" smtClean="0"/>
          </a:p>
          <a:p>
            <a:r>
              <a:rPr lang="ja-JP" altLang="en-US" dirty="0"/>
              <a:t>水門善之氏（野村證券金融経済研究所</a:t>
            </a:r>
            <a:r>
              <a:rPr lang="ja-JP" altLang="en-US" dirty="0" smtClean="0"/>
              <a:t>）　勇大地</a:t>
            </a:r>
            <a:r>
              <a:rPr lang="ja-JP" altLang="en-US" dirty="0"/>
              <a:t>氏（米マイクロソフト）</a:t>
            </a:r>
            <a:endParaRPr kumimoji="1" lang="ja-JP" altLang="en-US" dirty="0"/>
          </a:p>
        </p:txBody>
      </p:sp>
      <p:pic>
        <p:nvPicPr>
          <p:cNvPr id="1026" name="Picture 2" descr="https://fingfx.thomsonreuters.com/gfx/rngs/JAPAN-BOJ-LJA/010051DP34C/ai-kuroda-scor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45" y="1942201"/>
            <a:ext cx="4312909" cy="30184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fingfx.thomsonreuters.com/gfx/rngs/JAPAN-BOJ-LJA/010051DP34C/ai-kuroda-ex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0188" y="1942201"/>
            <a:ext cx="4312909" cy="3018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701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04" y="1692486"/>
            <a:ext cx="3307627" cy="3210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0391" y="1619447"/>
            <a:ext cx="3916206" cy="3210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ボックス 1"/>
          <p:cNvSpPr txBox="1"/>
          <p:nvPr/>
        </p:nvSpPr>
        <p:spPr>
          <a:xfrm>
            <a:off x="24874" y="5038676"/>
            <a:ext cx="9660017" cy="369332"/>
          </a:xfrm>
          <a:prstGeom prst="rect">
            <a:avLst/>
          </a:prstGeom>
          <a:noFill/>
        </p:spPr>
        <p:txBody>
          <a:bodyPr wrap="none" rtlCol="0">
            <a:spAutoFit/>
          </a:bodyPr>
          <a:lstStyle/>
          <a:p>
            <a:r>
              <a:rPr lang="ja-JP" altLang="en-US" dirty="0" smtClean="0"/>
              <a:t>「悲しみ」と「中立」で</a:t>
            </a:r>
            <a:r>
              <a:rPr lang="en-US" altLang="ja-JP" dirty="0" smtClean="0"/>
              <a:t>98</a:t>
            </a:r>
            <a:r>
              <a:rPr lang="ja-JP" altLang="en-US" dirty="0" smtClean="0"/>
              <a:t>％以上の中で、怒りが</a:t>
            </a:r>
            <a:r>
              <a:rPr lang="en-US" altLang="ja-JP" dirty="0" smtClean="0"/>
              <a:t>0.1</a:t>
            </a:r>
            <a:r>
              <a:rPr lang="ja-JP" altLang="en-US" dirty="0" smtClean="0"/>
              <a:t>％から</a:t>
            </a:r>
            <a:r>
              <a:rPr lang="en-US" altLang="ja-JP" dirty="0" smtClean="0"/>
              <a:t>0.8</a:t>
            </a:r>
            <a:r>
              <a:rPr lang="ja-JP" altLang="en-US" dirty="0" smtClean="0"/>
              <a:t>％なったことをシグナルと</a:t>
            </a:r>
            <a:r>
              <a:rPr lang="ja-JP" altLang="en-US" dirty="0"/>
              <a:t>呼べるの</a:t>
            </a:r>
            <a:r>
              <a:rPr lang="ja-JP" altLang="en-US" dirty="0" smtClean="0"/>
              <a:t>か・・・</a:t>
            </a:r>
            <a:endParaRPr kumimoji="1" lang="ja-JP" altLang="en-US"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5707" y="1618387"/>
            <a:ext cx="3024210" cy="2804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0733" y="131017"/>
            <a:ext cx="2834158" cy="702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0733" y="773994"/>
            <a:ext cx="2834158" cy="844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2441" y="5609323"/>
            <a:ext cx="343852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8029" y="1168611"/>
            <a:ext cx="33718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グループ化 3"/>
          <p:cNvGrpSpPr/>
          <p:nvPr/>
        </p:nvGrpSpPr>
        <p:grpSpPr>
          <a:xfrm>
            <a:off x="352626" y="131017"/>
            <a:ext cx="3562350" cy="642977"/>
            <a:chOff x="352626" y="131017"/>
            <a:chExt cx="3562350" cy="642977"/>
          </a:xfrm>
        </p:grpSpPr>
        <p:pic>
          <p:nvPicPr>
            <p:cNvPr id="103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2626" y="131017"/>
              <a:ext cx="3562350"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正方形/長方形 2"/>
            <p:cNvSpPr/>
            <p:nvPr/>
          </p:nvSpPr>
          <p:spPr>
            <a:xfrm>
              <a:off x="543126" y="131017"/>
              <a:ext cx="534903" cy="215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3586759" y="566523"/>
              <a:ext cx="328217" cy="2074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034"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007" y="750142"/>
            <a:ext cx="355282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3067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69115" y="79615"/>
            <a:ext cx="8986069" cy="5539978"/>
          </a:xfrm>
          <a:prstGeom prst="rect">
            <a:avLst/>
          </a:prstGeom>
          <a:noFill/>
        </p:spPr>
        <p:txBody>
          <a:bodyPr wrap="square" rtlCol="0">
            <a:spAutoFit/>
          </a:bodyPr>
          <a:lstStyle/>
          <a:p>
            <a:r>
              <a:rPr lang="en-US" altLang="ja-JP" sz="1600" dirty="0" err="1" smtClean="0"/>
              <a:t>EmotiW</a:t>
            </a:r>
            <a:endParaRPr lang="en-US" altLang="ja-JP" sz="1600" dirty="0" smtClean="0"/>
          </a:p>
          <a:p>
            <a:r>
              <a:rPr lang="ja-JP" altLang="en-US" sz="1600" dirty="0" smtClean="0"/>
              <a:t>（</a:t>
            </a:r>
            <a:r>
              <a:rPr lang="en-US" altLang="ja-JP" sz="1600" dirty="0" smtClean="0"/>
              <a:t>Emotion </a:t>
            </a:r>
            <a:r>
              <a:rPr lang="en-US" altLang="ja-JP" sz="1600" dirty="0"/>
              <a:t>Recognition in the Wild </a:t>
            </a:r>
            <a:r>
              <a:rPr lang="en-US" altLang="ja-JP" sz="1600" dirty="0" smtClean="0"/>
              <a:t>Challenge</a:t>
            </a:r>
            <a:r>
              <a:rPr lang="ja-JP" altLang="en-US" sz="1600" dirty="0" smtClean="0"/>
              <a:t>）</a:t>
            </a:r>
            <a:endParaRPr lang="en-US" altLang="ja-JP" sz="1600" dirty="0" smtClean="0"/>
          </a:p>
          <a:p>
            <a:endParaRPr kumimoji="1" lang="en-US" altLang="ja-JP" sz="1600" dirty="0"/>
          </a:p>
          <a:p>
            <a:r>
              <a:rPr lang="ja-JP" altLang="en-US" sz="1600" dirty="0"/>
              <a:t>一般なシチュエーションでの感情認識の</a:t>
            </a:r>
            <a:r>
              <a:rPr lang="ja-JP" altLang="en-US" sz="1600" dirty="0" smtClean="0"/>
              <a:t>コンペティション</a:t>
            </a:r>
            <a:endParaRPr lang="en-US" altLang="ja-JP" sz="1600" dirty="0" smtClean="0"/>
          </a:p>
          <a:p>
            <a:r>
              <a:rPr lang="ja-JP" altLang="en-US" sz="1600" dirty="0"/>
              <a:t>年</a:t>
            </a:r>
            <a:r>
              <a:rPr lang="ja-JP" altLang="en-US" sz="1600" dirty="0" smtClean="0"/>
              <a:t>によってルール（課題や使用するデータセット）が異なる。</a:t>
            </a:r>
            <a:endParaRPr lang="en-US" altLang="ja-JP" sz="1600" dirty="0" smtClean="0"/>
          </a:p>
          <a:p>
            <a:r>
              <a:rPr lang="en-US" altLang="ja-JP" sz="1600" dirty="0" smtClean="0"/>
              <a:t>2015</a:t>
            </a:r>
            <a:r>
              <a:rPr lang="ja-JP" altLang="en-US" sz="1600" dirty="0" smtClean="0"/>
              <a:t>は</a:t>
            </a:r>
            <a:r>
              <a:rPr lang="en-US" altLang="ja-JP" sz="1600" dirty="0" smtClean="0"/>
              <a:t>2</a:t>
            </a:r>
            <a:r>
              <a:rPr lang="ja-JP" altLang="en-US" sz="1600" dirty="0" smtClean="0"/>
              <a:t>種目</a:t>
            </a:r>
            <a:endParaRPr lang="en-US" altLang="ja-JP" sz="1600" dirty="0" smtClean="0"/>
          </a:p>
          <a:p>
            <a:r>
              <a:rPr lang="en-US" altLang="ja-JP" sz="1600" dirty="0"/>
              <a:t>1. Audio-Video based emotion recognition challenge based on AFEW database [1] </a:t>
            </a:r>
          </a:p>
          <a:p>
            <a:r>
              <a:rPr lang="en-US" altLang="ja-JP" sz="1600" dirty="0"/>
              <a:t>2. Image based static facial expression recognition challenge based on SFEW database [2</a:t>
            </a:r>
            <a:r>
              <a:rPr lang="en-US" altLang="ja-JP" sz="1600" dirty="0" smtClean="0"/>
              <a:t>]</a:t>
            </a:r>
          </a:p>
          <a:p>
            <a:endParaRPr lang="en-US" altLang="ja-JP" sz="1600" dirty="0"/>
          </a:p>
          <a:p>
            <a:r>
              <a:rPr lang="ja-JP" altLang="en-US" sz="1600" dirty="0"/>
              <a:t>今回</a:t>
            </a:r>
            <a:r>
              <a:rPr lang="ja-JP" altLang="en-US" sz="1600" dirty="0" smtClean="0"/>
              <a:t>の論文は２の静止画の感情認識</a:t>
            </a:r>
            <a:endParaRPr lang="en-US" altLang="ja-JP" sz="1600" dirty="0" smtClean="0"/>
          </a:p>
          <a:p>
            <a:endParaRPr lang="en-US" altLang="ja-JP" sz="1600" dirty="0"/>
          </a:p>
          <a:p>
            <a:r>
              <a:rPr lang="en-US" altLang="ja-JP" sz="1600" dirty="0"/>
              <a:t>Acted Facial Expressions in the Wild (AFEW</a:t>
            </a:r>
            <a:r>
              <a:rPr lang="en-US" altLang="ja-JP" sz="1600" dirty="0" smtClean="0"/>
              <a:t>)</a:t>
            </a:r>
          </a:p>
          <a:p>
            <a:r>
              <a:rPr lang="ja-JP" altLang="en-US" sz="1600" dirty="0"/>
              <a:t>聴覚障害者用字幕（</a:t>
            </a:r>
            <a:r>
              <a:rPr lang="en-US" altLang="ja-JP" sz="1600" dirty="0"/>
              <a:t>SDH</a:t>
            </a:r>
            <a:r>
              <a:rPr lang="ja-JP" altLang="en-US" sz="1600" dirty="0"/>
              <a:t>）とクローズドキャプション（</a:t>
            </a:r>
            <a:r>
              <a:rPr lang="en-US" altLang="ja-JP" sz="1600" dirty="0"/>
              <a:t>CC</a:t>
            </a:r>
            <a:r>
              <a:rPr lang="ja-JP" altLang="en-US" sz="1600" dirty="0"/>
              <a:t>）に基づいて</a:t>
            </a:r>
            <a:r>
              <a:rPr lang="ja-JP" altLang="en-US" sz="1600" dirty="0" smtClean="0"/>
              <a:t>収集された。</a:t>
            </a:r>
            <a:endParaRPr lang="en-US" altLang="ja-JP" sz="1600" dirty="0" smtClean="0"/>
          </a:p>
          <a:p>
            <a:r>
              <a:rPr lang="ja-JP" altLang="en-US" sz="1600" dirty="0"/>
              <a:t>クリップに関する情報は、拡張可能な</a:t>
            </a:r>
            <a:r>
              <a:rPr lang="en-US" altLang="ja-JP" sz="1600" dirty="0"/>
              <a:t>XML</a:t>
            </a:r>
            <a:r>
              <a:rPr lang="ja-JP" altLang="en-US" sz="1600" dirty="0"/>
              <a:t>スキーマに格納され、クリップのサブジェクトには、名前、俳優の年齢、キャラクターの年齢、性別、性別、人の表現、全体的なクリップエクスプレッションなどの属性が</a:t>
            </a:r>
            <a:r>
              <a:rPr lang="ja-JP" altLang="en-US" sz="1600" dirty="0" smtClean="0"/>
              <a:t>付いてい</a:t>
            </a:r>
            <a:r>
              <a:rPr lang="ja-JP" altLang="en-US" sz="1600" dirty="0"/>
              <a:t>る</a:t>
            </a:r>
            <a:r>
              <a:rPr lang="ja-JP" altLang="en-US" sz="1600" dirty="0" smtClean="0"/>
              <a:t>。</a:t>
            </a:r>
            <a:endParaRPr lang="en-US" altLang="ja-JP" sz="1600" dirty="0" smtClean="0"/>
          </a:p>
          <a:p>
            <a:endParaRPr lang="en-US" altLang="ja-JP" sz="1600" dirty="0" smtClean="0"/>
          </a:p>
          <a:p>
            <a:r>
              <a:rPr lang="en-US" altLang="ja-JP" sz="1600" dirty="0"/>
              <a:t>Static Facial Expressions in the Wild (SFEW</a:t>
            </a:r>
            <a:r>
              <a:rPr lang="en-US" altLang="ja-JP" sz="1600" dirty="0" smtClean="0"/>
              <a:t>)</a:t>
            </a:r>
          </a:p>
          <a:p>
            <a:r>
              <a:rPr lang="en-US" altLang="ja-JP" sz="1600" dirty="0"/>
              <a:t>AFEW</a:t>
            </a:r>
            <a:r>
              <a:rPr lang="ja-JP" altLang="en-US" sz="1600" dirty="0"/>
              <a:t>配列からフレームを抽出し、配列のラベルに基づいて標識</a:t>
            </a:r>
            <a:r>
              <a:rPr lang="ja-JP" altLang="en-US" sz="1600" dirty="0" smtClean="0"/>
              <a:t>した</a:t>
            </a:r>
            <a:r>
              <a:rPr lang="ja-JP" altLang="en-US" sz="1600" dirty="0"/>
              <a:t>。</a:t>
            </a:r>
            <a:r>
              <a:rPr lang="ja-JP" altLang="en-US" sz="1600" dirty="0" smtClean="0"/>
              <a:t>怒り</a:t>
            </a:r>
            <a:r>
              <a:rPr lang="ja-JP" altLang="en-US" sz="1600" dirty="0"/>
              <a:t>、嫌悪感、恐怖、幸せ、悲しみ、驚き、中立</a:t>
            </a:r>
            <a:r>
              <a:rPr lang="ja-JP" altLang="en-US" sz="1600" dirty="0" smtClean="0"/>
              <a:t>の</a:t>
            </a:r>
            <a:r>
              <a:rPr lang="en-US" altLang="ja-JP" sz="1600" dirty="0" smtClean="0"/>
              <a:t>7</a:t>
            </a:r>
            <a:r>
              <a:rPr lang="ja-JP" altLang="en-US" sz="1600" dirty="0" err="1" smtClean="0"/>
              <a:t>つの</a:t>
            </a:r>
            <a:r>
              <a:rPr lang="ja-JP" altLang="en-US" sz="1600" dirty="0"/>
              <a:t>基本的な表現にラベル付け</a:t>
            </a:r>
            <a:r>
              <a:rPr lang="ja-JP" altLang="en-US" sz="1600" dirty="0" smtClean="0"/>
              <a:t>されている。（</a:t>
            </a:r>
            <a:r>
              <a:rPr lang="en-US" altLang="ja-JP" sz="1600" dirty="0" smtClean="0"/>
              <a:t>Azure</a:t>
            </a:r>
            <a:r>
              <a:rPr lang="ja-JP" altLang="en-US" sz="1600" dirty="0" smtClean="0"/>
              <a:t>は</a:t>
            </a:r>
            <a:r>
              <a:rPr lang="ja-JP" altLang="en-US" sz="1600" dirty="0"/>
              <a:t>８</a:t>
            </a:r>
            <a:r>
              <a:rPr lang="ja-JP" altLang="en-US" sz="1600" dirty="0" smtClean="0"/>
              <a:t>分類。喜び</a:t>
            </a:r>
            <a:r>
              <a:rPr lang="ja-JP" altLang="en-US" sz="1600" dirty="0"/>
              <a:t>、中立、怒り、驚き、嫌悪感、軽蔑、悲しみ、</a:t>
            </a:r>
            <a:r>
              <a:rPr lang="ja-JP" altLang="en-US" sz="1600" dirty="0" smtClean="0"/>
              <a:t>恐怖）</a:t>
            </a:r>
            <a:endParaRPr lang="en-US" altLang="ja-JP" sz="1600" dirty="0" smtClean="0"/>
          </a:p>
          <a:p>
            <a:endParaRPr lang="en-US" altLang="ja-JP" dirty="0"/>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7075" y="5080173"/>
            <a:ext cx="3876675" cy="154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1374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30" y="2238262"/>
            <a:ext cx="9486900"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ボックス 1"/>
          <p:cNvSpPr txBox="1"/>
          <p:nvPr/>
        </p:nvSpPr>
        <p:spPr>
          <a:xfrm>
            <a:off x="94448" y="567890"/>
            <a:ext cx="6170279" cy="1200329"/>
          </a:xfrm>
          <a:prstGeom prst="rect">
            <a:avLst/>
          </a:prstGeom>
          <a:noFill/>
        </p:spPr>
        <p:txBody>
          <a:bodyPr wrap="none" rtlCol="0">
            <a:spAutoFit/>
          </a:bodyPr>
          <a:lstStyle/>
          <a:p>
            <a:r>
              <a:rPr lang="en-US" altLang="ja-JP" dirty="0" smtClean="0"/>
              <a:t>the eye-to-eye</a:t>
            </a:r>
            <a:r>
              <a:rPr lang="ja-JP" altLang="en-US" dirty="0" smtClean="0"/>
              <a:t>　</a:t>
            </a:r>
            <a:r>
              <a:rPr lang="en-US" altLang="ja-JP" dirty="0" smtClean="0"/>
              <a:t>distance </a:t>
            </a:r>
            <a:r>
              <a:rPr lang="en-US" altLang="ja-JP" dirty="0"/>
              <a:t>(e2e</a:t>
            </a:r>
            <a:r>
              <a:rPr lang="en-US" altLang="ja-JP" dirty="0" smtClean="0"/>
              <a:t>):</a:t>
            </a:r>
          </a:p>
          <a:p>
            <a:r>
              <a:rPr lang="en-US" altLang="ja-JP" dirty="0"/>
              <a:t>The side boundaries were </a:t>
            </a:r>
            <a:r>
              <a:rPr lang="en-US" altLang="ja-JP" dirty="0" smtClean="0"/>
              <a:t>0.62 x e2e </a:t>
            </a:r>
          </a:p>
          <a:p>
            <a:r>
              <a:rPr lang="en-US" altLang="ja-JP" dirty="0" smtClean="0"/>
              <a:t>(</a:t>
            </a:r>
            <a:r>
              <a:rPr lang="en-US" altLang="ja-JP" dirty="0"/>
              <a:t>counted </a:t>
            </a:r>
            <a:r>
              <a:rPr lang="en-US" altLang="ja-JP" dirty="0" smtClean="0"/>
              <a:t>from the </a:t>
            </a:r>
            <a:r>
              <a:rPr lang="en-US" altLang="ja-JP" dirty="0"/>
              <a:t>respective eye corner</a:t>
            </a:r>
            <a:r>
              <a:rPr lang="en-US" altLang="ja-JP" dirty="0" smtClean="0"/>
              <a:t>)</a:t>
            </a:r>
          </a:p>
          <a:p>
            <a:r>
              <a:rPr lang="en-US" altLang="ja-JP" dirty="0" smtClean="0"/>
              <a:t> </a:t>
            </a:r>
            <a:r>
              <a:rPr lang="en-US" altLang="ja-JP" dirty="0"/>
              <a:t>the upper and lower boundaries </a:t>
            </a:r>
            <a:r>
              <a:rPr lang="en-US" altLang="ja-JP" dirty="0" smtClean="0"/>
              <a:t>were 0.9 x e2e </a:t>
            </a:r>
            <a:r>
              <a:rPr lang="en-US" altLang="ja-JP" dirty="0"/>
              <a:t>and </a:t>
            </a:r>
            <a:r>
              <a:rPr lang="en-US" altLang="ja-JP" dirty="0" smtClean="0"/>
              <a:t>1.35 x e2e</a:t>
            </a:r>
            <a:r>
              <a:rPr lang="en-US" altLang="ja-JP" dirty="0"/>
              <a:t>,</a:t>
            </a:r>
            <a:endParaRPr kumimoji="1" lang="ja-JP" alt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8177" y="114300"/>
            <a:ext cx="3437823" cy="2123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flipH="1">
            <a:off x="242334" y="5924437"/>
            <a:ext cx="8778242" cy="923330"/>
          </a:xfrm>
          <a:prstGeom prst="rect">
            <a:avLst/>
          </a:prstGeom>
          <a:noFill/>
        </p:spPr>
        <p:txBody>
          <a:bodyPr wrap="square" rtlCol="0">
            <a:spAutoFit/>
          </a:bodyPr>
          <a:lstStyle/>
          <a:p>
            <a:r>
              <a:rPr lang="ja-JP" altLang="en-US" dirty="0" smtClean="0"/>
              <a:t>ネットワークのトレーニングには、過去のコンテストに使用された比較的大きなデータセットと、今回のコンテストの小さなデータセットを併用。（転移学習）</a:t>
            </a:r>
            <a:endParaRPr lang="en-US" altLang="ja-JP" dirty="0" smtClean="0"/>
          </a:p>
          <a:p>
            <a:r>
              <a:rPr lang="ja-JP" altLang="en-US" dirty="0"/>
              <a:t>転移</a:t>
            </a:r>
            <a:r>
              <a:rPr lang="ja-JP" altLang="en-US" dirty="0" smtClean="0"/>
              <a:t>学習のベースと微調整では解像度が異なる。</a:t>
            </a:r>
            <a:endParaRPr lang="en-US" altLang="ja-JP" dirty="0" smtClean="0"/>
          </a:p>
        </p:txBody>
      </p:sp>
    </p:spTree>
    <p:extLst>
      <p:ext uri="{BB962C8B-B14F-4D97-AF65-F5344CB8AC3E}">
        <p14:creationId xmlns:p14="http://schemas.microsoft.com/office/powerpoint/2010/main" val="2076634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631874" y="1625263"/>
            <a:ext cx="7376345" cy="4354837"/>
          </a:xfrm>
          <a:prstGeom prst="rect">
            <a:avLst/>
          </a:prstGeom>
        </p:spPr>
      </p:pic>
      <p:sp>
        <p:nvSpPr>
          <p:cNvPr id="3" name="テキスト ボックス 2"/>
          <p:cNvSpPr txBox="1"/>
          <p:nvPr/>
        </p:nvSpPr>
        <p:spPr>
          <a:xfrm>
            <a:off x="454700" y="5980100"/>
            <a:ext cx="8340745" cy="646331"/>
          </a:xfrm>
          <a:prstGeom prst="rect">
            <a:avLst/>
          </a:prstGeom>
          <a:noFill/>
        </p:spPr>
        <p:txBody>
          <a:bodyPr wrap="none" rtlCol="0">
            <a:spAutoFit/>
          </a:bodyPr>
          <a:lstStyle/>
          <a:p>
            <a:r>
              <a:rPr kumimoji="1" lang="ja-JP" altLang="en-US" dirty="0" smtClean="0"/>
              <a:t>転移学習を行うことで認識性能が向上した。</a:t>
            </a:r>
            <a:endParaRPr kumimoji="1" lang="en-US" altLang="ja-JP" dirty="0" smtClean="0"/>
          </a:p>
          <a:p>
            <a:r>
              <a:rPr lang="en-US" altLang="ja-JP" dirty="0" smtClean="0"/>
              <a:t>FER32</a:t>
            </a:r>
            <a:r>
              <a:rPr lang="ja-JP" altLang="en-US" dirty="0" smtClean="0"/>
              <a:t>より</a:t>
            </a:r>
            <a:r>
              <a:rPr lang="en-US" altLang="ja-JP" dirty="0" smtClean="0"/>
              <a:t>FER28</a:t>
            </a:r>
            <a:r>
              <a:rPr lang="ja-JP" altLang="en-US" dirty="0" smtClean="0"/>
              <a:t>の方が性能がいいのは本番データとの解像度の違いなどの影響か。</a:t>
            </a:r>
            <a:endParaRPr kumimoji="1" lang="ja-JP" altLang="en-US" dirty="0"/>
          </a:p>
        </p:txBody>
      </p:sp>
      <p:sp>
        <p:nvSpPr>
          <p:cNvPr id="4" name="テキスト ボックス 3"/>
          <p:cNvSpPr txBox="1"/>
          <p:nvPr/>
        </p:nvSpPr>
        <p:spPr>
          <a:xfrm>
            <a:off x="259080" y="25047"/>
            <a:ext cx="9246870" cy="2031325"/>
          </a:xfrm>
          <a:prstGeom prst="rect">
            <a:avLst/>
          </a:prstGeom>
          <a:noFill/>
        </p:spPr>
        <p:txBody>
          <a:bodyPr wrap="square" rtlCol="0">
            <a:spAutoFit/>
          </a:bodyPr>
          <a:lstStyle/>
          <a:p>
            <a:r>
              <a:rPr kumimoji="1" lang="ja-JP" altLang="en-US" dirty="0" smtClean="0"/>
              <a:t>用いたネットワークは過去のコンテストで優秀だったものをベースとしている。</a:t>
            </a:r>
            <a:endParaRPr kumimoji="1" lang="en-US" altLang="ja-JP" dirty="0" smtClean="0"/>
          </a:p>
          <a:p>
            <a:r>
              <a:rPr lang="ja-JP" altLang="en-US" dirty="0" smtClean="0"/>
              <a:t>・</a:t>
            </a:r>
            <a:r>
              <a:rPr lang="en-US" altLang="ja-JP" dirty="0" smtClean="0"/>
              <a:t>VGG-CNN-M-2048</a:t>
            </a:r>
          </a:p>
          <a:p>
            <a:r>
              <a:rPr lang="ja-JP" altLang="en-US" dirty="0"/>
              <a:t>　</a:t>
            </a:r>
            <a:r>
              <a:rPr lang="ja-JP" altLang="en-US" dirty="0" smtClean="0"/>
              <a:t>　“</a:t>
            </a:r>
            <a:r>
              <a:rPr lang="en-US" altLang="ja-JP" dirty="0" smtClean="0"/>
              <a:t>Visualizing </a:t>
            </a:r>
            <a:r>
              <a:rPr lang="en-US" altLang="ja-JP" dirty="0"/>
              <a:t>and </a:t>
            </a:r>
            <a:r>
              <a:rPr lang="en-US" altLang="ja-JP" dirty="0" smtClean="0"/>
              <a:t>Understanding</a:t>
            </a:r>
            <a:r>
              <a:rPr lang="ja-JP" altLang="en-US" dirty="0" smtClean="0"/>
              <a:t>　</a:t>
            </a:r>
            <a:r>
              <a:rPr lang="en-US" altLang="ja-JP" dirty="0" smtClean="0"/>
              <a:t>Convolutional Networks</a:t>
            </a:r>
            <a:r>
              <a:rPr lang="ja-JP" altLang="en-US" dirty="0" smtClean="0"/>
              <a:t>”　</a:t>
            </a:r>
            <a:r>
              <a:rPr lang="en-US" altLang="ja-JP" dirty="0"/>
              <a:t>Matthew D. </a:t>
            </a:r>
            <a:r>
              <a:rPr lang="en-US" altLang="ja-JP" dirty="0" err="1"/>
              <a:t>Zeiler</a:t>
            </a:r>
            <a:r>
              <a:rPr lang="en-US" altLang="ja-JP" dirty="0"/>
              <a:t> and Rob </a:t>
            </a:r>
            <a:r>
              <a:rPr lang="en-US" altLang="ja-JP" dirty="0" smtClean="0"/>
              <a:t>Fergus</a:t>
            </a:r>
          </a:p>
          <a:p>
            <a:r>
              <a:rPr lang="ja-JP" altLang="en-US" dirty="0" smtClean="0"/>
              <a:t>　　引用数</a:t>
            </a:r>
            <a:r>
              <a:rPr lang="en-US" altLang="ja-JP" dirty="0" smtClean="0"/>
              <a:t>2631</a:t>
            </a:r>
          </a:p>
          <a:p>
            <a:r>
              <a:rPr lang="ja-JP" altLang="en-US" dirty="0" smtClean="0"/>
              <a:t>・</a:t>
            </a:r>
            <a:r>
              <a:rPr lang="en-US" altLang="ja-JP" dirty="0" err="1" smtClean="0"/>
              <a:t>AlexNet</a:t>
            </a:r>
            <a:endParaRPr lang="en-US" altLang="ja-JP" dirty="0" smtClean="0"/>
          </a:p>
          <a:p>
            <a:r>
              <a:rPr kumimoji="1" lang="ja-JP" altLang="en-US" dirty="0" smtClean="0"/>
              <a:t>　“</a:t>
            </a:r>
            <a:r>
              <a:rPr lang="en-US" altLang="ja-JP" dirty="0" smtClean="0"/>
              <a:t>ImageNet </a:t>
            </a:r>
            <a:r>
              <a:rPr lang="en-US" altLang="ja-JP" dirty="0"/>
              <a:t>Classification with Deep </a:t>
            </a:r>
            <a:r>
              <a:rPr lang="en-US" altLang="ja-JP" dirty="0" smtClean="0"/>
              <a:t>Convolutional</a:t>
            </a:r>
            <a:r>
              <a:rPr lang="ja-JP" altLang="en-US" dirty="0" smtClean="0"/>
              <a:t>　</a:t>
            </a:r>
            <a:r>
              <a:rPr lang="en-US" altLang="ja-JP" dirty="0" smtClean="0"/>
              <a:t>Neural Networks</a:t>
            </a:r>
            <a:r>
              <a:rPr lang="ja-JP" altLang="en-US" dirty="0" smtClean="0"/>
              <a:t>”　</a:t>
            </a:r>
            <a:r>
              <a:rPr lang="en-US" altLang="ja-JP" dirty="0"/>
              <a:t>Alex </a:t>
            </a:r>
            <a:r>
              <a:rPr lang="en-US" altLang="ja-JP" dirty="0" err="1"/>
              <a:t>Krizhevsky</a:t>
            </a:r>
            <a:endParaRPr kumimoji="1" lang="en-US" altLang="ja-JP" dirty="0" smtClean="0"/>
          </a:p>
          <a:p>
            <a:r>
              <a:rPr lang="ja-JP" altLang="en-US" dirty="0"/>
              <a:t>　</a:t>
            </a:r>
            <a:r>
              <a:rPr lang="ja-JP" altLang="en-US" dirty="0" smtClean="0"/>
              <a:t>　</a:t>
            </a:r>
            <a:r>
              <a:rPr kumimoji="1" lang="ja-JP" altLang="en-US" dirty="0" smtClean="0"/>
              <a:t>引用数</a:t>
            </a:r>
            <a:r>
              <a:rPr kumimoji="1" lang="en-US" altLang="ja-JP" dirty="0" smtClean="0"/>
              <a:t>17181</a:t>
            </a:r>
            <a:endParaRPr kumimoji="1" lang="ja-JP" altLang="en-US" dirty="0"/>
          </a:p>
        </p:txBody>
      </p:sp>
    </p:spTree>
    <p:extLst>
      <p:ext uri="{BB962C8B-B14F-4D97-AF65-F5344CB8AC3E}">
        <p14:creationId xmlns:p14="http://schemas.microsoft.com/office/powerpoint/2010/main" val="121783762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475</TotalTime>
  <Words>631</Words>
  <Application>Microsoft Office PowerPoint</Application>
  <PresentationFormat>A4 210 x 297 mm</PresentationFormat>
  <Paragraphs>102</Paragraphs>
  <Slides>14</Slides>
  <Notes>0</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アカウント</dc:creator>
  <cp:lastModifiedBy>渋川　卓也</cp:lastModifiedBy>
  <cp:revision>35</cp:revision>
  <dcterms:created xsi:type="dcterms:W3CDTF">2017-11-23T06:37:13Z</dcterms:created>
  <dcterms:modified xsi:type="dcterms:W3CDTF">2017-11-30T06:53:59Z</dcterms:modified>
</cp:coreProperties>
</file>