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4FA-99BE-49EA-91D8-62D683DB9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CC000-358F-4A4E-A142-8BF8884CA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BB418-3EC6-466E-B89F-19897ACC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2481-C0E2-40E0-98FA-EFA9D4570498}" type="datetimeFigureOut">
              <a:rPr lang="hu-HU" smtClean="0"/>
              <a:t>2021. 08. 04.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17DDF-42B6-4922-8FC3-510217F6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33971-1893-41AD-9D9E-CA58C4AA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EF8B-75B7-4B21-847F-C1D2282F88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821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190E-662D-4AE1-9EDC-A08FA0CA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0C073-88D7-4A64-A8E9-757405438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8577-805B-4CCA-97FA-15E8A93B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2481-C0E2-40E0-98FA-EFA9D4570498}" type="datetimeFigureOut">
              <a:rPr lang="hu-HU" smtClean="0"/>
              <a:t>2021. 08. 04.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D9A9-7504-4A0C-B44D-34C07A80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EB76F-863C-4541-8AAC-69306518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EF8B-75B7-4B21-847F-C1D2282F88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630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FA97F-820B-464E-8F54-8613FE474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EA402-2A5F-491B-B17B-8740EBD1E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B36FB-8F77-424C-A638-7BED8384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2481-C0E2-40E0-98FA-EFA9D4570498}" type="datetimeFigureOut">
              <a:rPr lang="hu-HU" smtClean="0"/>
              <a:t>2021. 08. 04.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B9F29-C985-4297-8C1A-E3453B9E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9B515-C338-4A96-A816-6A46D920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EF8B-75B7-4B21-847F-C1D2282F88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040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E19E-A073-4C50-A9C4-99B0087E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AC5C-A37A-4FCC-8425-A3087C9F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982A5-FFA1-453F-AC03-BAC729A7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2481-C0E2-40E0-98FA-EFA9D4570498}" type="datetimeFigureOut">
              <a:rPr lang="hu-HU" smtClean="0"/>
              <a:t>2021. 08. 04.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88773-707A-4906-B2E8-9B7ADC8D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B4D1-E9A2-4CC7-A93A-CF83A850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EF8B-75B7-4B21-847F-C1D2282F88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95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9450-7A5A-46BA-B0CF-0210BC19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0446-7FEB-484C-B365-42B95F15E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01B0-B54F-41C0-B563-8948C393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2481-C0E2-40E0-98FA-EFA9D4570498}" type="datetimeFigureOut">
              <a:rPr lang="hu-HU" smtClean="0"/>
              <a:t>2021. 08. 04.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5C43D-EF88-4D85-862A-EA6FB9A8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A4B68-3D23-47DD-AFC1-E61F6645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EF8B-75B7-4B21-847F-C1D2282F88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242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D874-07D7-463C-B070-B0E54A84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576D-4340-40E6-856B-69D004F2C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5AE78-1355-4108-B898-524C306A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663D1-C5EC-4448-8553-D1BA9924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2481-C0E2-40E0-98FA-EFA9D4570498}" type="datetimeFigureOut">
              <a:rPr lang="hu-HU" smtClean="0"/>
              <a:t>2021. 08. 04.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A6E08-8EE2-4DC3-9C84-6108E7BA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1A5A-7A03-4DA1-8365-F51DD354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EF8B-75B7-4B21-847F-C1D2282F88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744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0B47-09E4-4478-83AC-23B3970D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0B63E-37E5-43D5-982F-7C0647FC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C9F87-43C1-4816-A3EC-88AD6610C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DF3B8-2BF3-4DAA-B82C-7967751F0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80D94-D66A-4757-90D3-10E36F9E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FB383-7919-4067-BF04-8C9959BA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2481-C0E2-40E0-98FA-EFA9D4570498}" type="datetimeFigureOut">
              <a:rPr lang="hu-HU" smtClean="0"/>
              <a:t>2021. 08. 04.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207B1-944D-47CF-891A-B2AF8BF5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5D72D-7E41-4AC4-8700-ECDFF263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EF8B-75B7-4B21-847F-C1D2282F88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9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E302-23E6-4685-BB46-10AA4657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F2C23-0769-4700-843A-F2116EAF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2481-C0E2-40E0-98FA-EFA9D4570498}" type="datetimeFigureOut">
              <a:rPr lang="hu-HU" smtClean="0"/>
              <a:t>2021. 08. 04.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4A0A0-0582-4246-80AB-6BC96BFD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6D8F2-FE42-4642-943D-4633CC0B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EF8B-75B7-4B21-847F-C1D2282F88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234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C6CFE-FB2B-4750-BF3B-CD64A29E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2481-C0E2-40E0-98FA-EFA9D4570498}" type="datetimeFigureOut">
              <a:rPr lang="hu-HU" smtClean="0"/>
              <a:t>2021. 08. 04.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6CA99-3B9A-4E9A-8E97-310EBAA7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24A8A-A06E-4037-9088-655021DC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EF8B-75B7-4B21-847F-C1D2282F88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15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A023-B270-4289-8D4F-E70D08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F8D0-15F6-40FB-8197-3401C5AC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4B604-B421-4F97-BCD2-B7B013CE1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143B-C9B0-4DCF-9F63-4AE782B2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2481-C0E2-40E0-98FA-EFA9D4570498}" type="datetimeFigureOut">
              <a:rPr lang="hu-HU" smtClean="0"/>
              <a:t>2021. 08. 04.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DA17A-5F3F-4526-A1BE-63E3B40F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BB012-9E15-42C6-AC39-3CABFDFF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EF8B-75B7-4B21-847F-C1D2282F88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8FFF-051C-40EA-B8C0-2C4CC3AF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FE6AA-9BB9-4582-A358-1C51CEB20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5AFE6-B71D-4CEC-BD16-2DF8D7B63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2D5D5-0994-4AED-8860-CED34F07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2481-C0E2-40E0-98FA-EFA9D4570498}" type="datetimeFigureOut">
              <a:rPr lang="hu-HU" smtClean="0"/>
              <a:t>2021. 08. 04.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76F2F-FAC0-4C39-8666-57B41A27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C783-F7BC-41FC-8A14-B8E5E86F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EF8B-75B7-4B21-847F-C1D2282F88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893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277A2-137C-4299-9EC7-281414D3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F00C-BE8F-443D-9699-7CF85A35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F673F-3921-4882-83CE-436069D25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2481-C0E2-40E0-98FA-EFA9D4570498}" type="datetimeFigureOut">
              <a:rPr lang="hu-HU" smtClean="0"/>
              <a:t>2021. 08. 04.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77F8-2166-4002-9BA2-1D9A15CBB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4B595-69D1-48BA-BB1B-66A691865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EF8B-75B7-4B21-847F-C1D2282F88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872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Line 4">
            <a:extLst>
              <a:ext uri="{FF2B5EF4-FFF2-40B4-BE49-F238E27FC236}">
                <a16:creationId xmlns:a16="http://schemas.microsoft.com/office/drawing/2014/main" id="{E9F257CC-541B-4709-A28C-267F82D64733}"/>
              </a:ext>
            </a:extLst>
          </p:cNvPr>
          <p:cNvSpPr/>
          <p:nvPr/>
        </p:nvSpPr>
        <p:spPr>
          <a:xfrm>
            <a:off x="7637545" y="2465546"/>
            <a:ext cx="4308857" cy="1075691"/>
          </a:xfrm>
          <a:prstGeom prst="borderCallout1">
            <a:avLst>
              <a:gd name="adj1" fmla="val 97853"/>
              <a:gd name="adj2" fmla="val 47530"/>
              <a:gd name="adj3" fmla="val 186841"/>
              <a:gd name="adj4" fmla="val 476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dirty="0" err="1"/>
              <a:t>splitek</a:t>
            </a:r>
            <a:r>
              <a:rPr lang="en-US" dirty="0"/>
              <a:t> </a:t>
            </a:r>
            <a:r>
              <a:rPr lang="en-US" dirty="0" err="1"/>
              <a:t>javításának</a:t>
            </a:r>
            <a:r>
              <a:rPr lang="en-US" dirty="0"/>
              <a:t> </a:t>
            </a:r>
            <a:r>
              <a:rPr lang="en-US" dirty="0" err="1"/>
              <a:t>könyvtára</a:t>
            </a:r>
            <a:r>
              <a:rPr lang="pt-BR" b="0" i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i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./arcanum_trg/fix_splt_errs_corpus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AC18FB-F80C-40B8-AF9B-ECB24D6F837C}"/>
              </a:ext>
            </a:extLst>
          </p:cNvPr>
          <p:cNvSpPr/>
          <p:nvPr/>
        </p:nvSpPr>
        <p:spPr>
          <a:xfrm>
            <a:off x="3609340" y="2384267"/>
            <a:ext cx="3413760" cy="10756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Fix_splt_errs.py</a:t>
            </a:r>
            <a:endParaRPr lang="hu-HU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04AE84-913F-4CCA-92F3-DC0BE0795DEA}"/>
              </a:ext>
            </a:extLst>
          </p:cNvPr>
          <p:cNvCxnSpPr>
            <a:stCxn id="8" idx="6"/>
          </p:cNvCxnSpPr>
          <p:nvPr/>
        </p:nvCxnSpPr>
        <p:spPr>
          <a:xfrm flipV="1">
            <a:off x="7023100" y="2922112"/>
            <a:ext cx="604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A69BB82-4DE1-430A-8721-7F1DF9FA5721}"/>
              </a:ext>
            </a:extLst>
          </p:cNvPr>
          <p:cNvSpPr/>
          <p:nvPr/>
        </p:nvSpPr>
        <p:spPr>
          <a:xfrm>
            <a:off x="165100" y="2465547"/>
            <a:ext cx="2296160" cy="1075691"/>
          </a:xfrm>
          <a:prstGeom prst="borderCallout1">
            <a:avLst>
              <a:gd name="adj1" fmla="val 45196"/>
              <a:gd name="adj2" fmla="val 100517"/>
              <a:gd name="adj3" fmla="val 47290"/>
              <a:gd name="adj4" fmla="val 1489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b="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arcanum_src</a:t>
            </a:r>
            <a:r>
              <a:rPr lang="hu-HU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b="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ocrraw</a:t>
            </a:r>
            <a:r>
              <a:rPr lang="hu-HU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/**/*.</a:t>
            </a:r>
            <a:r>
              <a:rPr lang="hu-HU" b="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txt</a:t>
            </a:r>
            <a:endParaRPr lang="hu-HU" b="0" dirty="0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BDF10B-AB10-4C89-B42C-B54EAEDB49FA}"/>
              </a:ext>
            </a:extLst>
          </p:cNvPr>
          <p:cNvSpPr/>
          <p:nvPr/>
        </p:nvSpPr>
        <p:spPr>
          <a:xfrm>
            <a:off x="8782050" y="4289862"/>
            <a:ext cx="3008630" cy="4876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row </a:t>
            </a:r>
            <a:r>
              <a:rPr lang="en-US" dirty="0" err="1"/>
              <a:t>megismétlődik</a:t>
            </a:r>
            <a:r>
              <a:rPr lang="en-US" dirty="0"/>
              <a:t>, </a:t>
            </a:r>
            <a:r>
              <a:rPr lang="en-US" dirty="0" err="1"/>
              <a:t>könyvtár</a:t>
            </a:r>
            <a:r>
              <a:rPr lang="en-US" dirty="0"/>
              <a:t> </a:t>
            </a:r>
            <a:r>
              <a:rPr lang="en-US" dirty="0" err="1"/>
              <a:t>szerkezet</a:t>
            </a:r>
            <a:endParaRPr lang="hu-H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784B08-7720-47E1-B0DF-A79D4FB8B924}"/>
              </a:ext>
            </a:extLst>
          </p:cNvPr>
          <p:cNvSpPr txBox="1"/>
          <p:nvPr/>
        </p:nvSpPr>
        <p:spPr>
          <a:xfrm>
            <a:off x="165099" y="88900"/>
            <a:ext cx="8240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Arcanum 1.0</a:t>
            </a:r>
            <a:endParaRPr lang="hu-HU" sz="2800" dirty="0"/>
          </a:p>
          <a:p>
            <a:r>
              <a:rPr lang="en-US" sz="2800" dirty="0"/>
              <a:t>FIX SPLIT ERRORS</a:t>
            </a:r>
            <a:endParaRPr lang="hu-HU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C976DB-EA60-41ED-AEFD-D6B52E8A6F4F}"/>
              </a:ext>
            </a:extLst>
          </p:cNvPr>
          <p:cNvSpPr txBox="1"/>
          <p:nvPr/>
        </p:nvSpPr>
        <p:spPr>
          <a:xfrm>
            <a:off x="3721101" y="3471546"/>
            <a:ext cx="3276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tulajdonnév</a:t>
            </a:r>
            <a:r>
              <a:rPr lang="en-US" dirty="0"/>
              <a:t> </a:t>
            </a:r>
            <a:r>
              <a:rPr lang="en-US" dirty="0" err="1"/>
              <a:t>jellegűeket</a:t>
            </a:r>
            <a:r>
              <a:rPr lang="en-US" dirty="0"/>
              <a:t> </a:t>
            </a:r>
            <a:r>
              <a:rPr lang="en-US" dirty="0" err="1"/>
              <a:t>kihagyja</a:t>
            </a:r>
            <a:endParaRPr lang="hu-H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DBF7BA-D25B-42A6-8D5A-944C3ADD4485}"/>
              </a:ext>
            </a:extLst>
          </p:cNvPr>
          <p:cNvSpPr txBox="1"/>
          <p:nvPr/>
        </p:nvSpPr>
        <p:spPr>
          <a:xfrm>
            <a:off x="3743732" y="4082459"/>
            <a:ext cx="3276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0" i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OCR-</a:t>
            </a:r>
            <a:r>
              <a:rPr lang="hu-HU" b="0" i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cleaning</a:t>
            </a:r>
            <a:r>
              <a:rPr lang="hu-HU" b="0" i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b="0" i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hu-HU" b="0" i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b="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proper_names_splitfreq</a:t>
            </a:r>
            <a:endParaRPr lang="hu-HU" b="0" dirty="0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81421B-46FF-40FD-97E1-6E6A7FF74975}"/>
              </a:ext>
            </a:extLst>
          </p:cNvPr>
          <p:cNvSpPr txBox="1"/>
          <p:nvPr/>
        </p:nvSpPr>
        <p:spPr>
          <a:xfrm>
            <a:off x="3609340" y="1475149"/>
            <a:ext cx="4894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pat_dashed_word_seq</a:t>
            </a:r>
            <a:r>
              <a:rPr lang="en-US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amiben</a:t>
            </a:r>
            <a:r>
              <a:rPr lang="en-US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van ‘-’, 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azt</a:t>
            </a:r>
            <a:r>
              <a:rPr lang="en-US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szétszakítja</a:t>
            </a:r>
            <a:r>
              <a:rPr lang="en-US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emmorph</a:t>
            </a:r>
            <a:r>
              <a:rPr lang="en-US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vizsgálat</a:t>
            </a:r>
            <a:r>
              <a:rPr lang="en-US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szétszakított</a:t>
            </a:r>
            <a:r>
              <a:rPr lang="en-US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komponensekre</a:t>
            </a:r>
            <a:endParaRPr lang="hu-HU" b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2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Line 4">
            <a:extLst>
              <a:ext uri="{FF2B5EF4-FFF2-40B4-BE49-F238E27FC236}">
                <a16:creationId xmlns:a16="http://schemas.microsoft.com/office/drawing/2014/main" id="{E9F257CC-541B-4709-A28C-267F82D64733}"/>
              </a:ext>
            </a:extLst>
          </p:cNvPr>
          <p:cNvSpPr/>
          <p:nvPr/>
        </p:nvSpPr>
        <p:spPr>
          <a:xfrm>
            <a:off x="162332" y="2300686"/>
            <a:ext cx="2743201" cy="2988050"/>
          </a:xfrm>
          <a:prstGeom prst="borderCallout1">
            <a:avLst>
              <a:gd name="adj1" fmla="val 97853"/>
              <a:gd name="adj2" fmla="val 47530"/>
              <a:gd name="adj3" fmla="val 70781"/>
              <a:gd name="adj4" fmla="val 477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dirty="0" err="1"/>
              <a:t>splitek</a:t>
            </a:r>
            <a:r>
              <a:rPr lang="en-US" dirty="0"/>
              <a:t> </a:t>
            </a:r>
            <a:r>
              <a:rPr lang="en-US" dirty="0" err="1"/>
              <a:t>javításának</a:t>
            </a:r>
            <a:r>
              <a:rPr lang="en-US" dirty="0"/>
              <a:t> </a:t>
            </a:r>
            <a:r>
              <a:rPr lang="en-US" dirty="0" err="1"/>
              <a:t>könyvtára</a:t>
            </a:r>
            <a:r>
              <a:rPr lang="pt-BR" b="0" i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i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./arcanum_trg/fix_splt_errs_corpus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AC18FB-F80C-40B8-AF9B-ECB24D6F837C}"/>
              </a:ext>
            </a:extLst>
          </p:cNvPr>
          <p:cNvSpPr/>
          <p:nvPr/>
        </p:nvSpPr>
        <p:spPr>
          <a:xfrm>
            <a:off x="3609340" y="2384267"/>
            <a:ext cx="3413760" cy="10756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Tokenize.sh</a:t>
            </a:r>
            <a:endParaRPr lang="hu-HU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04AE84-913F-4CCA-92F3-DC0BE0795DEA}"/>
              </a:ext>
            </a:extLst>
          </p:cNvPr>
          <p:cNvCxnSpPr>
            <a:stCxn id="8" idx="6"/>
          </p:cNvCxnSpPr>
          <p:nvPr/>
        </p:nvCxnSpPr>
        <p:spPr>
          <a:xfrm flipV="1">
            <a:off x="7023100" y="2922112"/>
            <a:ext cx="604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BDF10B-AB10-4C89-B42C-B54EAEDB49FA}"/>
              </a:ext>
            </a:extLst>
          </p:cNvPr>
          <p:cNvSpPr/>
          <p:nvPr/>
        </p:nvSpPr>
        <p:spPr>
          <a:xfrm>
            <a:off x="8782050" y="4082459"/>
            <a:ext cx="3008630" cy="99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 err="1"/>
              <a:t>könyvtár</a:t>
            </a:r>
            <a:r>
              <a:rPr lang="en-US" dirty="0"/>
              <a:t> </a:t>
            </a:r>
            <a:r>
              <a:rPr lang="en-US" dirty="0" err="1"/>
              <a:t>szerkezet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file, de </a:t>
            </a:r>
            <a:r>
              <a:rPr lang="en-US" dirty="0" err="1"/>
              <a:t>soronként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 van </a:t>
            </a:r>
            <a:r>
              <a:rPr lang="en-US" dirty="0" err="1"/>
              <a:t>már</a:t>
            </a:r>
            <a:endParaRPr lang="hu-H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784B08-7720-47E1-B0DF-A79D4FB8B924}"/>
              </a:ext>
            </a:extLst>
          </p:cNvPr>
          <p:cNvSpPr txBox="1"/>
          <p:nvPr/>
        </p:nvSpPr>
        <p:spPr>
          <a:xfrm>
            <a:off x="165100" y="88900"/>
            <a:ext cx="5930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Arcanum 1.0</a:t>
            </a:r>
          </a:p>
          <a:p>
            <a:r>
              <a:rPr lang="en-US" sz="2800" dirty="0"/>
              <a:t>TOKENIZE</a:t>
            </a:r>
            <a:endParaRPr lang="hu-HU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C976DB-EA60-41ED-AEFD-D6B52E8A6F4F}"/>
              </a:ext>
            </a:extLst>
          </p:cNvPr>
          <p:cNvSpPr txBox="1"/>
          <p:nvPr/>
        </p:nvSpPr>
        <p:spPr>
          <a:xfrm>
            <a:off x="3721101" y="3471546"/>
            <a:ext cx="3276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tulajdonnév</a:t>
            </a:r>
            <a:r>
              <a:rPr lang="en-US" dirty="0"/>
              <a:t> </a:t>
            </a:r>
            <a:r>
              <a:rPr lang="en-US" dirty="0" err="1"/>
              <a:t>jellegűeket</a:t>
            </a:r>
            <a:r>
              <a:rPr lang="en-US" dirty="0"/>
              <a:t> </a:t>
            </a:r>
            <a:r>
              <a:rPr lang="en-US" dirty="0" err="1"/>
              <a:t>kihagyja</a:t>
            </a:r>
            <a:endParaRPr lang="hu-H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DBF7BA-D25B-42A6-8D5A-944C3ADD4485}"/>
              </a:ext>
            </a:extLst>
          </p:cNvPr>
          <p:cNvSpPr txBox="1"/>
          <p:nvPr/>
        </p:nvSpPr>
        <p:spPr>
          <a:xfrm>
            <a:off x="3743732" y="4082459"/>
            <a:ext cx="3276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0" i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OCR-</a:t>
            </a:r>
            <a:r>
              <a:rPr lang="hu-HU" b="0" i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cleaning</a:t>
            </a:r>
            <a:r>
              <a:rPr lang="hu-HU" b="0" i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b="0" i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hu-HU" b="0" i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b="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proper_names_splitfreq</a:t>
            </a:r>
            <a:endParaRPr lang="hu-HU" b="0" dirty="0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903918-5C6D-47FC-8383-78319FCEFA09}"/>
              </a:ext>
            </a:extLst>
          </p:cNvPr>
          <p:cNvCxnSpPr>
            <a:cxnSpLocks/>
          </p:cNvCxnSpPr>
          <p:nvPr/>
        </p:nvCxnSpPr>
        <p:spPr>
          <a:xfrm>
            <a:off x="2934858" y="2922112"/>
            <a:ext cx="684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508DC312-DF52-4471-B5A8-1B8B6109239A}"/>
              </a:ext>
            </a:extLst>
          </p:cNvPr>
          <p:cNvSpPr/>
          <p:nvPr/>
        </p:nvSpPr>
        <p:spPr>
          <a:xfrm>
            <a:off x="7668258" y="575134"/>
            <a:ext cx="2743201" cy="2988050"/>
          </a:xfrm>
          <a:prstGeom prst="borderCallout1">
            <a:avLst>
              <a:gd name="adj1" fmla="val 99978"/>
              <a:gd name="adj2" fmla="val 100308"/>
              <a:gd name="adj3" fmla="val 119686"/>
              <a:gd name="adj4" fmla="val 9992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0" dirty="0">
                <a:solidFill>
                  <a:srgbClr val="FBF1C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b="0" dirty="0" err="1">
                <a:solidFill>
                  <a:srgbClr val="FBF1C7"/>
                </a:solidFill>
                <a:effectLst/>
                <a:latin typeface="Consolas" panose="020B0609020204030204" pitchFamily="49" charset="0"/>
              </a:rPr>
              <a:t>arcanum_trg</a:t>
            </a:r>
            <a:r>
              <a:rPr lang="hu-HU" b="0" dirty="0">
                <a:solidFill>
                  <a:srgbClr val="FBF1C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b="0" dirty="0" err="1">
                <a:solidFill>
                  <a:srgbClr val="FBF1C7"/>
                </a:solidFill>
                <a:effectLst/>
                <a:latin typeface="Consolas" panose="020B0609020204030204" pitchFamily="49" charset="0"/>
              </a:rPr>
              <a:t>tokenized_corpus</a:t>
            </a:r>
            <a:r>
              <a:rPr lang="hu-HU" b="0" dirty="0">
                <a:solidFill>
                  <a:srgbClr val="FBF1C7"/>
                </a:solidFill>
                <a:effectLst/>
                <a:latin typeface="Consolas" panose="020B0609020204030204" pitchFamily="49" charset="0"/>
              </a:rPr>
              <a:t>  </a:t>
            </a:r>
            <a:endParaRPr lang="hu-HU" b="0" dirty="0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5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60215B-DDD7-4ECF-AEBB-625043531EF7}"/>
              </a:ext>
            </a:extLst>
          </p:cNvPr>
          <p:cNvSpPr/>
          <p:nvPr/>
        </p:nvSpPr>
        <p:spPr>
          <a:xfrm>
            <a:off x="5029200" y="376872"/>
            <a:ext cx="2296160" cy="107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</a:t>
            </a:r>
          </a:p>
          <a:p>
            <a:pPr algn="ctr"/>
            <a:r>
              <a:rPr lang="en-US" dirty="0"/>
              <a:t>lists</a:t>
            </a:r>
            <a:endParaRPr lang="hu-HU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E9F257CC-541B-4709-A28C-267F82D64733}"/>
              </a:ext>
            </a:extLst>
          </p:cNvPr>
          <p:cNvSpPr/>
          <p:nvPr/>
        </p:nvSpPr>
        <p:spPr>
          <a:xfrm>
            <a:off x="7627620" y="1541622"/>
            <a:ext cx="2296160" cy="1075691"/>
          </a:xfrm>
          <a:prstGeom prst="borderCallout1">
            <a:avLst>
              <a:gd name="adj1" fmla="val 18750"/>
              <a:gd name="adj2" fmla="val -8333"/>
              <a:gd name="adj3" fmla="val -15048"/>
              <a:gd name="adj4" fmla="val -537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Szógyakorisági</a:t>
            </a:r>
            <a:r>
              <a:rPr lang="en-US" dirty="0"/>
              <a:t> </a:t>
            </a:r>
            <a:r>
              <a:rPr lang="en-US" dirty="0" err="1"/>
              <a:t>listák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48D57A-0BB5-4878-8F45-ACDFBACB853F}"/>
              </a:ext>
            </a:extLst>
          </p:cNvPr>
          <p:cNvSpPr/>
          <p:nvPr/>
        </p:nvSpPr>
        <p:spPr>
          <a:xfrm>
            <a:off x="7627620" y="2678273"/>
            <a:ext cx="2296160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raw_simple.txt</a:t>
            </a:r>
            <a:endParaRPr lang="hu-H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AC18FB-F80C-40B8-AF9B-ECB24D6F837C}"/>
              </a:ext>
            </a:extLst>
          </p:cNvPr>
          <p:cNvSpPr/>
          <p:nvPr/>
        </p:nvSpPr>
        <p:spPr>
          <a:xfrm>
            <a:off x="3609340" y="2384267"/>
            <a:ext cx="3413760" cy="10756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get_tokenfreq</a:t>
            </a:r>
            <a:endParaRPr lang="hu-HU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04AE84-913F-4CCA-92F3-DC0BE0795DEA}"/>
              </a:ext>
            </a:extLst>
          </p:cNvPr>
          <p:cNvCxnSpPr>
            <a:stCxn id="8" idx="6"/>
          </p:cNvCxnSpPr>
          <p:nvPr/>
        </p:nvCxnSpPr>
        <p:spPr>
          <a:xfrm flipV="1">
            <a:off x="7023100" y="2922112"/>
            <a:ext cx="604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A69BB82-4DE1-430A-8721-7F1DF9FA5721}"/>
              </a:ext>
            </a:extLst>
          </p:cNvPr>
          <p:cNvSpPr/>
          <p:nvPr/>
        </p:nvSpPr>
        <p:spPr>
          <a:xfrm>
            <a:off x="165100" y="2465547"/>
            <a:ext cx="2296160" cy="1075691"/>
          </a:xfrm>
          <a:prstGeom prst="borderCallout1">
            <a:avLst>
              <a:gd name="adj1" fmla="val 45196"/>
              <a:gd name="adj2" fmla="val 100517"/>
              <a:gd name="adj3" fmla="val 47290"/>
              <a:gd name="adj4" fmla="val 1489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Tokenizált</a:t>
            </a:r>
            <a:r>
              <a:rPr lang="en-US" dirty="0"/>
              <a:t> </a:t>
            </a:r>
            <a:r>
              <a:rPr lang="en-US" dirty="0" err="1"/>
              <a:t>szövegek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F1D128-7FDD-4DAD-8090-9C2DA965136C}"/>
              </a:ext>
            </a:extLst>
          </p:cNvPr>
          <p:cNvCxnSpPr>
            <a:stCxn id="6" idx="2"/>
          </p:cNvCxnSpPr>
          <p:nvPr/>
        </p:nvCxnSpPr>
        <p:spPr>
          <a:xfrm>
            <a:off x="8775700" y="3165953"/>
            <a:ext cx="0" cy="29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387BF0-A5F7-4CB1-A51B-6D053AC46823}"/>
              </a:ext>
            </a:extLst>
          </p:cNvPr>
          <p:cNvCxnSpPr/>
          <p:nvPr/>
        </p:nvCxnSpPr>
        <p:spPr>
          <a:xfrm>
            <a:off x="8775700" y="3889853"/>
            <a:ext cx="0" cy="29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BD3E97-AF78-4C8B-A2FA-708EEBAB8665}"/>
              </a:ext>
            </a:extLst>
          </p:cNvPr>
          <p:cNvCxnSpPr/>
          <p:nvPr/>
        </p:nvCxnSpPr>
        <p:spPr>
          <a:xfrm>
            <a:off x="8763000" y="4639153"/>
            <a:ext cx="0" cy="29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B18B01F-861B-41E0-B0E1-367D958E11CD}"/>
              </a:ext>
            </a:extLst>
          </p:cNvPr>
          <p:cNvSpPr/>
          <p:nvPr/>
        </p:nvSpPr>
        <p:spPr>
          <a:xfrm>
            <a:off x="8496300" y="3459958"/>
            <a:ext cx="571500" cy="429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Punkt</a:t>
            </a:r>
            <a:endParaRPr lang="hu-HU" sz="11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92E6FF-7B4A-498F-9C0A-DA412DA3C073}"/>
              </a:ext>
            </a:extLst>
          </p:cNvPr>
          <p:cNvSpPr/>
          <p:nvPr/>
        </p:nvSpPr>
        <p:spPr>
          <a:xfrm>
            <a:off x="8483600" y="4183858"/>
            <a:ext cx="571500" cy="429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num</a:t>
            </a:r>
            <a:endParaRPr lang="hu-HU" sz="11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68524D-EF66-4B49-B53A-490DF2D3B5BC}"/>
              </a:ext>
            </a:extLst>
          </p:cNvPr>
          <p:cNvSpPr/>
          <p:nvPr/>
        </p:nvSpPr>
        <p:spPr>
          <a:xfrm>
            <a:off x="8496300" y="4948715"/>
            <a:ext cx="571500" cy="429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emmorph</a:t>
            </a:r>
            <a:endParaRPr lang="hu-HU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DEB32D-F2AF-4B18-8D0A-01D395BFB19B}"/>
              </a:ext>
            </a:extLst>
          </p:cNvPr>
          <p:cNvCxnSpPr/>
          <p:nvPr/>
        </p:nvCxnSpPr>
        <p:spPr>
          <a:xfrm>
            <a:off x="8782050" y="5378610"/>
            <a:ext cx="0" cy="29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9B56757-7776-4CAB-ADCA-4300F1FA4432}"/>
              </a:ext>
            </a:extLst>
          </p:cNvPr>
          <p:cNvSpPr/>
          <p:nvPr/>
        </p:nvSpPr>
        <p:spPr>
          <a:xfrm>
            <a:off x="8496300" y="5688172"/>
            <a:ext cx="571500" cy="4298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name</a:t>
            </a:r>
            <a:endParaRPr lang="hu-HU" sz="11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BDF10B-AB10-4C89-B42C-B54EAEDB49FA}"/>
              </a:ext>
            </a:extLst>
          </p:cNvPr>
          <p:cNvSpPr/>
          <p:nvPr/>
        </p:nvSpPr>
        <p:spPr>
          <a:xfrm>
            <a:off x="6654800" y="6171724"/>
            <a:ext cx="3008630" cy="4876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raw_simple.4.name.out</a:t>
            </a:r>
            <a:endParaRPr lang="hu-H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3D62C9-574E-4D31-8735-90A53B6E3785}"/>
              </a:ext>
            </a:extLst>
          </p:cNvPr>
          <p:cNvSpPr/>
          <p:nvPr/>
        </p:nvSpPr>
        <p:spPr>
          <a:xfrm rot="5400000">
            <a:off x="8239283" y="4404201"/>
            <a:ext cx="2805112" cy="6762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ilter_wordlist.py</a:t>
            </a:r>
            <a:endParaRPr lang="hu-HU" sz="14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13809-E3D4-4F46-B9C5-1018551C7AA3}"/>
              </a:ext>
            </a:extLst>
          </p:cNvPr>
          <p:cNvSpPr txBox="1"/>
          <p:nvPr/>
        </p:nvSpPr>
        <p:spPr>
          <a:xfrm>
            <a:off x="10136356" y="2678273"/>
            <a:ext cx="181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14 839 650 token</a:t>
            </a:r>
            <a:endParaRPr lang="hu-H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FFEACF-C0D0-46FB-B72B-E7B80D25C25F}"/>
              </a:ext>
            </a:extLst>
          </p:cNvPr>
          <p:cNvSpPr txBox="1"/>
          <p:nvPr/>
        </p:nvSpPr>
        <p:spPr>
          <a:xfrm>
            <a:off x="10240005" y="6415564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6 959 659 token</a:t>
            </a:r>
            <a:endParaRPr lang="hu-H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86192-CA77-49D9-B41A-FFA9D6E2C0D3}"/>
              </a:ext>
            </a:extLst>
          </p:cNvPr>
          <p:cNvSpPr txBox="1"/>
          <p:nvPr/>
        </p:nvSpPr>
        <p:spPr>
          <a:xfrm>
            <a:off x="10240005" y="577556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~62 000</a:t>
            </a:r>
            <a:endParaRPr lang="hu-H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4723C0-13EB-4383-96B6-D73D6555C5EC}"/>
              </a:ext>
            </a:extLst>
          </p:cNvPr>
          <p:cNvSpPr txBox="1"/>
          <p:nvPr/>
        </p:nvSpPr>
        <p:spPr>
          <a:xfrm>
            <a:off x="10240005" y="3498734"/>
            <a:ext cx="141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1.3M</a:t>
            </a:r>
            <a:endParaRPr lang="hu-H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03239B-24A0-4BBC-84DF-D06ABE2551FD}"/>
              </a:ext>
            </a:extLst>
          </p:cNvPr>
          <p:cNvSpPr txBox="1"/>
          <p:nvPr/>
        </p:nvSpPr>
        <p:spPr>
          <a:xfrm>
            <a:off x="10215878" y="4134529"/>
            <a:ext cx="141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580 000</a:t>
            </a:r>
            <a:endParaRPr lang="hu-H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713A62-ECF9-462B-BA39-517759BB23AE}"/>
              </a:ext>
            </a:extLst>
          </p:cNvPr>
          <p:cNvSpPr txBox="1"/>
          <p:nvPr/>
        </p:nvSpPr>
        <p:spPr>
          <a:xfrm>
            <a:off x="10240005" y="5012931"/>
            <a:ext cx="141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5M</a:t>
            </a:r>
            <a:endParaRPr lang="hu-H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784B08-7720-47E1-B0DF-A79D4FB8B924}"/>
              </a:ext>
            </a:extLst>
          </p:cNvPr>
          <p:cNvSpPr txBox="1"/>
          <p:nvPr/>
        </p:nvSpPr>
        <p:spPr>
          <a:xfrm>
            <a:off x="165100" y="88900"/>
            <a:ext cx="4651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Arcanum 1.0</a:t>
            </a:r>
          </a:p>
          <a:p>
            <a:r>
              <a:rPr lang="en-US" sz="2800" dirty="0"/>
              <a:t>SZÓGYAKORISÁG LISTA ELŐÁLLÍTÁSA ÉS SZŰRÉSE</a:t>
            </a:r>
            <a:endParaRPr lang="hu-H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7DA30-13F2-4707-B337-3F075B5EFE96}"/>
              </a:ext>
            </a:extLst>
          </p:cNvPr>
          <p:cNvSpPr txBox="1"/>
          <p:nvPr/>
        </p:nvSpPr>
        <p:spPr>
          <a:xfrm>
            <a:off x="10174050" y="2308941"/>
            <a:ext cx="18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KIINDULÁS</a:t>
            </a:r>
            <a:endParaRPr lang="hu-H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E0E80-9E57-48DA-AC32-AD2A0C69DEDF}"/>
              </a:ext>
            </a:extLst>
          </p:cNvPr>
          <p:cNvSpPr txBox="1"/>
          <p:nvPr/>
        </p:nvSpPr>
        <p:spPr>
          <a:xfrm rot="5400000">
            <a:off x="10729449" y="4319195"/>
            <a:ext cx="18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Csökkenés</a:t>
            </a:r>
            <a:endParaRPr lang="hu-H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486F0-8753-4B62-9A8C-1C178D366231}"/>
              </a:ext>
            </a:extLst>
          </p:cNvPr>
          <p:cNvSpPr txBox="1"/>
          <p:nvPr/>
        </p:nvSpPr>
        <p:spPr>
          <a:xfrm>
            <a:off x="10240005" y="6118067"/>
            <a:ext cx="18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FENNMARADÓ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655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60215B-DDD7-4ECF-AEBB-625043531EF7}"/>
              </a:ext>
            </a:extLst>
          </p:cNvPr>
          <p:cNvSpPr/>
          <p:nvPr/>
        </p:nvSpPr>
        <p:spPr>
          <a:xfrm>
            <a:off x="4213613" y="3364599"/>
            <a:ext cx="2296160" cy="62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Laplace </a:t>
            </a:r>
            <a:r>
              <a:rPr lang="en-US" dirty="0" err="1"/>
              <a:t>smooting</a:t>
            </a:r>
            <a:r>
              <a:rPr lang="en-US" dirty="0"/>
              <a:t> van benne</a:t>
            </a:r>
            <a:endParaRPr lang="hu-HU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E9F257CC-541B-4709-A28C-267F82D64733}"/>
              </a:ext>
            </a:extLst>
          </p:cNvPr>
          <p:cNvSpPr/>
          <p:nvPr/>
        </p:nvSpPr>
        <p:spPr>
          <a:xfrm>
            <a:off x="7627620" y="1541622"/>
            <a:ext cx="2296160" cy="1075691"/>
          </a:xfrm>
          <a:prstGeom prst="borderCallout1">
            <a:avLst>
              <a:gd name="adj1" fmla="val 18750"/>
              <a:gd name="adj2" fmla="val -8333"/>
              <a:gd name="adj3" fmla="val 94134"/>
              <a:gd name="adj4" fmla="val -91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Szógyakorisági</a:t>
            </a:r>
            <a:r>
              <a:rPr lang="en-US" dirty="0"/>
              <a:t> </a:t>
            </a:r>
            <a:r>
              <a:rPr lang="en-US" dirty="0" err="1"/>
              <a:t>listák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48D57A-0BB5-4878-8F45-ACDFBACB853F}"/>
              </a:ext>
            </a:extLst>
          </p:cNvPr>
          <p:cNvSpPr/>
          <p:nvPr/>
        </p:nvSpPr>
        <p:spPr>
          <a:xfrm>
            <a:off x="7627620" y="2678273"/>
            <a:ext cx="2296160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raw_simple.txt</a:t>
            </a:r>
            <a:endParaRPr lang="hu-H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AC18FB-F80C-40B8-AF9B-ECB24D6F837C}"/>
              </a:ext>
            </a:extLst>
          </p:cNvPr>
          <p:cNvSpPr/>
          <p:nvPr/>
        </p:nvSpPr>
        <p:spPr>
          <a:xfrm>
            <a:off x="3609340" y="2384267"/>
            <a:ext cx="3413760" cy="10756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ocr.py</a:t>
            </a:r>
            <a:endParaRPr lang="hu-HU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04AE84-913F-4CCA-92F3-DC0BE0795DEA}"/>
              </a:ext>
            </a:extLst>
          </p:cNvPr>
          <p:cNvCxnSpPr>
            <a:stCxn id="8" idx="6"/>
          </p:cNvCxnSpPr>
          <p:nvPr/>
        </p:nvCxnSpPr>
        <p:spPr>
          <a:xfrm flipV="1">
            <a:off x="7023100" y="2922112"/>
            <a:ext cx="604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A69BB82-4DE1-430A-8721-7F1DF9FA5721}"/>
              </a:ext>
            </a:extLst>
          </p:cNvPr>
          <p:cNvSpPr/>
          <p:nvPr/>
        </p:nvSpPr>
        <p:spPr>
          <a:xfrm>
            <a:off x="165099" y="2465547"/>
            <a:ext cx="2743199" cy="1075691"/>
          </a:xfrm>
          <a:prstGeom prst="borderCallout1">
            <a:avLst>
              <a:gd name="adj1" fmla="val 45196"/>
              <a:gd name="adj2" fmla="val 100517"/>
              <a:gd name="adj3" fmla="val 44950"/>
              <a:gd name="adj4" fmla="val 1253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raw_simple</a:t>
            </a:r>
            <a:r>
              <a:rPr lang="en-US" dirty="0"/>
              <a:t>.</a:t>
            </a:r>
            <a:r>
              <a:rPr lang="hu-HU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annotated.out</a:t>
            </a:r>
            <a:endParaRPr lang="hu-HU" b="0" dirty="0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F1D128-7FDD-4DAD-8090-9C2DA965136C}"/>
              </a:ext>
            </a:extLst>
          </p:cNvPr>
          <p:cNvCxnSpPr>
            <a:stCxn id="6" idx="2"/>
          </p:cNvCxnSpPr>
          <p:nvPr/>
        </p:nvCxnSpPr>
        <p:spPr>
          <a:xfrm>
            <a:off x="8775700" y="3165953"/>
            <a:ext cx="0" cy="29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387BF0-A5F7-4CB1-A51B-6D053AC46823}"/>
              </a:ext>
            </a:extLst>
          </p:cNvPr>
          <p:cNvCxnSpPr/>
          <p:nvPr/>
        </p:nvCxnSpPr>
        <p:spPr>
          <a:xfrm>
            <a:off x="8775700" y="3889853"/>
            <a:ext cx="0" cy="29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BD3E97-AF78-4C8B-A2FA-708EEBAB8665}"/>
              </a:ext>
            </a:extLst>
          </p:cNvPr>
          <p:cNvCxnSpPr/>
          <p:nvPr/>
        </p:nvCxnSpPr>
        <p:spPr>
          <a:xfrm>
            <a:off x="8763000" y="4639153"/>
            <a:ext cx="0" cy="29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B18B01F-861B-41E0-B0E1-367D958E11CD}"/>
              </a:ext>
            </a:extLst>
          </p:cNvPr>
          <p:cNvSpPr/>
          <p:nvPr/>
        </p:nvSpPr>
        <p:spPr>
          <a:xfrm>
            <a:off x="8496300" y="3459958"/>
            <a:ext cx="571500" cy="429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Punkt</a:t>
            </a:r>
            <a:endParaRPr lang="hu-HU" sz="11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92E6FF-7B4A-498F-9C0A-DA412DA3C073}"/>
              </a:ext>
            </a:extLst>
          </p:cNvPr>
          <p:cNvSpPr/>
          <p:nvPr/>
        </p:nvSpPr>
        <p:spPr>
          <a:xfrm>
            <a:off x="8483600" y="4183858"/>
            <a:ext cx="571500" cy="429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num</a:t>
            </a:r>
            <a:endParaRPr lang="hu-HU" sz="11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68524D-EF66-4B49-B53A-490DF2D3B5BC}"/>
              </a:ext>
            </a:extLst>
          </p:cNvPr>
          <p:cNvSpPr/>
          <p:nvPr/>
        </p:nvSpPr>
        <p:spPr>
          <a:xfrm>
            <a:off x="8496300" y="4948715"/>
            <a:ext cx="571500" cy="429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emmorph</a:t>
            </a:r>
            <a:endParaRPr lang="hu-HU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DEB32D-F2AF-4B18-8D0A-01D395BFB19B}"/>
              </a:ext>
            </a:extLst>
          </p:cNvPr>
          <p:cNvCxnSpPr/>
          <p:nvPr/>
        </p:nvCxnSpPr>
        <p:spPr>
          <a:xfrm>
            <a:off x="8782050" y="5378610"/>
            <a:ext cx="0" cy="29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9B56757-7776-4CAB-ADCA-4300F1FA4432}"/>
              </a:ext>
            </a:extLst>
          </p:cNvPr>
          <p:cNvSpPr/>
          <p:nvPr/>
        </p:nvSpPr>
        <p:spPr>
          <a:xfrm>
            <a:off x="8496300" y="5688172"/>
            <a:ext cx="571500" cy="4298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name</a:t>
            </a:r>
            <a:endParaRPr lang="hu-HU" sz="11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BDF10B-AB10-4C89-B42C-B54EAEDB49FA}"/>
              </a:ext>
            </a:extLst>
          </p:cNvPr>
          <p:cNvSpPr/>
          <p:nvPr/>
        </p:nvSpPr>
        <p:spPr>
          <a:xfrm>
            <a:off x="6654800" y="6171724"/>
            <a:ext cx="3008630" cy="4876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raw_simple.4.name.out</a:t>
            </a:r>
            <a:endParaRPr lang="hu-H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3D62C9-574E-4D31-8735-90A53B6E3785}"/>
              </a:ext>
            </a:extLst>
          </p:cNvPr>
          <p:cNvSpPr/>
          <p:nvPr/>
        </p:nvSpPr>
        <p:spPr>
          <a:xfrm rot="5400000">
            <a:off x="8239283" y="4404201"/>
            <a:ext cx="2805112" cy="6762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ilter_wordlist.py</a:t>
            </a:r>
            <a:endParaRPr lang="hu-HU" sz="14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13809-E3D4-4F46-B9C5-1018551C7AA3}"/>
              </a:ext>
            </a:extLst>
          </p:cNvPr>
          <p:cNvSpPr txBox="1"/>
          <p:nvPr/>
        </p:nvSpPr>
        <p:spPr>
          <a:xfrm>
            <a:off x="10136356" y="2678273"/>
            <a:ext cx="181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14 839 650 token</a:t>
            </a:r>
            <a:endParaRPr lang="hu-H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FFEACF-C0D0-46FB-B72B-E7B80D25C25F}"/>
              </a:ext>
            </a:extLst>
          </p:cNvPr>
          <p:cNvSpPr txBox="1"/>
          <p:nvPr/>
        </p:nvSpPr>
        <p:spPr>
          <a:xfrm>
            <a:off x="10253375" y="6230898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6 959 659 token</a:t>
            </a:r>
            <a:endParaRPr lang="hu-H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86192-CA77-49D9-B41A-FFA9D6E2C0D3}"/>
              </a:ext>
            </a:extLst>
          </p:cNvPr>
          <p:cNvSpPr txBox="1"/>
          <p:nvPr/>
        </p:nvSpPr>
        <p:spPr>
          <a:xfrm>
            <a:off x="10240005" y="577556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~62 000</a:t>
            </a:r>
            <a:endParaRPr lang="hu-H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4723C0-13EB-4383-96B6-D73D6555C5EC}"/>
              </a:ext>
            </a:extLst>
          </p:cNvPr>
          <p:cNvSpPr txBox="1"/>
          <p:nvPr/>
        </p:nvSpPr>
        <p:spPr>
          <a:xfrm>
            <a:off x="10240005" y="3498734"/>
            <a:ext cx="141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1.3M</a:t>
            </a:r>
            <a:endParaRPr lang="hu-H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03239B-24A0-4BBC-84DF-D06ABE2551FD}"/>
              </a:ext>
            </a:extLst>
          </p:cNvPr>
          <p:cNvSpPr txBox="1"/>
          <p:nvPr/>
        </p:nvSpPr>
        <p:spPr>
          <a:xfrm>
            <a:off x="10215878" y="4134529"/>
            <a:ext cx="141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580 000</a:t>
            </a:r>
            <a:endParaRPr lang="hu-H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713A62-ECF9-462B-BA39-517759BB23AE}"/>
              </a:ext>
            </a:extLst>
          </p:cNvPr>
          <p:cNvSpPr txBox="1"/>
          <p:nvPr/>
        </p:nvSpPr>
        <p:spPr>
          <a:xfrm>
            <a:off x="10240005" y="5012931"/>
            <a:ext cx="141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5M</a:t>
            </a:r>
            <a:endParaRPr lang="hu-H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784B08-7720-47E1-B0DF-A79D4FB8B924}"/>
              </a:ext>
            </a:extLst>
          </p:cNvPr>
          <p:cNvSpPr txBox="1"/>
          <p:nvPr/>
        </p:nvSpPr>
        <p:spPr>
          <a:xfrm>
            <a:off x="165100" y="889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Arcanum_trg</a:t>
            </a:r>
            <a:r>
              <a:rPr lang="en-US" sz="2800" dirty="0"/>
              <a:t> /</a:t>
            </a:r>
            <a:r>
              <a:rPr lang="en-US" sz="2800" dirty="0" err="1"/>
              <a:t>output_bigstore</a:t>
            </a:r>
            <a:endParaRPr lang="hu-H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2AB22-FE47-4935-8565-6C11F5EF8548}"/>
              </a:ext>
            </a:extLst>
          </p:cNvPr>
          <p:cNvSpPr txBox="1"/>
          <p:nvPr/>
        </p:nvSpPr>
        <p:spPr>
          <a:xfrm>
            <a:off x="205346" y="3574214"/>
            <a:ext cx="28288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GWANN : </a:t>
            </a:r>
          </a:p>
          <a:p>
            <a:r>
              <a:rPr lang="hu-HU" sz="1400" dirty="0"/>
              <a:t>GWOCC : szavak előfordulásai</a:t>
            </a:r>
          </a:p>
          <a:p>
            <a:r>
              <a:rPr lang="hu-HU" sz="1400" dirty="0"/>
              <a:t>GWFRQ : szavak gyakoriságai</a:t>
            </a:r>
          </a:p>
          <a:p>
            <a:endParaRPr lang="hu-HU" sz="1400" dirty="0"/>
          </a:p>
          <a:p>
            <a:r>
              <a:rPr lang="hu-HU" sz="1400" dirty="0"/>
              <a:t>GNOCC : </a:t>
            </a:r>
            <a:r>
              <a:rPr lang="hu-HU" sz="1400" dirty="0" err="1"/>
              <a:t>bigrammok</a:t>
            </a:r>
            <a:r>
              <a:rPr lang="hu-HU" sz="1400" dirty="0"/>
              <a:t> előfordulásai</a:t>
            </a:r>
          </a:p>
          <a:p>
            <a:r>
              <a:rPr lang="hu-HU" sz="1400" dirty="0"/>
              <a:t>GNFRQ : </a:t>
            </a:r>
            <a:r>
              <a:rPr lang="hu-HU" sz="1400" dirty="0" err="1"/>
              <a:t>bigrammok</a:t>
            </a:r>
            <a:r>
              <a:rPr lang="hu-HU" sz="1400" dirty="0"/>
              <a:t> gyakoriságai ("fél" </a:t>
            </a:r>
            <a:r>
              <a:rPr lang="hu-HU" sz="1400" dirty="0" err="1"/>
              <a:t>bigrammok</a:t>
            </a:r>
            <a:r>
              <a:rPr lang="hu-HU" sz="1400" dirty="0"/>
              <a:t> is. Mi lehet  "a "-</a:t>
            </a:r>
            <a:r>
              <a:rPr lang="hu-HU" sz="1400" dirty="0" err="1"/>
              <a:t>val</a:t>
            </a:r>
            <a:r>
              <a:rPr lang="hu-HU" sz="1400" dirty="0"/>
              <a:t>?)</a:t>
            </a:r>
          </a:p>
          <a:p>
            <a:endParaRPr lang="hu-HU" sz="1400" dirty="0"/>
          </a:p>
          <a:p>
            <a:r>
              <a:rPr lang="hu-HU" sz="1400" dirty="0"/>
              <a:t>BWANN : </a:t>
            </a:r>
            <a:r>
              <a:rPr lang="hu-HU" sz="1400" dirty="0" err="1"/>
              <a:t>labelezett</a:t>
            </a:r>
            <a:r>
              <a:rPr lang="hu-HU" sz="1400" dirty="0"/>
              <a:t> (</a:t>
            </a:r>
            <a:r>
              <a:rPr lang="hu-HU" sz="1400" dirty="0" err="1"/>
              <a:t>ANNotált</a:t>
            </a:r>
            <a:r>
              <a:rPr lang="hu-HU" sz="1400" dirty="0"/>
              <a:t>), hogy melyik szó mi</a:t>
            </a:r>
          </a:p>
          <a:p>
            <a:r>
              <a:rPr lang="hu-HU" sz="1400" dirty="0"/>
              <a:t>BWOCC</a:t>
            </a:r>
          </a:p>
          <a:p>
            <a:r>
              <a:rPr lang="hu-HU" sz="1400" dirty="0"/>
              <a:t>BWFRQ</a:t>
            </a:r>
          </a:p>
          <a:p>
            <a:r>
              <a:rPr lang="hu-HU" sz="1400" dirty="0"/>
              <a:t>BNOCC</a:t>
            </a:r>
          </a:p>
          <a:p>
            <a:r>
              <a:rPr lang="hu-HU" sz="1400" dirty="0"/>
              <a:t>BNFRQ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D0378-F31F-4DB9-B8E8-1714C6CBFBE7}"/>
              </a:ext>
            </a:extLst>
          </p:cNvPr>
          <p:cNvSpPr/>
          <p:nvPr/>
        </p:nvSpPr>
        <p:spPr>
          <a:xfrm>
            <a:off x="205346" y="2516645"/>
            <a:ext cx="2662703" cy="201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corpus</a:t>
            </a:r>
            <a:endParaRPr lang="hu-HU" dirty="0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12910470-6ED4-4EA7-AD62-2BF69CD7D916}"/>
              </a:ext>
            </a:extLst>
          </p:cNvPr>
          <p:cNvSpPr/>
          <p:nvPr/>
        </p:nvSpPr>
        <p:spPr>
          <a:xfrm>
            <a:off x="988616" y="1166414"/>
            <a:ext cx="2743199" cy="1075691"/>
          </a:xfrm>
          <a:prstGeom prst="borderCallout1">
            <a:avLst>
              <a:gd name="adj1" fmla="val 100567"/>
              <a:gd name="adj2" fmla="val 99905"/>
              <a:gd name="adj3" fmla="val 143993"/>
              <a:gd name="adj4" fmla="val 997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hnc-1.3-sum-wordfreq_head400000.txt</a:t>
            </a:r>
            <a:endParaRPr lang="hu-HU" b="0" dirty="0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hu-HU" b="0" dirty="0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F104EE-4EA2-44CF-B7C9-5E7480594CF2}"/>
              </a:ext>
            </a:extLst>
          </p:cNvPr>
          <p:cNvSpPr/>
          <p:nvPr/>
        </p:nvSpPr>
        <p:spPr>
          <a:xfrm>
            <a:off x="1028865" y="1222536"/>
            <a:ext cx="2662703" cy="2013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corpus</a:t>
            </a:r>
            <a:endParaRPr lang="hu-H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A3A337-66F8-4748-BF67-ACD0ACEF7FF3}"/>
              </a:ext>
            </a:extLst>
          </p:cNvPr>
          <p:cNvSpPr/>
          <p:nvPr/>
        </p:nvSpPr>
        <p:spPr>
          <a:xfrm>
            <a:off x="4213613" y="4080110"/>
            <a:ext cx="2296160" cy="351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ad hoc </a:t>
            </a:r>
            <a:r>
              <a:rPr lang="en-US" dirty="0" err="1"/>
              <a:t>treshold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169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306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Koros</dc:creator>
  <cp:lastModifiedBy>Adam Koros</cp:lastModifiedBy>
  <cp:revision>5</cp:revision>
  <dcterms:created xsi:type="dcterms:W3CDTF">2021-08-04T14:24:26Z</dcterms:created>
  <dcterms:modified xsi:type="dcterms:W3CDTF">2021-08-05T10:01:53Z</dcterms:modified>
</cp:coreProperties>
</file>