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853" y="-71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F281163A-9AAD-CD45-B4AF-FDFE4F21AF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DB090732-A618-5A4E-A537-64A4B51DBF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3806" y="993183"/>
            <a:ext cx="4471802" cy="1790700"/>
          </a:xfrm>
        </p:spPr>
        <p:txBody>
          <a:bodyPr anchor="b"/>
          <a:lstStyle>
            <a:lvl1pPr algn="l">
              <a:defRPr sz="6000">
                <a:solidFill>
                  <a:srgbClr val="CB981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smtClean="0"/>
              <a:t>Образец заголовка</a:t>
            </a:r>
            <a:endParaRPr lang="x-non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9B81846-9D9A-1D48-92A5-021FC167EB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806" y="2852939"/>
            <a:ext cx="4471802" cy="124182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0DB87F3-D628-A44F-8A71-6B5B8A4DF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713D6-D707-4BBE-87D4-80D97EB8FED8}" type="datetimeFigureOut">
              <a:rPr lang="ru-RU" smtClean="0"/>
              <a:t>29.07.2024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A191E38-62B0-8045-9769-C5AE194EE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A62D7D1-E196-7F41-90C4-8E5B6201A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CE467-1863-4CA0-B175-2BFD08ACF5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0369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D09C6D8-FAE2-CB48-B6AF-599145010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x-non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C2E4046-1F2A-4549-875D-8B6B8B32A5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E7EC362-F507-E74D-A2C6-C5E7696D8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713D6-D707-4BBE-87D4-80D97EB8FED8}" type="datetimeFigureOut">
              <a:rPr lang="ru-RU" smtClean="0"/>
              <a:t>29.07.2024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C67D965-AD9F-644D-9131-2745EC311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45CBF72-9E7A-C148-95AB-B935E67E5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CE467-1863-4CA0-B175-2BFD08ACF5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3083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7546FE51-5627-FC4A-A9A8-42553B4EA8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9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x-non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9EB8741F-A682-2943-9C3F-0EF5CE5ECC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273844"/>
            <a:ext cx="5800725" cy="435887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B86AE9C-D32B-0741-85DC-E155CB25F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713D6-D707-4BBE-87D4-80D97EB8FED8}" type="datetimeFigureOut">
              <a:rPr lang="ru-RU" smtClean="0"/>
              <a:t>29.07.2024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6D3E463-3A1C-6143-A147-7218C72CC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68D7D94-A99D-EB42-9BD5-192CF6015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CE467-1863-4CA0-B175-2BFD08ACF5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3404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DC57925-613C-8F4C-898F-6D8E28BAE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A9E8AEF-A169-0A42-A7FC-B7BFA281F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DD3F5BF-3B8F-A441-9A1E-787664CE8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713D6-D707-4BBE-87D4-80D97EB8FED8}" type="datetimeFigureOut">
              <a:rPr lang="ru-RU" smtClean="0"/>
              <a:t>29.07.2024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A290D71-0132-B74F-AD43-4E63924C4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5644F60-AD23-9B4A-85BC-49CF6F6F9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CE467-1863-4CA0-B175-2BFD08ACF5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2204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BBCD35F-2DE7-044D-9304-4D0E27C6B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1B14C52-09E4-0142-8C93-9205AFB926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6760AB2-67FE-C342-BEE5-51174E49F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713D6-D707-4BBE-87D4-80D97EB8FED8}" type="datetimeFigureOut">
              <a:rPr lang="ru-RU" smtClean="0"/>
              <a:t>29.07.2024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47DFC55-2E13-584D-9D9C-483FA1164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8A4BBE1-4D03-1848-9FAF-D2A30348A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CE467-1863-4CA0-B175-2BFD08ACF5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643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DB897D9-C720-FB4C-99A6-E445499FC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EDFFF7A-6894-C343-8B2B-8CFB6B3963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x-non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011E1F2-BB81-C84C-8A0E-597E1D6BD7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x-non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0CFDE69-843F-2F45-A01D-7A6455D9A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713D6-D707-4BBE-87D4-80D97EB8FED8}" type="datetimeFigureOut">
              <a:rPr lang="ru-RU" smtClean="0"/>
              <a:t>29.07.2024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81EC541-CB0F-1447-A506-BD02C21E4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42364D8-2F86-5249-AC00-826CF62D6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CE467-1863-4CA0-B175-2BFD08ACF5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7776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4D39618-D58A-3E49-8DBF-D185F900F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5"/>
            <a:ext cx="7886700" cy="99417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DA3A620-4AFC-9442-A00C-5510DF8CAD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734134F-3AB2-EB41-8F58-E4D3BED981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x-non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7BA31031-5110-B148-9012-2884EAD357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6811604A-9105-DF44-B650-A1CDCA6DC6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1" cy="276344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x-non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99653A2E-AE44-7C4F-AD8A-5F36F9C07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713D6-D707-4BBE-87D4-80D97EB8FED8}" type="datetimeFigureOut">
              <a:rPr lang="ru-RU" smtClean="0"/>
              <a:t>29.07.2024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E80CA3C9-D689-5B43-8F60-5DE3EB385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3E1D2C46-9E97-CA48-B838-A1DDA3155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CE467-1863-4CA0-B175-2BFD08ACF5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9084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D115520-22D4-3640-9D6F-597D86B97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x-non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A90402F3-0F1B-F04F-8083-FE485CB3E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713D6-D707-4BBE-87D4-80D97EB8FED8}" type="datetimeFigureOut">
              <a:rPr lang="ru-RU" smtClean="0"/>
              <a:t>29.07.2024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FBE8DC6-F039-8F4F-B92C-661E778DE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CA092C0-3DBB-0C4D-B089-D6C4E4BC8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CE467-1863-4CA0-B175-2BFD08ACF5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6236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D39A5E4A-1220-D446-BFF2-E1B1A29E5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713D6-D707-4BBE-87D4-80D97EB8FED8}" type="datetimeFigureOut">
              <a:rPr lang="ru-RU" smtClean="0"/>
              <a:t>29.07.2024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95B970E6-167F-3A4C-9E6F-0D0471B4F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A790E22-C2AC-9449-9D85-E56E7D2FA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CE467-1863-4CA0-B175-2BFD08ACF5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6594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3090BD6-680C-F145-A915-786F60844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5718EA1-3EA0-D141-8A9E-4B0E2D1CB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x-non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25F6717-0AE9-A949-B7AD-CBBECBA102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CC583AA-572B-E44C-BA53-CC26402E6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713D6-D707-4BBE-87D4-80D97EB8FED8}" type="datetimeFigureOut">
              <a:rPr lang="ru-RU" smtClean="0"/>
              <a:t>29.07.2024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1C6B4A8-79E2-0A42-BF1C-E322E051C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AC163C5-04D9-D149-B649-5C57AA533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CE467-1863-4CA0-B175-2BFD08ACF5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3353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0E19A20-09BC-224C-966B-185E6E82F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x-non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31DE4764-B322-6D45-9B1F-7B7BC65DD6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x-non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87ABEFD-5A6F-8643-923F-DEFDD3EE0D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11069A7-6823-6749-A5A0-441D11337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713D6-D707-4BBE-87D4-80D97EB8FED8}" type="datetimeFigureOut">
              <a:rPr lang="ru-RU" smtClean="0"/>
              <a:t>29.07.2024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65EFE2E-5D71-494E-B417-95968039D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F9D1E64-6BCA-7947-AE30-65C339C3F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CE467-1863-4CA0-B175-2BFD08ACF5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3616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83945941-387D-394B-AB4A-8F41333371C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078F7AC8-1812-A049-A6C6-68DF81168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5845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A05E004-3B16-8247-A495-FDDBB5542D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2B16F0A-2448-D74F-A923-12E842E643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713D6-D707-4BBE-87D4-80D97EB8FED8}" type="datetimeFigureOut">
              <a:rPr lang="ru-RU" smtClean="0"/>
              <a:t>29.07.2024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91F9B30-A15F-DA40-8258-123C4CBC7D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4901F1E-3986-CD43-A0EB-5C56A273E0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0CE467-1863-4CA0-B175-2BFD08ACF5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8247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13806" y="993183"/>
            <a:ext cx="4750282" cy="1790700"/>
          </a:xfrm>
        </p:spPr>
        <p:txBody>
          <a:bodyPr>
            <a:noAutofit/>
          </a:bodyPr>
          <a:lstStyle/>
          <a:p>
            <a:r>
              <a:rPr lang="ru-RU" sz="2400" dirty="0"/>
              <a:t>Тема: разработка новой версии программного средства «Подсистема администрирования проекта «Единый колледж»»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ru-RU" dirty="0" smtClean="0">
                <a:latin typeface="Garamond" pitchFamily="18" charset="0"/>
              </a:rPr>
              <a:t>Выполнила: учащаяся группы П31 Долгая М.В.</a:t>
            </a:r>
          </a:p>
          <a:p>
            <a:pPr>
              <a:spcBef>
                <a:spcPts val="0"/>
              </a:spcBef>
            </a:pPr>
            <a:r>
              <a:rPr lang="ru-RU" dirty="0" smtClean="0">
                <a:latin typeface="Garamond" pitchFamily="18" charset="0"/>
              </a:rPr>
              <a:t>Руководитель: </a:t>
            </a:r>
            <a:r>
              <a:rPr lang="ru-RU" dirty="0" err="1" smtClean="0">
                <a:latin typeface="Garamond" pitchFamily="18" charset="0"/>
              </a:rPr>
              <a:t>Барило</a:t>
            </a:r>
            <a:r>
              <a:rPr lang="ru-RU" dirty="0" smtClean="0">
                <a:latin typeface="Garamond" pitchFamily="18" charset="0"/>
              </a:rPr>
              <a:t> С.С</a:t>
            </a:r>
            <a:endParaRPr lang="ru-RU" dirty="0"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5690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/>
          </p:cNvPicPr>
          <p:nvPr/>
        </p:nvPicPr>
        <p:blipFill>
          <a:blip r:embed="rId2"/>
          <a:srcRect l="1500" t="7242" r="1312" b="3621"/>
          <a:stretch>
            <a:fillRect/>
          </a:stretch>
        </p:blipFill>
        <p:spPr>
          <a:xfrm>
            <a:off x="323528" y="1275606"/>
            <a:ext cx="8496226" cy="282473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11560" y="123478"/>
            <a:ext cx="770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ru-RU" sz="2000" dirty="0" smtClean="0">
                <a:solidFill>
                  <a:srgbClr val="CB9813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Диаграмма развертывания</a:t>
            </a:r>
            <a:endParaRPr lang="ru-RU" sz="2000" dirty="0">
              <a:solidFill>
                <a:srgbClr val="CB9813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6932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13806" y="993183"/>
            <a:ext cx="4750282" cy="1790700"/>
          </a:xfrm>
        </p:spPr>
        <p:txBody>
          <a:bodyPr>
            <a:noAutofit/>
          </a:bodyPr>
          <a:lstStyle/>
          <a:p>
            <a:r>
              <a:rPr lang="ru-RU" sz="2400" dirty="0"/>
              <a:t>Тема: разработка новой версии программного средства «Подсистема администрирования проекта «Единый колледж»»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ru-RU" dirty="0" smtClean="0">
                <a:latin typeface="Garamond" pitchFamily="18" charset="0"/>
              </a:rPr>
              <a:t>Выполнила: учащаяся группы П31 Долгая М.В.</a:t>
            </a:r>
          </a:p>
          <a:p>
            <a:pPr>
              <a:spcBef>
                <a:spcPts val="0"/>
              </a:spcBef>
            </a:pPr>
            <a:r>
              <a:rPr lang="ru-RU" dirty="0" smtClean="0">
                <a:latin typeface="Garamond" pitchFamily="18" charset="0"/>
              </a:rPr>
              <a:t>Руководитель: </a:t>
            </a:r>
            <a:r>
              <a:rPr lang="ru-RU" dirty="0" err="1" smtClean="0">
                <a:latin typeface="Garamond" pitchFamily="18" charset="0"/>
              </a:rPr>
              <a:t>Барило</a:t>
            </a:r>
            <a:r>
              <a:rPr lang="ru-RU" dirty="0" smtClean="0">
                <a:latin typeface="Garamond" pitchFamily="18" charset="0"/>
              </a:rPr>
              <a:t> С.С</a:t>
            </a:r>
            <a:endParaRPr lang="ru-RU" dirty="0"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0848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4"/>
          <p:cNvSpPr/>
          <p:nvPr/>
        </p:nvSpPr>
        <p:spPr>
          <a:xfrm rot="8284914">
            <a:off x="5224965" y="1584228"/>
            <a:ext cx="1358366" cy="319390"/>
          </a:xfrm>
          <a:prstGeom prst="line">
            <a:avLst/>
          </a:prstGeom>
          <a:ln w="57150" cap="rnd">
            <a:solidFill>
              <a:srgbClr val="A6D2CF"/>
            </a:solidFill>
            <a:prstDash val="solid"/>
            <a:headEnd type="none" w="sm" len="sm"/>
            <a:tailEnd type="triangle" w="lg" len="med"/>
          </a:ln>
        </p:spPr>
      </p:sp>
      <p:pic>
        <p:nvPicPr>
          <p:cNvPr id="3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816434" y="2040420"/>
            <a:ext cx="1478396" cy="617714"/>
          </a:xfrm>
          <a:prstGeom prst="rect">
            <a:avLst/>
          </a:prstGeom>
        </p:spPr>
      </p:pic>
      <p:sp>
        <p:nvSpPr>
          <p:cNvPr id="4" name="AutoShape 6"/>
          <p:cNvSpPr/>
          <p:nvPr/>
        </p:nvSpPr>
        <p:spPr>
          <a:xfrm rot="-7312003" flipV="1">
            <a:off x="5017569" y="3091250"/>
            <a:ext cx="1307338" cy="159732"/>
          </a:xfrm>
          <a:prstGeom prst="line">
            <a:avLst/>
          </a:prstGeom>
          <a:ln w="57150" cap="rnd">
            <a:solidFill>
              <a:srgbClr val="A6D2CF"/>
            </a:solidFill>
            <a:prstDash val="solid"/>
            <a:headEnd type="none" w="sm" len="sm"/>
            <a:tailEnd type="triangle" w="lg" len="med"/>
          </a:ln>
        </p:spPr>
      </p:sp>
      <p:pic>
        <p:nvPicPr>
          <p:cNvPr id="5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369813" y="760939"/>
            <a:ext cx="2618474" cy="648073"/>
          </a:xfrm>
          <a:prstGeom prst="rect">
            <a:avLst/>
          </a:prstGeom>
        </p:spPr>
      </p:pic>
      <p:pic>
        <p:nvPicPr>
          <p:cNvPr id="6" name="Picture 8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369813" y="3684099"/>
            <a:ext cx="1962446" cy="677043"/>
          </a:xfrm>
          <a:prstGeom prst="rect">
            <a:avLst/>
          </a:prstGeom>
        </p:spPr>
      </p:pic>
      <p:pic>
        <p:nvPicPr>
          <p:cNvPr id="7" name="Picture 9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6057844" y="3684099"/>
            <a:ext cx="2896910" cy="597487"/>
          </a:xfrm>
          <a:prstGeom prst="rect">
            <a:avLst/>
          </a:prstGeom>
        </p:spPr>
      </p:pic>
      <p:pic>
        <p:nvPicPr>
          <p:cNvPr id="8" name="Picture 10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6588224" y="760939"/>
            <a:ext cx="1774674" cy="648073"/>
          </a:xfrm>
          <a:prstGeom prst="rect">
            <a:avLst/>
          </a:prstGeom>
        </p:spPr>
      </p:pic>
      <p:sp>
        <p:nvSpPr>
          <p:cNvPr id="9" name="AutoShape 12"/>
          <p:cNvSpPr/>
          <p:nvPr/>
        </p:nvSpPr>
        <p:spPr>
          <a:xfrm rot="-2699999">
            <a:off x="2278842" y="3119167"/>
            <a:ext cx="1620029" cy="130903"/>
          </a:xfrm>
          <a:prstGeom prst="line">
            <a:avLst/>
          </a:prstGeom>
          <a:ln w="57150" cap="rnd">
            <a:solidFill>
              <a:srgbClr val="A6D2CF"/>
            </a:solidFill>
            <a:prstDash val="solid"/>
            <a:headEnd type="none" w="sm" len="sm"/>
            <a:tailEnd type="triangle" w="lg" len="med"/>
          </a:ln>
        </p:spPr>
      </p:sp>
      <p:sp>
        <p:nvSpPr>
          <p:cNvPr id="10" name="AutoShape 13"/>
          <p:cNvSpPr/>
          <p:nvPr/>
        </p:nvSpPr>
        <p:spPr>
          <a:xfrm rot="2421483" flipV="1">
            <a:off x="2886090" y="1711929"/>
            <a:ext cx="996020" cy="50411"/>
          </a:xfrm>
          <a:prstGeom prst="line">
            <a:avLst/>
          </a:prstGeom>
          <a:ln w="57150" cap="rnd">
            <a:solidFill>
              <a:srgbClr val="A6D2CF"/>
            </a:solidFill>
            <a:prstDash val="solid"/>
            <a:headEnd type="none" w="sm" len="sm"/>
            <a:tailEnd type="triangle" w="lg" len="med"/>
          </a:ln>
        </p:spPr>
      </p:sp>
      <p:sp>
        <p:nvSpPr>
          <p:cNvPr id="12" name="TextBox 11"/>
          <p:cNvSpPr txBox="1"/>
          <p:nvPr/>
        </p:nvSpPr>
        <p:spPr>
          <a:xfrm>
            <a:off x="1979712" y="123478"/>
            <a:ext cx="526233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sz="2400" dirty="0">
                <a:solidFill>
                  <a:srgbClr val="CB9813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Состав проекта «Единый колледж»</a:t>
            </a:r>
          </a:p>
        </p:txBody>
      </p:sp>
    </p:spTree>
    <p:extLst>
      <p:ext uri="{BB962C8B-B14F-4D97-AF65-F5344CB8AC3E}">
        <p14:creationId xmlns:p14="http://schemas.microsoft.com/office/powerpoint/2010/main" val="60186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7544" y="231315"/>
            <a:ext cx="770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ru-RU" sz="2000" dirty="0">
                <a:solidFill>
                  <a:srgbClr val="CB9813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Недостатки текущей версии подсистемы администрирования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2336572"/>
              </p:ext>
            </p:extLst>
          </p:nvPr>
        </p:nvGraphicFramePr>
        <p:xfrm>
          <a:off x="683568" y="987574"/>
          <a:ext cx="7488832" cy="31750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816424"/>
                <a:gridCol w="367240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err="1" smtClean="0">
                          <a:solidFill>
                            <a:srgbClr val="FFC000"/>
                          </a:solidFill>
                        </a:rPr>
                        <a:t>Суперпользователь</a:t>
                      </a:r>
                      <a:endParaRPr lang="ru-RU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FFC000"/>
                          </a:solidFill>
                        </a:rPr>
                        <a:t>Администратор</a:t>
                      </a:r>
                      <a:endParaRPr lang="ru-RU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 algn="l">
                        <a:buFont typeface="Wingdings" pitchFamily="2" charset="2"/>
                        <a:buChar char="v"/>
                      </a:pPr>
                      <a:r>
                        <a:rPr lang="ru-RU" sz="1600" kern="1200" dirty="0" smtClean="0"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+mn-ea"/>
                          <a:cs typeface="+mn-cs"/>
                        </a:rPr>
                        <a:t>Некорректная сортировка по столбцу «Дата» в таблице логов</a:t>
                      </a:r>
                      <a:endParaRPr lang="ru-RU" sz="1600" dirty="0">
                        <a:latin typeface="Garamond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itchFamily="2" charset="2"/>
                        <a:buChar char="v"/>
                      </a:pPr>
                      <a:r>
                        <a:rPr lang="ru-RU" sz="1600" kern="1200" dirty="0" smtClean="0"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+mn-ea"/>
                          <a:cs typeface="+mn-cs"/>
                        </a:rPr>
                        <a:t>Отсутствие сохранения</a:t>
                      </a:r>
                      <a:r>
                        <a:rPr lang="ru-RU" sz="1600" kern="1200" baseline="0" dirty="0" smtClean="0"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600" kern="1200" dirty="0" smtClean="0"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+mn-ea"/>
                          <a:cs typeface="+mn-cs"/>
                        </a:rPr>
                        <a:t>фильтрации таблиц</a:t>
                      </a:r>
                      <a:endParaRPr lang="ru-RU" sz="1600" dirty="0">
                        <a:latin typeface="Garamond" pitchFamily="18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 algn="l">
                        <a:buFont typeface="Wingdings" pitchFamily="2" charset="2"/>
                        <a:buChar char="v"/>
                      </a:pPr>
                      <a:r>
                        <a:rPr lang="ru-RU" sz="1600" kern="1200" dirty="0" smtClean="0"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+mn-ea"/>
                          <a:cs typeface="+mn-cs"/>
                        </a:rPr>
                        <a:t>Отсутствие оповещения после прохождения </a:t>
                      </a:r>
                      <a:r>
                        <a:rPr lang="ru-RU" sz="1600" kern="1200" dirty="0" err="1" smtClean="0"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+mn-ea"/>
                          <a:cs typeface="+mn-cs"/>
                        </a:rPr>
                        <a:t>ШАГов</a:t>
                      </a:r>
                      <a:endParaRPr lang="ru-RU" sz="1600" kern="1200" dirty="0" smtClean="0"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itchFamily="2" charset="2"/>
                        <a:buChar char="v"/>
                      </a:pPr>
                      <a:r>
                        <a:rPr lang="ru-RU" sz="1600" kern="1200" dirty="0" smtClean="0"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+mn-ea"/>
                          <a:cs typeface="+mn-cs"/>
                        </a:rPr>
                        <a:t>Отсутствие корректной</a:t>
                      </a:r>
                      <a:r>
                        <a:rPr lang="ru-RU" sz="1600" kern="1200" baseline="0" dirty="0" smtClean="0"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600" kern="1200" dirty="0" smtClean="0"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+mn-ea"/>
                          <a:cs typeface="+mn-cs"/>
                        </a:rPr>
                        <a:t>обработки дат при импорте учащихся из </a:t>
                      </a:r>
                      <a:r>
                        <a:rPr lang="ru-RU" sz="1600" kern="1200" dirty="0" err="1" smtClean="0"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+mn-ea"/>
                          <a:cs typeface="+mn-cs"/>
                        </a:rPr>
                        <a:t>Active</a:t>
                      </a:r>
                      <a:r>
                        <a:rPr lang="ru-RU" sz="1600" kern="1200" dirty="0" smtClean="0"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600" kern="1200" dirty="0" err="1" smtClean="0"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+mn-ea"/>
                          <a:cs typeface="+mn-cs"/>
                        </a:rPr>
                        <a:t>Directory</a:t>
                      </a:r>
                      <a:endParaRPr lang="ru-RU" sz="1600" dirty="0">
                        <a:latin typeface="Garamond" pitchFamily="18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 algn="l">
                        <a:buFont typeface="Wingdings" pitchFamily="2" charset="2"/>
                        <a:buChar char="v"/>
                      </a:pPr>
                      <a:r>
                        <a:rPr lang="ru-RU" sz="1600" kern="1200" dirty="0" smtClean="0"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+mn-ea"/>
                          <a:cs typeface="+mn-cs"/>
                        </a:rPr>
                        <a:t>Отсутствие </a:t>
                      </a:r>
                      <a:r>
                        <a:rPr lang="ru-RU" sz="1600" kern="1200" dirty="0" err="1" smtClean="0"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+mn-ea"/>
                          <a:cs typeface="+mn-cs"/>
                        </a:rPr>
                        <a:t>ШАГа</a:t>
                      </a:r>
                      <a:r>
                        <a:rPr lang="ru-RU" sz="1600" kern="1200" dirty="0" smtClean="0"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+mn-ea"/>
                          <a:cs typeface="+mn-cs"/>
                        </a:rPr>
                        <a:t> для очистки </a:t>
                      </a:r>
                      <a:r>
                        <a:rPr lang="ru-RU" sz="1600" kern="1200" dirty="0" err="1" smtClean="0"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+mn-ea"/>
                          <a:cs typeface="+mn-cs"/>
                        </a:rPr>
                        <a:t>педнагрузки</a:t>
                      </a:r>
                      <a:r>
                        <a:rPr lang="ru-RU" sz="1600" kern="1200" dirty="0" smtClean="0"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+mn-ea"/>
                          <a:cs typeface="+mn-cs"/>
                        </a:rPr>
                        <a:t> преподавателей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itchFamily="2" charset="2"/>
                        <a:buChar char="v"/>
                      </a:pPr>
                      <a:r>
                        <a:rPr lang="ru-RU" sz="1600" kern="1200" dirty="0" smtClean="0"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+mn-ea"/>
                          <a:cs typeface="+mn-cs"/>
                        </a:rPr>
                        <a:t>Отсутствие множественного удаления записей из таблиц</a:t>
                      </a:r>
                      <a:endParaRPr lang="ru-RU" sz="1600" dirty="0">
                        <a:latin typeface="Garamond" pitchFamily="18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 algn="l">
                        <a:buFont typeface="Wingdings" pitchFamily="2" charset="2"/>
                        <a:buChar char="v"/>
                      </a:pPr>
                      <a:endParaRPr lang="ru-RU" sz="1600" kern="1200" dirty="0" smtClean="0"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itchFamily="2" charset="2"/>
                        <a:buChar char="v"/>
                      </a:pPr>
                      <a:r>
                        <a:rPr lang="ru-RU" sz="1600" kern="1200" dirty="0" smtClean="0"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+mn-ea"/>
                          <a:cs typeface="+mn-cs"/>
                        </a:rPr>
                        <a:t>Отсутствие возможности редактирования </a:t>
                      </a:r>
                      <a:r>
                        <a:rPr lang="ru-RU" sz="1600" kern="1200" dirty="0" err="1" smtClean="0"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+mn-ea"/>
                          <a:cs typeface="+mn-cs"/>
                        </a:rPr>
                        <a:t>педнагрузки</a:t>
                      </a:r>
                      <a:r>
                        <a:rPr lang="ru-RU" sz="1600" kern="1200" dirty="0" smtClean="0"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+mn-ea"/>
                          <a:cs typeface="+mn-cs"/>
                        </a:rPr>
                        <a:t> по преподавателю</a:t>
                      </a:r>
                      <a:endParaRPr lang="ru-RU" sz="1600" dirty="0">
                        <a:latin typeface="Garamond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4183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63304" y="713582"/>
            <a:ext cx="75608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u="sng" dirty="0" smtClean="0">
                <a:solidFill>
                  <a:schemeClr val="accent5">
                    <a:lumMod val="75000"/>
                  </a:schemeClr>
                </a:solidFill>
                <a:latin typeface="Garamond" pitchFamily="18" charset="0"/>
              </a:rPr>
              <a:t>Объектом</a:t>
            </a:r>
            <a:r>
              <a:rPr lang="ru-RU" dirty="0" smtClean="0">
                <a:solidFill>
                  <a:schemeClr val="accent5">
                    <a:lumMod val="75000"/>
                  </a:schemeClr>
                </a:solidFill>
                <a:latin typeface="Garamond" pitchFamily="18" charset="0"/>
              </a:rPr>
              <a:t> </a:t>
            </a:r>
            <a:r>
              <a:rPr lang="ru-RU" dirty="0">
                <a:latin typeface="Garamond" pitchFamily="18" charset="0"/>
              </a:rPr>
              <a:t>курсового проекта </a:t>
            </a:r>
            <a:r>
              <a:rPr lang="ru-RU" dirty="0" smtClean="0">
                <a:latin typeface="Garamond" pitchFamily="18" charset="0"/>
              </a:rPr>
              <a:t>является </a:t>
            </a:r>
            <a:r>
              <a:rPr lang="ru-RU" dirty="0">
                <a:latin typeface="Garamond" pitchFamily="18" charset="0"/>
              </a:rPr>
              <a:t>процесс доработки системы администрирования БД проекта «Единый колледж»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663304" y="1563638"/>
            <a:ext cx="75608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u="sng" dirty="0" smtClean="0">
                <a:solidFill>
                  <a:schemeClr val="accent5">
                    <a:lumMod val="75000"/>
                  </a:schemeClr>
                </a:solidFill>
                <a:latin typeface="Garamond" pitchFamily="18" charset="0"/>
              </a:rPr>
              <a:t>Предметом</a:t>
            </a:r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  <a:latin typeface="Garamond" pitchFamily="18" charset="0"/>
              </a:rPr>
              <a:t> </a:t>
            </a:r>
            <a:r>
              <a:rPr lang="ru-RU" dirty="0" smtClean="0">
                <a:latin typeface="Garamond" pitchFamily="18" charset="0"/>
              </a:rPr>
              <a:t>исследования является «Проект «Единый колледж»: подсистема администрирования» для учреждения образования «ПГЭК».</a:t>
            </a:r>
            <a:endParaRPr lang="ru-RU" dirty="0">
              <a:latin typeface="Garamond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677457" y="2499742"/>
            <a:ext cx="75608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u="sng" dirty="0" smtClean="0">
                <a:solidFill>
                  <a:schemeClr val="accent5">
                    <a:lumMod val="75000"/>
                  </a:schemeClr>
                </a:solidFill>
                <a:latin typeface="Garamond" pitchFamily="18" charset="0"/>
              </a:rPr>
              <a:t>Целью</a:t>
            </a:r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  <a:latin typeface="Garamond" pitchFamily="18" charset="0"/>
              </a:rPr>
              <a:t> </a:t>
            </a:r>
            <a:r>
              <a:rPr lang="ru-RU" dirty="0" smtClean="0">
                <a:latin typeface="Garamond" pitchFamily="18" charset="0"/>
              </a:rPr>
              <a:t>курсового проектирования является реализация новой версии программного средства «Подсистема администрирования проекта «Единый колледж»» для повышения эффективности, удобства использования и достижения максимального потенциала системы.</a:t>
            </a:r>
            <a:endParaRPr lang="ru-RU" dirty="0"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3206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987824" y="699541"/>
            <a:ext cx="4572000" cy="4088427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lvl="2" indent="268288">
              <a:lnSpc>
                <a:spcPts val="4480"/>
              </a:lnSpc>
              <a:buClr>
                <a:srgbClr val="FFC000"/>
              </a:buClr>
              <a:buFont typeface="Wingdings" pitchFamily="2" charset="2"/>
              <a:buChar char="v"/>
            </a:pPr>
            <a:r>
              <a:rPr lang="en-US" dirty="0">
                <a:solidFill>
                  <a:srgbClr val="000000"/>
                </a:solidFill>
                <a:latin typeface="Garamond" pitchFamily="18" charset="0"/>
              </a:rPr>
              <a:t>MS SQL Server 2017</a:t>
            </a:r>
          </a:p>
          <a:p>
            <a:pPr marL="0" lvl="2" indent="268288">
              <a:lnSpc>
                <a:spcPts val="4480"/>
              </a:lnSpc>
              <a:buClr>
                <a:srgbClr val="FFC000"/>
              </a:buClr>
              <a:buFont typeface="Wingdings" pitchFamily="2" charset="2"/>
              <a:buChar char="v"/>
            </a:pPr>
            <a:r>
              <a:rPr lang="en-US" dirty="0">
                <a:solidFill>
                  <a:srgbClr val="000000"/>
                </a:solidFill>
                <a:latin typeface="Garamond" pitchFamily="18" charset="0"/>
              </a:rPr>
              <a:t>С#</a:t>
            </a:r>
          </a:p>
          <a:p>
            <a:pPr marL="0" lvl="2" indent="268288">
              <a:lnSpc>
                <a:spcPts val="4480"/>
              </a:lnSpc>
              <a:buClr>
                <a:srgbClr val="FFC000"/>
              </a:buClr>
              <a:buFont typeface="Wingdings" pitchFamily="2" charset="2"/>
              <a:buChar char="v"/>
            </a:pPr>
            <a:r>
              <a:rPr lang="en-US" dirty="0">
                <a:solidFill>
                  <a:srgbClr val="000000"/>
                </a:solidFill>
                <a:latin typeface="Garamond" pitchFamily="18" charset="0"/>
              </a:rPr>
              <a:t>WPF</a:t>
            </a:r>
          </a:p>
          <a:p>
            <a:pPr marL="0" lvl="2" indent="268288">
              <a:lnSpc>
                <a:spcPts val="4480"/>
              </a:lnSpc>
              <a:buClr>
                <a:srgbClr val="FFC000"/>
              </a:buClr>
              <a:buFont typeface="Wingdings" pitchFamily="2" charset="2"/>
              <a:buChar char="v"/>
            </a:pPr>
            <a:r>
              <a:rPr lang="en-US" dirty="0" smtClean="0">
                <a:solidFill>
                  <a:srgbClr val="000000"/>
                </a:solidFill>
                <a:latin typeface="Garamond" pitchFamily="18" charset="0"/>
              </a:rPr>
              <a:t>Dapper</a:t>
            </a:r>
            <a:endParaRPr lang="ru-RU" dirty="0" smtClean="0">
              <a:solidFill>
                <a:srgbClr val="000000"/>
              </a:solidFill>
              <a:latin typeface="Garamond" pitchFamily="18" charset="0"/>
            </a:endParaRPr>
          </a:p>
          <a:p>
            <a:pPr marL="0" lvl="1" indent="268288">
              <a:lnSpc>
                <a:spcPts val="4480"/>
              </a:lnSpc>
              <a:buClr>
                <a:srgbClr val="FFC000"/>
              </a:buClr>
              <a:buFont typeface="Wingdings" pitchFamily="2" charset="2"/>
              <a:buChar char="v"/>
            </a:pPr>
            <a:r>
              <a:rPr lang="en-US" dirty="0" err="1">
                <a:solidFill>
                  <a:srgbClr val="000000"/>
                </a:solidFill>
                <a:latin typeface="Garamond" pitchFamily="18" charset="0"/>
              </a:rPr>
              <a:t>ERwin</a:t>
            </a:r>
            <a:r>
              <a:rPr lang="en-US" dirty="0">
                <a:solidFill>
                  <a:srgbClr val="000000"/>
                </a:solidFill>
                <a:latin typeface="Garamond" pitchFamily="18" charset="0"/>
              </a:rPr>
              <a:t> Data Modeler</a:t>
            </a:r>
          </a:p>
          <a:p>
            <a:pPr marL="0" lvl="1" indent="268288">
              <a:lnSpc>
                <a:spcPts val="4480"/>
              </a:lnSpc>
              <a:buClr>
                <a:srgbClr val="FFC000"/>
              </a:buClr>
              <a:buFont typeface="Wingdings" pitchFamily="2" charset="2"/>
              <a:buChar char="v"/>
            </a:pPr>
            <a:r>
              <a:rPr lang="en-US" dirty="0">
                <a:solidFill>
                  <a:srgbClr val="000000"/>
                </a:solidFill>
                <a:latin typeface="Garamond" pitchFamily="18" charset="0"/>
              </a:rPr>
              <a:t>Enterprise Architect</a:t>
            </a:r>
          </a:p>
          <a:p>
            <a:pPr marL="1381761" lvl="2" indent="-460587">
              <a:lnSpc>
                <a:spcPts val="4480"/>
              </a:lnSpc>
              <a:buClr>
                <a:srgbClr val="FFC000"/>
              </a:buClr>
              <a:buFont typeface="Arial"/>
              <a:buChar char="⚬"/>
            </a:pPr>
            <a:endParaRPr lang="en-US" dirty="0">
              <a:solidFill>
                <a:srgbClr val="000000"/>
              </a:solidFill>
              <a:latin typeface="Garamond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7544" y="231315"/>
            <a:ext cx="770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ru-RU" sz="2000" dirty="0" smtClean="0">
                <a:solidFill>
                  <a:srgbClr val="CB9813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Средства и инструменты разработки</a:t>
            </a:r>
            <a:endParaRPr lang="ru-RU" sz="2000" dirty="0">
              <a:solidFill>
                <a:srgbClr val="CB9813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1984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707" b="19373"/>
          <a:stretch/>
        </p:blipFill>
        <p:spPr bwMode="auto">
          <a:xfrm>
            <a:off x="611560" y="658855"/>
            <a:ext cx="7955565" cy="432524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11560" y="123478"/>
            <a:ext cx="770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ru-RU" sz="2000" dirty="0" smtClean="0">
                <a:solidFill>
                  <a:srgbClr val="CB9813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Диаграмма вариантов использования</a:t>
            </a:r>
            <a:endParaRPr lang="ru-RU" sz="2000" dirty="0">
              <a:solidFill>
                <a:srgbClr val="CB9813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4" name="Овал 3"/>
          <p:cNvSpPr/>
          <p:nvPr/>
        </p:nvSpPr>
        <p:spPr>
          <a:xfrm>
            <a:off x="2939350" y="3363838"/>
            <a:ext cx="1524638" cy="84441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/>
          <p:cNvSpPr/>
          <p:nvPr/>
        </p:nvSpPr>
        <p:spPr>
          <a:xfrm>
            <a:off x="4932040" y="1419623"/>
            <a:ext cx="86409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8562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/>
          <p:nvPr/>
        </p:nvPicPr>
        <p:blipFill>
          <a:blip r:embed="rId2"/>
          <a:stretch>
            <a:fillRect/>
          </a:stretch>
        </p:blipFill>
        <p:spPr>
          <a:xfrm>
            <a:off x="2195736" y="699542"/>
            <a:ext cx="4798729" cy="430629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11560" y="123478"/>
            <a:ext cx="770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ru-RU" sz="2000" dirty="0" smtClean="0">
                <a:solidFill>
                  <a:srgbClr val="CB9813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Диаграмма «сущность-связь»</a:t>
            </a:r>
            <a:endParaRPr lang="ru-RU" sz="2000" dirty="0">
              <a:solidFill>
                <a:srgbClr val="CB9813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815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123478"/>
            <a:ext cx="770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ru-RU" sz="2000" dirty="0" smtClean="0">
                <a:solidFill>
                  <a:srgbClr val="CB9813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Диаграмма классов</a:t>
            </a:r>
            <a:endParaRPr lang="ru-RU" sz="2000" dirty="0">
              <a:solidFill>
                <a:srgbClr val="CB9813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pic>
        <p:nvPicPr>
          <p:cNvPr id="3" name="Рисунок 2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154" b="20057"/>
          <a:stretch/>
        </p:blipFill>
        <p:spPr bwMode="auto">
          <a:xfrm>
            <a:off x="2093009" y="492810"/>
            <a:ext cx="5154900" cy="458797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39012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32821" y="771550"/>
            <a:ext cx="7462333" cy="370747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11560" y="123478"/>
            <a:ext cx="770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ru-RU" sz="2000" dirty="0" smtClean="0">
                <a:solidFill>
                  <a:srgbClr val="CB9813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Логическая структура</a:t>
            </a:r>
            <a:endParaRPr lang="ru-RU" sz="2000" dirty="0">
              <a:solidFill>
                <a:srgbClr val="CB9813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1898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Custom 3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9B810"/>
      </a:accent1>
      <a:accent2>
        <a:srgbClr val="6C7074"/>
      </a:accent2>
      <a:accent3>
        <a:srgbClr val="BBA894"/>
      </a:accent3>
      <a:accent4>
        <a:srgbClr val="FFC000"/>
      </a:accent4>
      <a:accent5>
        <a:srgbClr val="8B6539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powerpointbase.com-1090</Template>
  <TotalTime>74</TotalTime>
  <Words>205</Words>
  <Application>Microsoft Office PowerPoint</Application>
  <PresentationFormat>Экран (16:9)</PresentationFormat>
  <Paragraphs>32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Тема Office</vt:lpstr>
      <vt:lpstr>Тема: разработка новой версии программного средства «Подсистема администрирования проекта «Единый колледж»»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Тема: разработка новой версии программного средства «Подсистема администрирования проекта «Единый колледж»»</vt:lpstr>
    </vt:vector>
  </TitlesOfParts>
  <Company>SanBuild &amp; 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Тема: разработка новой версии программного средства «Подсистема администрирования проекта «Единый колледж»»</dc:title>
  <dc:creator>mashadolgaya015@gmail.com</dc:creator>
  <cp:lastModifiedBy>mashadolgaya015@gmail.com</cp:lastModifiedBy>
  <cp:revision>10</cp:revision>
  <dcterms:created xsi:type="dcterms:W3CDTF">2024-05-12T18:32:12Z</dcterms:created>
  <dcterms:modified xsi:type="dcterms:W3CDTF">2024-07-29T08:31:13Z</dcterms:modified>
</cp:coreProperties>
</file>