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2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9" r:id="rId21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0505"/>
    <a:srgbClr val="234E81"/>
    <a:srgbClr val="009999"/>
    <a:srgbClr val="99CCFF"/>
    <a:srgbClr val="2C6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49" y="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D3B9-BAC6-4CBF-891B-587805A0E7E6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81FF-D644-4C1E-8957-3AB5D594F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9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D3B9-BAC6-4CBF-891B-587805A0E7E6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81FF-D644-4C1E-8957-3AB5D594F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9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D3B9-BAC6-4CBF-891B-587805A0E7E6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81FF-D644-4C1E-8957-3AB5D594F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00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D3B9-BAC6-4CBF-891B-587805A0E7E6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81FF-D644-4C1E-8957-3AB5D594F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46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D3B9-BAC6-4CBF-891B-587805A0E7E6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81FF-D644-4C1E-8957-3AB5D594F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07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D3B9-BAC6-4CBF-891B-587805A0E7E6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81FF-D644-4C1E-8957-3AB5D594F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D3B9-BAC6-4CBF-891B-587805A0E7E6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81FF-D644-4C1E-8957-3AB5D594F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09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D3B9-BAC6-4CBF-891B-587805A0E7E6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81FF-D644-4C1E-8957-3AB5D594F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07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D3B9-BAC6-4CBF-891B-587805A0E7E6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81FF-D644-4C1E-8957-3AB5D594F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13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D3B9-BAC6-4CBF-891B-587805A0E7E6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81FF-D644-4C1E-8957-3AB5D594F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87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D3B9-BAC6-4CBF-891B-587805A0E7E6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81FF-D644-4C1E-8957-3AB5D594F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27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" y="275"/>
            <a:ext cx="9143024" cy="514295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9D3B9-BAC6-4CBF-891B-587805A0E7E6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81FF-D644-4C1E-8957-3AB5D594FB8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466166" y="287292"/>
            <a:ext cx="8220635" cy="458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771551"/>
            <a:ext cx="7886700" cy="2139553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latin typeface="Georgia" pitchFamily="18" charset="0"/>
              </a:rPr>
              <a:t>Информационная система учета отработанного времени сотрудниками метеостанции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1560" y="3219822"/>
            <a:ext cx="7886700" cy="1125140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>
                <a:solidFill>
                  <a:schemeClr val="bg2">
                    <a:lumMod val="10000"/>
                  </a:schemeClr>
                </a:solidFill>
                <a:latin typeface="Georgia" pitchFamily="18" charset="0"/>
              </a:rPr>
              <a:t>Разработала учащаяся группы П31: </a:t>
            </a:r>
            <a:r>
              <a:rPr lang="ru-RU" sz="2000" b="1" i="1" dirty="0">
                <a:solidFill>
                  <a:schemeClr val="bg2">
                    <a:lumMod val="10000"/>
                  </a:schemeClr>
                </a:solidFill>
                <a:latin typeface="Georgia" pitchFamily="18" charset="0"/>
              </a:rPr>
              <a:t>Долгая М.В</a:t>
            </a:r>
          </a:p>
          <a:p>
            <a:pPr algn="ctr"/>
            <a:r>
              <a:rPr lang="ru-RU" sz="2000" b="1" dirty="0">
                <a:solidFill>
                  <a:schemeClr val="bg2">
                    <a:lumMod val="10000"/>
                  </a:schemeClr>
                </a:solidFill>
                <a:latin typeface="Georgia" pitchFamily="18" charset="0"/>
              </a:rPr>
              <a:t>Руководитель: </a:t>
            </a:r>
            <a:r>
              <a:rPr lang="ru-RU" sz="2000" b="1" i="1" dirty="0" err="1">
                <a:solidFill>
                  <a:schemeClr val="bg2">
                    <a:lumMod val="10000"/>
                  </a:schemeClr>
                </a:solidFill>
                <a:latin typeface="Georgia" pitchFamily="18" charset="0"/>
              </a:rPr>
              <a:t>Федорчук</a:t>
            </a:r>
            <a:r>
              <a:rPr lang="ru-RU" sz="2000" b="1" i="1" dirty="0">
                <a:solidFill>
                  <a:schemeClr val="bg2">
                    <a:lumMod val="10000"/>
                  </a:schemeClr>
                </a:solidFill>
                <a:latin typeface="Georgia" pitchFamily="18" charset="0"/>
              </a:rPr>
              <a:t> И.К</a:t>
            </a:r>
            <a:r>
              <a:rPr lang="ru-RU" sz="2000" b="1" i="1" dirty="0">
                <a:latin typeface="Georgia" pitchFamily="18" charset="0"/>
              </a:rPr>
              <a:t>.</a:t>
            </a:r>
          </a:p>
          <a:p>
            <a:pPr algn="ctr"/>
            <a:endParaRPr lang="ru-RU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043608" y="3003798"/>
            <a:ext cx="7200800" cy="0"/>
          </a:xfrm>
          <a:prstGeom prst="line">
            <a:avLst/>
          </a:prstGeom>
          <a:ln w="28575">
            <a:solidFill>
              <a:srgbClr val="234E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5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/>
          <p:nvPr/>
        </p:nvPicPr>
        <p:blipFill>
          <a:blip r:embed="rId2"/>
          <a:stretch>
            <a:fillRect/>
          </a:stretch>
        </p:blipFill>
        <p:spPr>
          <a:xfrm>
            <a:off x="4860032" y="1779109"/>
            <a:ext cx="3648075" cy="271272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1391187" y="104535"/>
            <a:ext cx="3396837" cy="2610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46625" y="4451249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Georgia" pitchFamily="18" charset="0"/>
              </a:rPr>
              <a:t>Выбор сотрудников</a:t>
            </a:r>
            <a:endParaRPr lang="ru-RU" dirty="0">
              <a:latin typeface="Georgia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85684" y="1491630"/>
            <a:ext cx="2382260" cy="396310"/>
          </a:xfrm>
          <a:prstGeom prst="rect">
            <a:avLst/>
          </a:prstGeom>
          <a:noFill/>
          <a:ln w="28575">
            <a:solidFill>
              <a:srgbClr val="8D0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9" idx="1"/>
          </p:cNvCxnSpPr>
          <p:nvPr/>
        </p:nvCxnSpPr>
        <p:spPr>
          <a:xfrm flipH="1" flipV="1">
            <a:off x="1283314" y="915567"/>
            <a:ext cx="402370" cy="774218"/>
          </a:xfrm>
          <a:prstGeom prst="straightConnector1">
            <a:avLst/>
          </a:prstGeom>
          <a:ln w="28575">
            <a:solidFill>
              <a:srgbClr val="8D050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2484" y="394848"/>
            <a:ext cx="119445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b="1" dirty="0" smtClean="0">
                <a:solidFill>
                  <a:srgbClr val="8D0505"/>
                </a:solidFill>
                <a:latin typeface="Georgia" pitchFamily="18" charset="0"/>
              </a:rPr>
              <a:t>Просмотр уволенных сотрудников</a:t>
            </a:r>
            <a:endParaRPr lang="ru-RU" sz="1050" b="1" dirty="0">
              <a:solidFill>
                <a:srgbClr val="8D0505"/>
              </a:solidFill>
              <a:latin typeface="Georgia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868145" y="3435846"/>
            <a:ext cx="1008112" cy="360040"/>
          </a:xfrm>
          <a:prstGeom prst="rect">
            <a:avLst/>
          </a:prstGeom>
          <a:noFill/>
          <a:ln w="28575">
            <a:solidFill>
              <a:srgbClr val="8D0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stCxn id="13" idx="3"/>
            <a:endCxn id="17" idx="2"/>
          </p:cNvCxnSpPr>
          <p:nvPr/>
        </p:nvCxnSpPr>
        <p:spPr>
          <a:xfrm flipV="1">
            <a:off x="6876257" y="1549010"/>
            <a:ext cx="944152" cy="2066856"/>
          </a:xfrm>
          <a:prstGeom prst="straightConnector1">
            <a:avLst/>
          </a:prstGeom>
          <a:ln w="28575">
            <a:solidFill>
              <a:srgbClr val="8D050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65885" y="971929"/>
            <a:ext cx="130904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b="1" dirty="0" smtClean="0">
                <a:solidFill>
                  <a:srgbClr val="8D0505"/>
                </a:solidFill>
                <a:latin typeface="Georgia" pitchFamily="18" charset="0"/>
              </a:rPr>
              <a:t>Выбор сотрудников для фильтра</a:t>
            </a:r>
            <a:endParaRPr lang="ru-RU" sz="1050" b="1" dirty="0">
              <a:solidFill>
                <a:srgbClr val="8D0505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84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9" y="406451"/>
            <a:ext cx="4968552" cy="33894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67645" y="393990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Georgia" pitchFamily="18" charset="0"/>
              </a:rPr>
              <a:t>Табель учета времени</a:t>
            </a:r>
            <a:endParaRPr lang="ru-RU" dirty="0">
              <a:latin typeface="Georgia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753428" y="1561109"/>
            <a:ext cx="898693" cy="1080120"/>
          </a:xfrm>
          <a:prstGeom prst="rect">
            <a:avLst/>
          </a:prstGeom>
          <a:noFill/>
          <a:ln w="28575">
            <a:solidFill>
              <a:srgbClr val="8D0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stCxn id="13" idx="3"/>
          </p:cNvCxnSpPr>
          <p:nvPr/>
        </p:nvCxnSpPr>
        <p:spPr>
          <a:xfrm flipV="1">
            <a:off x="5652121" y="771550"/>
            <a:ext cx="504055" cy="1329619"/>
          </a:xfrm>
          <a:prstGeom prst="straightConnector1">
            <a:avLst/>
          </a:prstGeom>
          <a:ln w="28575">
            <a:solidFill>
              <a:srgbClr val="8D050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96707" y="406451"/>
            <a:ext cx="25388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b="1" dirty="0" smtClean="0">
                <a:solidFill>
                  <a:srgbClr val="8D0505"/>
                </a:solidFill>
                <a:latin typeface="Georgia" pitchFamily="18" charset="0"/>
              </a:rPr>
              <a:t>Редактирование/сохранение информации о смене</a:t>
            </a:r>
            <a:endParaRPr lang="ru-RU" sz="1050" b="1" dirty="0">
              <a:solidFill>
                <a:srgbClr val="8D0505"/>
              </a:solidFill>
              <a:latin typeface="Georgi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0" t="6468" r="2544" b="6929"/>
          <a:stretch/>
        </p:blipFill>
        <p:spPr bwMode="auto">
          <a:xfrm>
            <a:off x="6152661" y="959930"/>
            <a:ext cx="1388741" cy="95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929" y="2101169"/>
            <a:ext cx="1380975" cy="95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Левая фигурная скобка 26"/>
          <p:cNvSpPr/>
          <p:nvPr/>
        </p:nvSpPr>
        <p:spPr>
          <a:xfrm rot="16200000">
            <a:off x="7294179" y="3006364"/>
            <a:ext cx="126014" cy="2782556"/>
          </a:xfrm>
          <a:prstGeom prst="leftBrace">
            <a:avLst>
              <a:gd name="adj1" fmla="val 187215"/>
              <a:gd name="adj2" fmla="val 51436"/>
            </a:avLst>
          </a:prstGeom>
          <a:ln w="19050">
            <a:solidFill>
              <a:srgbClr val="8D05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5793463" y="4525633"/>
            <a:ext cx="31274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b="1" dirty="0" smtClean="0">
                <a:solidFill>
                  <a:srgbClr val="8D0505"/>
                </a:solidFill>
                <a:latin typeface="Georgia" pitchFamily="18" charset="0"/>
              </a:rPr>
              <a:t>Сообщения пользователю</a:t>
            </a:r>
            <a:endParaRPr lang="ru-RU" sz="1050" b="1" dirty="0">
              <a:solidFill>
                <a:srgbClr val="8D0505"/>
              </a:solidFill>
              <a:latin typeface="Georgia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372" y="3088709"/>
            <a:ext cx="1625756" cy="1035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897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339502"/>
            <a:ext cx="4316512" cy="36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46625" y="4266583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Georgia" pitchFamily="18" charset="0"/>
              </a:rPr>
              <a:t>Табель учета времени</a:t>
            </a:r>
            <a:endParaRPr lang="ru-RU" dirty="0">
              <a:latin typeface="Georgia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411761" y="1825816"/>
            <a:ext cx="1080120" cy="385894"/>
          </a:xfrm>
          <a:prstGeom prst="rect">
            <a:avLst/>
          </a:prstGeom>
          <a:noFill/>
          <a:ln w="28575">
            <a:solidFill>
              <a:srgbClr val="8D0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9" idx="1"/>
          </p:cNvCxnSpPr>
          <p:nvPr/>
        </p:nvCxnSpPr>
        <p:spPr>
          <a:xfrm flipH="1" flipV="1">
            <a:off x="827584" y="883651"/>
            <a:ext cx="1584177" cy="1135112"/>
          </a:xfrm>
          <a:prstGeom prst="straightConnector1">
            <a:avLst/>
          </a:prstGeom>
          <a:ln w="28575">
            <a:solidFill>
              <a:srgbClr val="8D050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306570"/>
            <a:ext cx="119445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b="1" dirty="0" smtClean="0">
                <a:solidFill>
                  <a:srgbClr val="8D0505"/>
                </a:solidFill>
                <a:latin typeface="Georgia" pitchFamily="18" charset="0"/>
              </a:rPr>
              <a:t>Функция регистрации неявки</a:t>
            </a:r>
            <a:endParaRPr lang="ru-RU" sz="1050" b="1" dirty="0">
              <a:solidFill>
                <a:srgbClr val="8D0505"/>
              </a:solidFill>
              <a:latin typeface="Georgia" pitchFamily="18" charset="0"/>
            </a:endParaRPr>
          </a:p>
        </p:txBody>
      </p:sp>
      <p:pic>
        <p:nvPicPr>
          <p:cNvPr id="20" name="Рисунок 19"/>
          <p:cNvPicPr/>
          <p:nvPr/>
        </p:nvPicPr>
        <p:blipFill>
          <a:blip r:embed="rId3"/>
          <a:stretch>
            <a:fillRect/>
          </a:stretch>
        </p:blipFill>
        <p:spPr>
          <a:xfrm>
            <a:off x="5580112" y="306570"/>
            <a:ext cx="2374379" cy="296401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323118"/>
            <a:ext cx="1770310" cy="943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845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1613676" y="394849"/>
            <a:ext cx="5922493" cy="39050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46625" y="437195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Georgia" pitchFamily="18" charset="0"/>
              </a:rPr>
              <a:t>График работы</a:t>
            </a:r>
            <a:endParaRPr lang="ru-RU" dirty="0">
              <a:latin typeface="Georgia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85684" y="843558"/>
            <a:ext cx="2961141" cy="432048"/>
          </a:xfrm>
          <a:prstGeom prst="rect">
            <a:avLst/>
          </a:prstGeom>
          <a:noFill/>
          <a:ln w="28575">
            <a:solidFill>
              <a:srgbClr val="8D0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9" idx="1"/>
          </p:cNvCxnSpPr>
          <p:nvPr/>
        </p:nvCxnSpPr>
        <p:spPr>
          <a:xfrm flipH="1" flipV="1">
            <a:off x="1283314" y="915566"/>
            <a:ext cx="402370" cy="144016"/>
          </a:xfrm>
          <a:prstGeom prst="straightConnector1">
            <a:avLst/>
          </a:prstGeom>
          <a:ln w="28575">
            <a:solidFill>
              <a:srgbClr val="8D050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738" y="267576"/>
            <a:ext cx="143416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b="1" dirty="0" smtClean="0">
                <a:solidFill>
                  <a:srgbClr val="8D0505"/>
                </a:solidFill>
                <a:latin typeface="Georgia" pitchFamily="18" charset="0"/>
              </a:rPr>
              <a:t>Просмотр графика за рабочий период</a:t>
            </a:r>
            <a:endParaRPr lang="ru-RU" sz="1050" b="1" dirty="0">
              <a:solidFill>
                <a:srgbClr val="8D0505"/>
              </a:solidFill>
              <a:latin typeface="Georgia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508104" y="844657"/>
            <a:ext cx="1823882" cy="430949"/>
          </a:xfrm>
          <a:prstGeom prst="rect">
            <a:avLst/>
          </a:prstGeom>
          <a:noFill/>
          <a:ln w="28575">
            <a:solidFill>
              <a:srgbClr val="8D0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stCxn id="13" idx="3"/>
          </p:cNvCxnSpPr>
          <p:nvPr/>
        </p:nvCxnSpPr>
        <p:spPr>
          <a:xfrm flipV="1">
            <a:off x="7331986" y="971932"/>
            <a:ext cx="408366" cy="88200"/>
          </a:xfrm>
          <a:prstGeom prst="straightConnector1">
            <a:avLst/>
          </a:prstGeom>
          <a:ln w="28575">
            <a:solidFill>
              <a:srgbClr val="8D050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52320" y="475640"/>
            <a:ext cx="13090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b="1" dirty="0" smtClean="0">
                <a:solidFill>
                  <a:srgbClr val="8D0505"/>
                </a:solidFill>
                <a:latin typeface="Georgia" pitchFamily="18" charset="0"/>
              </a:rPr>
              <a:t>Экспорт полного графика работы в </a:t>
            </a:r>
            <a:r>
              <a:rPr lang="en-US" sz="1050" b="1" dirty="0" smtClean="0">
                <a:solidFill>
                  <a:srgbClr val="8D0505"/>
                </a:solidFill>
                <a:latin typeface="Georgia" pitchFamily="18" charset="0"/>
              </a:rPr>
              <a:t>Excel</a:t>
            </a:r>
            <a:endParaRPr lang="ru-RU" sz="1050" b="1" dirty="0">
              <a:solidFill>
                <a:srgbClr val="8D0505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134142" y="385655"/>
            <a:ext cx="4464496" cy="34165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46625" y="4266583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Georgia" pitchFamily="18" charset="0"/>
              </a:rPr>
              <a:t>График работы</a:t>
            </a:r>
            <a:endParaRPr lang="ru-RU" dirty="0">
              <a:latin typeface="Georgia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835696" y="1612976"/>
            <a:ext cx="720080" cy="216024"/>
          </a:xfrm>
          <a:prstGeom prst="rect">
            <a:avLst/>
          </a:prstGeom>
          <a:noFill/>
          <a:ln w="28575">
            <a:solidFill>
              <a:srgbClr val="8D0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9" idx="1"/>
            <a:endCxn id="12" idx="2"/>
          </p:cNvCxnSpPr>
          <p:nvPr/>
        </p:nvCxnSpPr>
        <p:spPr>
          <a:xfrm flipH="1" flipV="1">
            <a:off x="597229" y="1045234"/>
            <a:ext cx="1238467" cy="675754"/>
          </a:xfrm>
          <a:prstGeom prst="straightConnector1">
            <a:avLst/>
          </a:prstGeom>
          <a:ln w="28575">
            <a:solidFill>
              <a:srgbClr val="8D050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306570"/>
            <a:ext cx="1194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b="1" dirty="0" smtClean="0">
                <a:solidFill>
                  <a:srgbClr val="8D0505"/>
                </a:solidFill>
                <a:latin typeface="Georgia" pitchFamily="18" charset="0"/>
              </a:rPr>
              <a:t>Функция добавление смены в график</a:t>
            </a:r>
            <a:endParaRPr lang="ru-RU" sz="1050" b="1" dirty="0">
              <a:solidFill>
                <a:srgbClr val="8D0505"/>
              </a:solidFill>
              <a:latin typeface="Georgia" pitchFamily="18" charset="0"/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5796136" y="385655"/>
            <a:ext cx="1872208" cy="288032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280" y="3337772"/>
            <a:ext cx="1474927" cy="928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460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/>
          <p:nvPr/>
        </p:nvPicPr>
        <p:blipFill>
          <a:blip r:embed="rId2"/>
          <a:stretch>
            <a:fillRect/>
          </a:stretch>
        </p:blipFill>
        <p:spPr>
          <a:xfrm>
            <a:off x="691345" y="592384"/>
            <a:ext cx="4953000" cy="3171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67645" y="393990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Georgia" pitchFamily="18" charset="0"/>
              </a:rPr>
              <a:t>График работы</a:t>
            </a:r>
            <a:endParaRPr lang="ru-RU" dirty="0">
              <a:latin typeface="Georgia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763688" y="1573248"/>
            <a:ext cx="2376264" cy="605048"/>
          </a:xfrm>
          <a:prstGeom prst="rect">
            <a:avLst/>
          </a:prstGeom>
          <a:noFill/>
          <a:ln w="28575">
            <a:solidFill>
              <a:srgbClr val="8D0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stCxn id="13" idx="3"/>
          </p:cNvCxnSpPr>
          <p:nvPr/>
        </p:nvCxnSpPr>
        <p:spPr>
          <a:xfrm flipV="1">
            <a:off x="4139952" y="699542"/>
            <a:ext cx="1944216" cy="1176230"/>
          </a:xfrm>
          <a:prstGeom prst="straightConnector1">
            <a:avLst/>
          </a:prstGeom>
          <a:ln w="28575">
            <a:solidFill>
              <a:srgbClr val="8D050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96707" y="406451"/>
            <a:ext cx="25388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b="1" dirty="0" smtClean="0">
                <a:solidFill>
                  <a:srgbClr val="8D0505"/>
                </a:solidFill>
                <a:latin typeface="Georgia" pitchFamily="18" charset="0"/>
              </a:rPr>
              <a:t>Редактирование/сохранение информации о смене</a:t>
            </a:r>
            <a:endParaRPr lang="ru-RU" sz="1050" b="1" dirty="0">
              <a:solidFill>
                <a:srgbClr val="8D0505"/>
              </a:solidFill>
              <a:latin typeface="Georgi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0" t="6468" r="2544" b="6929"/>
          <a:stretch/>
        </p:blipFill>
        <p:spPr bwMode="auto">
          <a:xfrm>
            <a:off x="6152661" y="959930"/>
            <a:ext cx="1388741" cy="95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929" y="2053654"/>
            <a:ext cx="1380975" cy="95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Левая фигурная скобка 26"/>
          <p:cNvSpPr/>
          <p:nvPr/>
        </p:nvSpPr>
        <p:spPr>
          <a:xfrm rot="16200000">
            <a:off x="7294179" y="3006364"/>
            <a:ext cx="126014" cy="2782556"/>
          </a:xfrm>
          <a:prstGeom prst="leftBrace">
            <a:avLst>
              <a:gd name="adj1" fmla="val 187215"/>
              <a:gd name="adj2" fmla="val 51436"/>
            </a:avLst>
          </a:prstGeom>
          <a:ln w="19050">
            <a:solidFill>
              <a:srgbClr val="8D05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5793463" y="4525633"/>
            <a:ext cx="31274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b="1" dirty="0" smtClean="0">
                <a:solidFill>
                  <a:srgbClr val="8D0505"/>
                </a:solidFill>
                <a:latin typeface="Georgia" pitchFamily="18" charset="0"/>
              </a:rPr>
              <a:t>Сообщения пользователю</a:t>
            </a:r>
            <a:endParaRPr lang="ru-RU" sz="1050" b="1" dirty="0">
              <a:solidFill>
                <a:srgbClr val="8D0505"/>
              </a:solidFill>
              <a:latin typeface="Georgia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372" y="3088709"/>
            <a:ext cx="1625756" cy="1035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54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83518"/>
            <a:ext cx="7776864" cy="163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360" y="2130566"/>
            <a:ext cx="6909387" cy="197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1800" y="430923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Georgia" pitchFamily="18" charset="0"/>
              </a:rPr>
              <a:t>Отчеты в </a:t>
            </a:r>
            <a:r>
              <a:rPr lang="en-US" dirty="0" smtClean="0">
                <a:latin typeface="Georgia" pitchFamily="18" charset="0"/>
              </a:rPr>
              <a:t>Excel</a:t>
            </a:r>
            <a:endParaRPr lang="ru-RU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81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54" b="19663"/>
          <a:stretch/>
        </p:blipFill>
        <p:spPr bwMode="auto">
          <a:xfrm>
            <a:off x="1002529" y="843558"/>
            <a:ext cx="7138943" cy="37812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83668" y="425349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Georgia" pitchFamily="18" charset="0"/>
                <a:ea typeface="+mj-ea"/>
                <a:cs typeface="+mj-cs"/>
              </a:rPr>
              <a:t>Диаграмма развертывания</a:t>
            </a:r>
            <a:endParaRPr lang="ru-RU" b="1" dirty="0">
              <a:latin typeface="Georgia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6679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1680" y="425349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Georgia" pitchFamily="18" charset="0"/>
                <a:ea typeface="+mj-ea"/>
                <a:cs typeface="+mj-cs"/>
              </a:rPr>
              <a:t>Назначения файлов компонентов</a:t>
            </a:r>
            <a:endParaRPr lang="ru-RU" b="1" dirty="0">
              <a:latin typeface="Georgia" pitchFamily="18" charset="0"/>
              <a:ea typeface="+mj-ea"/>
              <a:cs typeface="+mj-cs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17639"/>
              </p:ext>
            </p:extLst>
          </p:nvPr>
        </p:nvGraphicFramePr>
        <p:xfrm>
          <a:off x="899592" y="987574"/>
          <a:ext cx="7488832" cy="170033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702469"/>
                <a:gridCol w="3786363"/>
              </a:tblGrid>
              <a:tr h="36029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850" algn="l"/>
                          <a:tab pos="630555" algn="l"/>
                        </a:tabLst>
                      </a:pPr>
                      <a:r>
                        <a:rPr lang="ru-RU" sz="1400" dirty="0">
                          <a:effectLst/>
                        </a:rPr>
                        <a:t>Название файла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850" algn="l"/>
                          <a:tab pos="630555" algn="l"/>
                        </a:tabLst>
                      </a:pPr>
                      <a:r>
                        <a:rPr lang="ru-RU" sz="1400" dirty="0">
                          <a:effectLst/>
                        </a:rPr>
                        <a:t>Назначение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29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850" algn="l"/>
                          <a:tab pos="630555" algn="l"/>
                        </a:tabLst>
                      </a:pPr>
                      <a:r>
                        <a:rPr lang="en-US" sz="1400" dirty="0">
                          <a:effectLst/>
                        </a:rPr>
                        <a:t>MeteoShedule.accdb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850" algn="l"/>
                          <a:tab pos="630555" algn="l"/>
                        </a:tabLst>
                      </a:pPr>
                      <a:r>
                        <a:rPr lang="ru-RU" sz="1400" dirty="0">
                          <a:effectLst/>
                        </a:rPr>
                        <a:t>Файл данных первичной базы данных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29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850" algn="l"/>
                          <a:tab pos="630555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MeteoShedule</a:t>
                      </a:r>
                      <a:r>
                        <a:rPr lang="ru-RU" sz="1400" dirty="0">
                          <a:effectLst/>
                        </a:rPr>
                        <a:t>.</a:t>
                      </a:r>
                      <a:r>
                        <a:rPr lang="en-US" sz="1400" dirty="0">
                          <a:effectLst/>
                        </a:rPr>
                        <a:t>exe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850" algn="l"/>
                          <a:tab pos="630555" algn="l"/>
                        </a:tabLst>
                      </a:pPr>
                      <a:r>
                        <a:rPr lang="ru-RU" sz="1400" dirty="0">
                          <a:effectLst/>
                        </a:rPr>
                        <a:t>Исполняемый файл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29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850" algn="l"/>
                          <a:tab pos="630555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MeteoShedule.exe.config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850" algn="l"/>
                          <a:tab pos="630555" algn="l"/>
                        </a:tabLst>
                      </a:pPr>
                      <a:r>
                        <a:rPr lang="ru-RU" sz="1400" dirty="0">
                          <a:effectLst/>
                        </a:rPr>
                        <a:t>Файл конфигурации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29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850" algn="l"/>
                          <a:tab pos="630555" algn="l"/>
                        </a:tabLst>
                      </a:pPr>
                      <a:r>
                        <a:rPr lang="en-US" sz="1400" dirty="0">
                          <a:effectLst/>
                        </a:rPr>
                        <a:t>Microsoft.Office.Interop.Excel.dll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850" algn="l"/>
                          <a:tab pos="630555" algn="l"/>
                        </a:tabLst>
                      </a:pPr>
                      <a:r>
                        <a:rPr lang="ru-RU" sz="1400" dirty="0">
                          <a:effectLst/>
                        </a:rPr>
                        <a:t>Файл библиотеки, предназначенной для интеграции с </a:t>
                      </a:r>
                      <a:r>
                        <a:rPr lang="en-US" sz="1400" dirty="0">
                          <a:effectLst/>
                        </a:rPr>
                        <a:t>MS Excel</a:t>
                      </a:r>
                      <a:r>
                        <a:rPr lang="ru-RU" sz="1400" dirty="0">
                          <a:effectLst/>
                        </a:rPr>
                        <a:t>.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24" y="2787774"/>
            <a:ext cx="2339975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780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425349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Georgia" pitchFamily="18" charset="0"/>
                <a:ea typeface="+mj-ea"/>
                <a:cs typeface="+mj-cs"/>
              </a:rPr>
              <a:t>Заключение</a:t>
            </a:r>
            <a:endParaRPr lang="ru-RU" b="1" dirty="0">
              <a:latin typeface="Georgia" pitchFamily="18" charset="0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203598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 algn="just">
              <a:buFont typeface="Wingdings" pitchFamily="2" charset="2"/>
              <a:buChar char="v"/>
            </a:pPr>
            <a:r>
              <a:rPr lang="ru-RU" dirty="0"/>
              <a:t>Достигнута цель технического проекта – спроектирован, реализован и протестирован прототип информационной системы учета отработанного времени сотрудниками </a:t>
            </a:r>
            <a:r>
              <a:rPr lang="ru-RU" dirty="0" smtClean="0"/>
              <a:t>метеостанции.</a:t>
            </a:r>
          </a:p>
          <a:p>
            <a:pPr indent="449263" algn="just">
              <a:buFont typeface="Wingdings" pitchFamily="2" charset="2"/>
              <a:buChar char="v"/>
            </a:pPr>
            <a:endParaRPr lang="ru-RU" dirty="0"/>
          </a:p>
          <a:p>
            <a:pPr indent="449263" algn="just">
              <a:buFont typeface="Wingdings" pitchFamily="2" charset="2"/>
              <a:buChar char="v"/>
            </a:pPr>
            <a:r>
              <a:rPr lang="ru-RU" dirty="0"/>
              <a:t>За время практики были закреплены знания в разработке диаграмм, были углублены знания в разработке приложений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en-US" dirty="0"/>
              <a:t>Forms</a:t>
            </a:r>
            <a:r>
              <a:rPr lang="ru-RU" dirty="0"/>
              <a:t>, и работы с ними, также были углублены знания в работе с классами и СУБД.</a:t>
            </a:r>
          </a:p>
          <a:p>
            <a:pPr algn="just"/>
            <a:r>
              <a:rPr lang="ru-RU" dirty="0" smtClean="0"/>
              <a:t> </a:t>
            </a:r>
            <a:endParaRPr lang="ru-RU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0913" y="425349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smtClean="0">
                <a:latin typeface="Georgia" pitchFamily="18" charset="0"/>
                <a:ea typeface="+mj-ea"/>
                <a:cs typeface="+mj-cs"/>
              </a:rPr>
              <a:t>Актуальность программного </a:t>
            </a:r>
            <a:r>
              <a:rPr lang="ru-RU" b="1" dirty="0" smtClean="0">
                <a:latin typeface="Georgia" pitchFamily="18" charset="0"/>
                <a:ea typeface="+mj-ea"/>
                <a:cs typeface="+mj-cs"/>
              </a:rPr>
              <a:t>средства</a:t>
            </a:r>
            <a:endParaRPr lang="ru-RU" b="1" dirty="0">
              <a:latin typeface="Georgia" pitchFamily="18" charset="0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203598"/>
            <a:ext cx="77048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 algn="just">
              <a:buFont typeface="Wingdings" pitchFamily="2" charset="2"/>
              <a:buChar char="v"/>
            </a:pPr>
            <a:r>
              <a:rPr lang="ru-RU" dirty="0">
                <a:latin typeface="Georgia" pitchFamily="18" charset="0"/>
              </a:rPr>
              <a:t>В</a:t>
            </a:r>
            <a:r>
              <a:rPr lang="ru-RU" dirty="0" smtClean="0">
                <a:latin typeface="Georgia" pitchFamily="18" charset="0"/>
              </a:rPr>
              <a:t> </a:t>
            </a:r>
            <a:r>
              <a:rPr lang="ru-RU" dirty="0">
                <a:latin typeface="Georgia" pitchFamily="18" charset="0"/>
              </a:rPr>
              <a:t>наше время составление графиков и табелей занимает огромное количество времени, а также их хранение бывает очень неудобным. На данный момент </a:t>
            </a:r>
            <a:r>
              <a:rPr lang="ru-RU" dirty="0" smtClean="0">
                <a:latin typeface="Georgia" pitchFamily="18" charset="0"/>
              </a:rPr>
              <a:t>не </a:t>
            </a:r>
            <a:r>
              <a:rPr lang="ru-RU" dirty="0">
                <a:latin typeface="Georgia" pitchFamily="18" charset="0"/>
              </a:rPr>
              <a:t>было разработано </a:t>
            </a:r>
            <a:r>
              <a:rPr lang="ru-RU" dirty="0" smtClean="0">
                <a:latin typeface="Georgia" pitchFamily="18" charset="0"/>
              </a:rPr>
              <a:t>подобного программного средства, </a:t>
            </a:r>
            <a:r>
              <a:rPr lang="ru-RU" dirty="0">
                <a:latin typeface="Georgia" pitchFamily="18" charset="0"/>
              </a:rPr>
              <a:t>которое могло бы автоматизировать процессы составления графиков работы и различных табелей. </a:t>
            </a:r>
            <a:endParaRPr lang="ru-RU" dirty="0" smtClean="0">
              <a:latin typeface="Georgia" pitchFamily="18" charset="0"/>
            </a:endParaRPr>
          </a:p>
          <a:p>
            <a:pPr indent="449263" algn="just">
              <a:buFont typeface="Wingdings" pitchFamily="2" charset="2"/>
              <a:buChar char="v"/>
            </a:pPr>
            <a:endParaRPr lang="ru-RU" dirty="0" smtClean="0">
              <a:latin typeface="Georgia" pitchFamily="18" charset="0"/>
            </a:endParaRPr>
          </a:p>
          <a:p>
            <a:pPr indent="449263" algn="just">
              <a:buFont typeface="Wingdings" pitchFamily="2" charset="2"/>
              <a:buChar char="v"/>
            </a:pPr>
            <a:r>
              <a:rPr lang="ru-RU" dirty="0" smtClean="0">
                <a:latin typeface="Georgia" pitchFamily="18" charset="0"/>
              </a:rPr>
              <a:t>Работа </a:t>
            </a:r>
            <a:r>
              <a:rPr lang="ru-RU" dirty="0">
                <a:latin typeface="Georgia" pitchFamily="18" charset="0"/>
              </a:rPr>
              <a:t>с бумажными документами неэффективна, гораздо легче хранить и обрабатывать всю информацию в электронном виде, что явно повышает эффективность работы, а также понижает время, которое нужно для работы с различными документами.</a:t>
            </a:r>
          </a:p>
          <a:p>
            <a:pPr algn="just"/>
            <a:endParaRPr lang="ru-RU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26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771551"/>
            <a:ext cx="7886700" cy="2139553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latin typeface="Georgia" pitchFamily="18" charset="0"/>
              </a:rPr>
              <a:t>Информационная система учета отработанного времени сотрудниками метеостанции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1560" y="3219822"/>
            <a:ext cx="7886700" cy="1125140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>
                <a:solidFill>
                  <a:schemeClr val="bg2">
                    <a:lumMod val="10000"/>
                  </a:schemeClr>
                </a:solidFill>
                <a:latin typeface="Georgia" pitchFamily="18" charset="0"/>
              </a:rPr>
              <a:t>Разработала учащаяся группы П31: </a:t>
            </a:r>
            <a:r>
              <a:rPr lang="ru-RU" sz="2000" b="1" i="1" dirty="0">
                <a:solidFill>
                  <a:schemeClr val="bg2">
                    <a:lumMod val="10000"/>
                  </a:schemeClr>
                </a:solidFill>
                <a:latin typeface="Georgia" pitchFamily="18" charset="0"/>
              </a:rPr>
              <a:t>Долгая М.В</a:t>
            </a:r>
          </a:p>
          <a:p>
            <a:pPr algn="ctr"/>
            <a:r>
              <a:rPr lang="ru-RU" sz="2000" b="1" dirty="0">
                <a:solidFill>
                  <a:schemeClr val="bg2">
                    <a:lumMod val="10000"/>
                  </a:schemeClr>
                </a:solidFill>
                <a:latin typeface="Georgia" pitchFamily="18" charset="0"/>
              </a:rPr>
              <a:t>Руководитель: </a:t>
            </a:r>
            <a:r>
              <a:rPr lang="ru-RU" sz="2000" b="1" i="1" dirty="0" err="1">
                <a:solidFill>
                  <a:schemeClr val="bg2">
                    <a:lumMod val="10000"/>
                  </a:schemeClr>
                </a:solidFill>
                <a:latin typeface="Georgia" pitchFamily="18" charset="0"/>
              </a:rPr>
              <a:t>Федорчук</a:t>
            </a:r>
            <a:r>
              <a:rPr lang="ru-RU" sz="2000" b="1" i="1" dirty="0">
                <a:solidFill>
                  <a:schemeClr val="bg2">
                    <a:lumMod val="10000"/>
                  </a:schemeClr>
                </a:solidFill>
                <a:latin typeface="Georgia" pitchFamily="18" charset="0"/>
              </a:rPr>
              <a:t> И.К</a:t>
            </a:r>
            <a:r>
              <a:rPr lang="ru-RU" sz="2000" b="1" i="1" dirty="0">
                <a:latin typeface="Georgia" pitchFamily="18" charset="0"/>
              </a:rPr>
              <a:t>.</a:t>
            </a:r>
          </a:p>
          <a:p>
            <a:pPr algn="ctr"/>
            <a:endParaRPr lang="ru-RU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043608" y="3003798"/>
            <a:ext cx="7200800" cy="0"/>
          </a:xfrm>
          <a:prstGeom prst="line">
            <a:avLst/>
          </a:prstGeom>
          <a:ln w="28575">
            <a:solidFill>
              <a:srgbClr val="234E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2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80"/>
          <a:stretch/>
        </p:blipFill>
        <p:spPr bwMode="auto">
          <a:xfrm rot="10800000">
            <a:off x="899592" y="915566"/>
            <a:ext cx="7416824" cy="35480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90913" y="425349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Georgia" pitchFamily="18" charset="0"/>
                <a:ea typeface="+mj-ea"/>
                <a:cs typeface="+mj-cs"/>
              </a:rPr>
              <a:t>Табель учета отработанного времени за месяц</a:t>
            </a:r>
            <a:endParaRPr lang="ru-RU" b="1" dirty="0">
              <a:latin typeface="Georgia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356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987574"/>
            <a:ext cx="7073032" cy="35580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0913" y="425349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Georgia" pitchFamily="18" charset="0"/>
                <a:ea typeface="+mj-ea"/>
                <a:cs typeface="+mj-cs"/>
              </a:rPr>
              <a:t>Предварительный график работы на </a:t>
            </a:r>
            <a:r>
              <a:rPr lang="ru-RU" b="1" dirty="0">
                <a:latin typeface="Georgia" pitchFamily="18" charset="0"/>
                <a:ea typeface="+mj-ea"/>
                <a:cs typeface="+mj-cs"/>
              </a:rPr>
              <a:t>месяц</a:t>
            </a:r>
            <a:endParaRPr lang="ru-RU" b="1" dirty="0">
              <a:latin typeface="Georgia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1391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0913" y="425349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Georgia" pitchFamily="18" charset="0"/>
                <a:ea typeface="+mj-ea"/>
                <a:cs typeface="+mj-cs"/>
              </a:rPr>
              <a:t>Диаграмма «Сущность-связь»</a:t>
            </a:r>
            <a:endParaRPr lang="ru-RU" sz="2000" b="1" dirty="0">
              <a:latin typeface="Georgia" pitchFamily="18" charset="0"/>
              <a:ea typeface="+mj-ea"/>
              <a:cs typeface="+mj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264" y="987574"/>
            <a:ext cx="6599962" cy="37894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737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1968" y="446529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Georgia" pitchFamily="18" charset="0"/>
                <a:ea typeface="+mj-ea"/>
                <a:cs typeface="+mj-cs"/>
              </a:rPr>
              <a:t>Диаграмма вариантов использования</a:t>
            </a:r>
            <a:endParaRPr lang="ru-RU" sz="2000" b="1" dirty="0">
              <a:latin typeface="Georgia" pitchFamily="18" charset="0"/>
              <a:ea typeface="+mj-ea"/>
              <a:cs typeface="+mj-cs"/>
            </a:endParaRPr>
          </a:p>
        </p:txBody>
      </p:sp>
      <p:pic>
        <p:nvPicPr>
          <p:cNvPr id="3" name="Рисунок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26" b="20124"/>
          <a:stretch/>
        </p:blipFill>
        <p:spPr bwMode="auto">
          <a:xfrm>
            <a:off x="1619672" y="846639"/>
            <a:ext cx="6336703" cy="39585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296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446529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Georgia" pitchFamily="18" charset="0"/>
                <a:ea typeface="+mj-ea"/>
                <a:cs typeface="+mj-cs"/>
              </a:rPr>
              <a:t>Выбор инструментальных средств</a:t>
            </a:r>
            <a:endParaRPr lang="ru-RU" sz="2000" b="1" dirty="0">
              <a:latin typeface="Georgia" pitchFamily="18" charset="0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8749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ru-RU" dirty="0" smtClean="0">
                <a:latin typeface="Georgia" pitchFamily="18" charset="0"/>
              </a:rPr>
              <a:t>Архитектура: Файл-серверная</a:t>
            </a:r>
            <a:endParaRPr lang="ru-RU" dirty="0">
              <a:latin typeface="Georgia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9456" r="7675"/>
          <a:stretch/>
        </p:blipFill>
        <p:spPr bwMode="auto">
          <a:xfrm>
            <a:off x="818704" y="1275606"/>
            <a:ext cx="3897045" cy="31753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004048" y="177966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ru-RU" dirty="0" smtClean="0">
                <a:latin typeface="Georgia" pitchFamily="18" charset="0"/>
              </a:rPr>
              <a:t>СУБД: </a:t>
            </a:r>
            <a:r>
              <a:rPr lang="en-US" dirty="0" smtClean="0">
                <a:latin typeface="Georgia" pitchFamily="18" charset="0"/>
              </a:rPr>
              <a:t>MS Access 2010</a:t>
            </a:r>
            <a:endParaRPr lang="ru-RU" dirty="0">
              <a:latin typeface="Georg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19622" y="228371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ru-RU" dirty="0" smtClean="0">
                <a:latin typeface="Georgia" pitchFamily="18" charset="0"/>
              </a:rPr>
              <a:t>Язык программирования: С</a:t>
            </a:r>
            <a:r>
              <a:rPr lang="en-US" dirty="0" smtClean="0">
                <a:latin typeface="Georgia" pitchFamily="18" charset="0"/>
              </a:rPr>
              <a:t>#</a:t>
            </a:r>
            <a:endParaRPr lang="ru-RU" dirty="0">
              <a:latin typeface="Georg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19622" y="293179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ru-RU" dirty="0" smtClean="0">
                <a:latin typeface="Georgia" pitchFamily="18" charset="0"/>
              </a:rPr>
              <a:t>Среда разработки: </a:t>
            </a:r>
            <a:r>
              <a:rPr lang="en-US" dirty="0" smtClean="0">
                <a:latin typeface="Georgia" pitchFamily="18" charset="0"/>
              </a:rPr>
              <a:t>Visual Studio 2019</a:t>
            </a:r>
            <a:endParaRPr lang="ru-RU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48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446529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Georgia" pitchFamily="18" charset="0"/>
                <a:ea typeface="+mj-ea"/>
                <a:cs typeface="+mj-cs"/>
              </a:rPr>
              <a:t>Реализация программного средства</a:t>
            </a:r>
            <a:endParaRPr lang="ru-RU" sz="2000" b="1" dirty="0">
              <a:latin typeface="Georgia" pitchFamily="18" charset="0"/>
              <a:ea typeface="+mj-ea"/>
              <a:cs typeface="+mj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2698832" y="1124305"/>
            <a:ext cx="3674328" cy="29576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43808" y="4081917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Georgia" pitchFamily="18" charset="0"/>
              </a:rPr>
              <a:t>Окно аутентификации</a:t>
            </a:r>
            <a:endParaRPr lang="ru-RU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52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46625" y="4451249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Georgia" pitchFamily="18" charset="0"/>
              </a:rPr>
              <a:t>Табель учета времени</a:t>
            </a:r>
            <a:endParaRPr lang="ru-RU" dirty="0">
              <a:latin typeface="Georgia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685684" y="339502"/>
            <a:ext cx="5825629" cy="4177348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685684" y="843558"/>
            <a:ext cx="3486062" cy="936104"/>
          </a:xfrm>
          <a:prstGeom prst="rect">
            <a:avLst/>
          </a:prstGeom>
          <a:noFill/>
          <a:ln w="28575">
            <a:solidFill>
              <a:srgbClr val="8D0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9" idx="1"/>
          </p:cNvCxnSpPr>
          <p:nvPr/>
        </p:nvCxnSpPr>
        <p:spPr>
          <a:xfrm flipH="1" flipV="1">
            <a:off x="1283314" y="915566"/>
            <a:ext cx="402370" cy="396044"/>
          </a:xfrm>
          <a:prstGeom prst="straightConnector1">
            <a:avLst/>
          </a:prstGeom>
          <a:ln w="28575">
            <a:solidFill>
              <a:srgbClr val="8D050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9218" y="394849"/>
            <a:ext cx="119445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b="1" dirty="0" smtClean="0">
                <a:solidFill>
                  <a:srgbClr val="8D0505"/>
                </a:solidFill>
                <a:latin typeface="Georgia" pitchFamily="18" charset="0"/>
              </a:rPr>
              <a:t>Фильтрация смен по критериям</a:t>
            </a:r>
            <a:endParaRPr lang="ru-RU" sz="1050" b="1" dirty="0">
              <a:solidFill>
                <a:srgbClr val="8D0505"/>
              </a:solidFill>
              <a:latin typeface="Georgia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238971" y="844657"/>
            <a:ext cx="2093015" cy="936104"/>
          </a:xfrm>
          <a:prstGeom prst="rect">
            <a:avLst/>
          </a:prstGeom>
          <a:noFill/>
          <a:ln w="28575">
            <a:solidFill>
              <a:srgbClr val="8D0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stCxn id="13" idx="3"/>
          </p:cNvCxnSpPr>
          <p:nvPr/>
        </p:nvCxnSpPr>
        <p:spPr>
          <a:xfrm flipV="1">
            <a:off x="7331986" y="971930"/>
            <a:ext cx="408366" cy="340779"/>
          </a:xfrm>
          <a:prstGeom prst="straightConnector1">
            <a:avLst/>
          </a:prstGeom>
          <a:ln w="28575">
            <a:solidFill>
              <a:srgbClr val="8D050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52320" y="475640"/>
            <a:ext cx="13090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b="1" dirty="0" smtClean="0">
                <a:solidFill>
                  <a:srgbClr val="8D0505"/>
                </a:solidFill>
                <a:latin typeface="Georgia" pitchFamily="18" charset="0"/>
              </a:rPr>
              <a:t>Экспорт табеля неявок в </a:t>
            </a:r>
            <a:r>
              <a:rPr lang="en-US" sz="1050" b="1" dirty="0" smtClean="0">
                <a:solidFill>
                  <a:srgbClr val="8D0505"/>
                </a:solidFill>
                <a:latin typeface="Georgia" pitchFamily="18" charset="0"/>
              </a:rPr>
              <a:t>Excel</a:t>
            </a:r>
            <a:endParaRPr lang="ru-RU" sz="1050" b="1" dirty="0">
              <a:solidFill>
                <a:srgbClr val="8D0505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16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powerpointstore.com_26</Template>
  <TotalTime>207</TotalTime>
  <Words>320</Words>
  <Application>Microsoft Office PowerPoint</Application>
  <PresentationFormat>Экран (16:9)</PresentationFormat>
  <Paragraphs>58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Информационная система учета отработанного времени сотрудниками метеостанции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Информационная система учета отработанного времени сотрудниками метеостанции</vt:lpstr>
    </vt:vector>
  </TitlesOfParts>
  <Company>SanBuild &amp; 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mashadolgaya015@gmail.com</dc:creator>
  <cp:lastModifiedBy>mashadolgaya015@gmail.com</cp:lastModifiedBy>
  <cp:revision>14</cp:revision>
  <dcterms:created xsi:type="dcterms:W3CDTF">2023-11-23T17:19:09Z</dcterms:created>
  <dcterms:modified xsi:type="dcterms:W3CDTF">2023-11-23T20:46:34Z</dcterms:modified>
</cp:coreProperties>
</file>