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Nunito" panose="020B0600070205080204" charset="0"/>
      <p:regular r:id="rId9"/>
      <p:bold r:id="rId10"/>
      <p:italic r:id="rId11"/>
      <p:boldItalic r:id="rId12"/>
    </p:embeddedFont>
    <p:embeddedFont>
      <p:font typeface="Maven Pro" panose="020B060007020508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13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5898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>
                <a:solidFill>
                  <a:schemeClr val="lt1"/>
                </a:solidFill>
              </a:rPr>
              <a:t>‹#›</a:t>
            </a:fld>
            <a:endParaRPr lang="ja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>
                <a:solidFill>
                  <a:schemeClr val="lt1"/>
                </a:solidFill>
              </a:rPr>
              <a:t>‹#›</a:t>
            </a:fld>
            <a:endParaRPr lang="ja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>
                <a:solidFill>
                  <a:schemeClr val="lt1"/>
                </a:solidFill>
              </a:rPr>
              <a:t>‹#›</a:t>
            </a:fld>
            <a:endParaRPr lang="ja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>
                <a:solidFill>
                  <a:schemeClr val="lt1"/>
                </a:solidFill>
              </a:rPr>
              <a:t>‹#›</a:t>
            </a:fld>
            <a:endParaRPr lang="ja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ja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ja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4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641298" cy="1872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 sz="6600" dirty="0"/>
              <a:t>IoT演習</a:t>
            </a:r>
          </a:p>
          <a:p>
            <a:pPr lvl="0">
              <a:spcBef>
                <a:spcPts val="0"/>
              </a:spcBef>
              <a:buNone/>
            </a:pPr>
            <a:r>
              <a:rPr lang="ja" sz="6600" dirty="0"/>
              <a:t>	</a:t>
            </a:r>
            <a:r>
              <a:rPr lang="ja" sz="5400" dirty="0"/>
              <a:t>中間発表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 sz="2800" dirty="0"/>
              <a:t>24班　渡部 拓哉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Smart Window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5247100" y="1685250"/>
            <a:ext cx="3656100" cy="2851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 sz="1800"/>
              <a:t>食堂のような共用スペースでの窓の開閉によって、</a:t>
            </a:r>
          </a:p>
          <a:p>
            <a:pPr lvl="0">
              <a:spcBef>
                <a:spcPts val="0"/>
              </a:spcBef>
              <a:buNone/>
            </a:pPr>
            <a:r>
              <a:rPr lang="ja" sz="1800"/>
              <a:t>室内外のセンサ情報やWebからのユーザー入力の情報を元にエアコンを使わずに</a:t>
            </a:r>
          </a:p>
          <a:p>
            <a:pPr lvl="0">
              <a:spcBef>
                <a:spcPts val="0"/>
              </a:spcBef>
              <a:buNone/>
            </a:pPr>
            <a:r>
              <a:rPr lang="ja" sz="1800"/>
              <a:t>室内環境の最適化を図る</a:t>
            </a:r>
          </a:p>
        </p:txBody>
      </p:sp>
      <p:pic>
        <p:nvPicPr>
          <p:cNvPr id="285" name="Shape 285" descr="026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250" y="1779400"/>
            <a:ext cx="4485325" cy="293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システム概要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グラフィックス 5" descr="スマート フォン">
            <a:extLst>
              <a:ext uri="{FF2B5EF4-FFF2-40B4-BE49-F238E27FC236}">
                <a16:creationId xmlns:a16="http://schemas.microsoft.com/office/drawing/2014/main" id="{ABB83D50-241A-44E2-9E7F-1AE3CC6C15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3455" y="3615369"/>
            <a:ext cx="914400" cy="914400"/>
          </a:xfrm>
          <a:prstGeom prst="rect">
            <a:avLst/>
          </a:prstGeom>
        </p:spPr>
      </p:pic>
      <p:pic>
        <p:nvPicPr>
          <p:cNvPr id="10" name="グラフィックス 9" descr="原子">
            <a:extLst>
              <a:ext uri="{FF2B5EF4-FFF2-40B4-BE49-F238E27FC236}">
                <a16:creationId xmlns:a16="http://schemas.microsoft.com/office/drawing/2014/main" id="{447069A3-CD69-431B-B7C1-ACCEB7C7D5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87359" y="846589"/>
            <a:ext cx="914400" cy="914400"/>
          </a:xfrm>
          <a:prstGeom prst="rect">
            <a:avLst/>
          </a:prstGeom>
        </p:spPr>
      </p:pic>
      <p:pic>
        <p:nvPicPr>
          <p:cNvPr id="12" name="グラフィックス 11" descr="データベース">
            <a:extLst>
              <a:ext uri="{FF2B5EF4-FFF2-40B4-BE49-F238E27FC236}">
                <a16:creationId xmlns:a16="http://schemas.microsoft.com/office/drawing/2014/main" id="{AE4BB98B-F9DF-420C-99DC-EBA07BB958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50473" y="2146514"/>
            <a:ext cx="914400" cy="914400"/>
          </a:xfrm>
          <a:prstGeom prst="rect">
            <a:avLst/>
          </a:prstGeom>
        </p:spPr>
      </p:pic>
      <p:pic>
        <p:nvPicPr>
          <p:cNvPr id="14" name="グラフィックス 13" descr="歯車付きの頭">
            <a:extLst>
              <a:ext uri="{FF2B5EF4-FFF2-40B4-BE49-F238E27FC236}">
                <a16:creationId xmlns:a16="http://schemas.microsoft.com/office/drawing/2014/main" id="{01F203E8-83C9-481F-97DE-21473C9B8D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10274" y="3633476"/>
            <a:ext cx="914400" cy="914400"/>
          </a:xfrm>
          <a:prstGeom prst="rect">
            <a:avLst/>
          </a:prstGeom>
        </p:spPr>
      </p:pic>
      <p:pic>
        <p:nvPicPr>
          <p:cNvPr id="16" name="グラフィックス 15" descr="思案中の吹き出し">
            <a:extLst>
              <a:ext uri="{FF2B5EF4-FFF2-40B4-BE49-F238E27FC236}">
                <a16:creationId xmlns:a16="http://schemas.microsoft.com/office/drawing/2014/main" id="{697DAD76-ECE6-416C-A6DD-42CCC6292DF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323112" y="389658"/>
            <a:ext cx="914400" cy="914400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BF8828F-A1E6-44FF-A751-545A0FB52F82}"/>
              </a:ext>
            </a:extLst>
          </p:cNvPr>
          <p:cNvSpPr txBox="1"/>
          <p:nvPr/>
        </p:nvSpPr>
        <p:spPr>
          <a:xfrm>
            <a:off x="2008911" y="408709"/>
            <a:ext cx="3525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800" dirty="0"/>
              <a:t>Open Weather Map</a:t>
            </a:r>
            <a:r>
              <a:rPr kumimoji="1" lang="en-US" altLang="ja-JP" dirty="0"/>
              <a:t>:</a:t>
            </a:r>
          </a:p>
          <a:p>
            <a:r>
              <a:rPr kumimoji="1" lang="ja-JP" altLang="en-US" dirty="0"/>
              <a:t>　</a:t>
            </a:r>
            <a:r>
              <a:rPr kumimoji="1" lang="ja-JP" altLang="en-US" sz="1200" dirty="0"/>
              <a:t>位置情報をもとに天気予報を返す</a:t>
            </a:r>
            <a:r>
              <a:rPr kumimoji="1" lang="en-US" altLang="ja-JP" sz="1200" dirty="0"/>
              <a:t>API</a:t>
            </a:r>
            <a:endParaRPr kumimoji="1" lang="ja-JP" altLang="en-US" sz="12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DAD742C-36D6-4715-A5A4-258855D75CAA}"/>
              </a:ext>
            </a:extLst>
          </p:cNvPr>
          <p:cNvSpPr txBox="1"/>
          <p:nvPr/>
        </p:nvSpPr>
        <p:spPr>
          <a:xfrm>
            <a:off x="5701140" y="879766"/>
            <a:ext cx="41425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800" dirty="0"/>
              <a:t>Arduino</a:t>
            </a:r>
            <a:r>
              <a:rPr kumimoji="1" lang="ja-JP" altLang="en-US" sz="1800" dirty="0"/>
              <a:t> </a:t>
            </a:r>
            <a:r>
              <a:rPr kumimoji="1" lang="en-US" altLang="ja-JP" sz="1800" dirty="0"/>
              <a:t>Yun</a:t>
            </a:r>
            <a:r>
              <a:rPr kumimoji="1" lang="en-US" altLang="ja-JP" dirty="0"/>
              <a:t>:</a:t>
            </a:r>
          </a:p>
          <a:p>
            <a:r>
              <a:rPr kumimoji="1" lang="ja-JP" altLang="en-US" dirty="0"/>
              <a:t>　</a:t>
            </a:r>
            <a:r>
              <a:rPr kumimoji="1" lang="ja-JP" altLang="en-US" sz="1200" dirty="0"/>
              <a:t>室内外の温度・湿度・明るさ・位置情報を取得</a:t>
            </a:r>
            <a:endParaRPr kumimoji="1" lang="en-US" altLang="ja-JP" sz="1200" dirty="0"/>
          </a:p>
          <a:p>
            <a:r>
              <a:rPr kumimoji="1" lang="ja-JP" altLang="en-US" sz="1200" dirty="0"/>
              <a:t>　サーバーからの情報により窓の開閉</a:t>
            </a:r>
            <a:endParaRPr kumimoji="1" lang="en-US" altLang="ja-JP" sz="12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F0DAC1E-BC9F-43BF-AA4D-B4B41E1D3AA2}"/>
              </a:ext>
            </a:extLst>
          </p:cNvPr>
          <p:cNvSpPr txBox="1"/>
          <p:nvPr/>
        </p:nvSpPr>
        <p:spPr>
          <a:xfrm>
            <a:off x="3366656" y="2168241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Http</a:t>
            </a:r>
            <a:r>
              <a:rPr kumimoji="1" lang="ja-JP" altLang="en-US" sz="1800" dirty="0"/>
              <a:t>サーバー</a:t>
            </a:r>
            <a:r>
              <a:rPr kumimoji="1" lang="en-US" altLang="ja-JP" sz="1800" dirty="0"/>
              <a:t>:</a:t>
            </a:r>
            <a:endParaRPr kumimoji="1" lang="en-US" altLang="ja-JP" sz="12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1FAF59C-3D4B-48D2-9550-DDE752B1DC39}"/>
              </a:ext>
            </a:extLst>
          </p:cNvPr>
          <p:cNvSpPr txBox="1"/>
          <p:nvPr/>
        </p:nvSpPr>
        <p:spPr>
          <a:xfrm>
            <a:off x="1468583" y="3553696"/>
            <a:ext cx="2031325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Web</a:t>
            </a:r>
            <a:r>
              <a:rPr kumimoji="1" lang="ja-JP" altLang="en-US" sz="1800" dirty="0"/>
              <a:t> </a:t>
            </a:r>
            <a:r>
              <a:rPr kumimoji="1" lang="en-US" altLang="ja-JP" sz="1800" dirty="0"/>
              <a:t>UI:</a:t>
            </a:r>
          </a:p>
          <a:p>
            <a:r>
              <a:rPr kumimoji="1" lang="ja-JP" altLang="en-US" sz="1200" dirty="0"/>
              <a:t>　室内外の気温・湿度情報</a:t>
            </a:r>
            <a:endParaRPr kumimoji="1" lang="en-US" altLang="ja-JP" sz="1200" dirty="0"/>
          </a:p>
          <a:p>
            <a:r>
              <a:rPr kumimoji="1" lang="ja-JP" altLang="en-US" sz="1200" dirty="0"/>
              <a:t>　天気予報情報</a:t>
            </a:r>
            <a:endParaRPr kumimoji="1" lang="en-US" altLang="ja-JP" sz="1200" dirty="0"/>
          </a:p>
          <a:p>
            <a:r>
              <a:rPr kumimoji="1" lang="ja-JP" altLang="en-US" sz="1200" dirty="0"/>
              <a:t>　</a:t>
            </a:r>
            <a:r>
              <a:rPr kumimoji="1" lang="en-US" altLang="ja-JP" sz="1200" dirty="0"/>
              <a:t>AI</a:t>
            </a:r>
            <a:r>
              <a:rPr kumimoji="1" lang="ja-JP" altLang="en-US" sz="1200" dirty="0"/>
              <a:t>によるリコメンド</a:t>
            </a:r>
            <a:endParaRPr kumimoji="1" lang="en-US" altLang="ja-JP" sz="1200" dirty="0"/>
          </a:p>
          <a:p>
            <a:r>
              <a:rPr kumimoji="1" lang="en-US" altLang="ja-JP" sz="1200" dirty="0"/>
              <a:t>	</a:t>
            </a:r>
            <a:r>
              <a:rPr kumimoji="1" lang="ja-JP" altLang="en-US" sz="1200" dirty="0"/>
              <a:t>を表示</a:t>
            </a:r>
            <a:endParaRPr kumimoji="1" lang="en-US" altLang="ja-JP" sz="1200" dirty="0"/>
          </a:p>
          <a:p>
            <a:r>
              <a:rPr kumimoji="1" lang="ja-JP" altLang="en-US" sz="1200" dirty="0"/>
              <a:t>　窓の開閉ボタン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936686A-7474-4E82-9896-904F0B4E2C38}"/>
              </a:ext>
            </a:extLst>
          </p:cNvPr>
          <p:cNvSpPr txBox="1"/>
          <p:nvPr/>
        </p:nvSpPr>
        <p:spPr>
          <a:xfrm>
            <a:off x="5742708" y="3622963"/>
            <a:ext cx="3174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AI</a:t>
            </a:r>
            <a:endParaRPr kumimoji="1" lang="en-US" altLang="ja-JP" sz="1200" dirty="0"/>
          </a:p>
          <a:p>
            <a:r>
              <a:rPr kumimoji="1" lang="ja-JP" altLang="en-US" sz="1200" dirty="0"/>
              <a:t>　</a:t>
            </a:r>
            <a:r>
              <a:rPr kumimoji="1" lang="en-US" altLang="ja-JP" sz="1200" dirty="0"/>
              <a:t>Open or Close</a:t>
            </a:r>
            <a:r>
              <a:rPr kumimoji="1" lang="ja-JP" altLang="en-US" sz="1200" dirty="0"/>
              <a:t>の二値を返す教師あり学習</a:t>
            </a:r>
            <a:endParaRPr kumimoji="1" lang="en-US" altLang="ja-JP" sz="1200" dirty="0"/>
          </a:p>
          <a:p>
            <a:r>
              <a:rPr kumimoji="1" lang="ja-JP" altLang="en-US" sz="1200" dirty="0"/>
              <a:t>　入力：室内外の気温・湿度・明るさ風量</a:t>
            </a:r>
            <a:endParaRPr kumimoji="1" lang="en-US" altLang="ja-JP" sz="1200" dirty="0"/>
          </a:p>
          <a:p>
            <a:r>
              <a:rPr kumimoji="1" lang="ja-JP" altLang="en-US" sz="1200" dirty="0"/>
              <a:t>　　　　天気予報</a:t>
            </a:r>
            <a:endParaRPr kumimoji="1" lang="ja-JP" altLang="en-US" sz="1800" dirty="0"/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27963A03-3170-4F35-A838-23DA08F6E3C8}"/>
              </a:ext>
            </a:extLst>
          </p:cNvPr>
          <p:cNvCxnSpPr>
            <a:cxnSpLocks/>
          </p:cNvCxnSpPr>
          <p:nvPr/>
        </p:nvCxnSpPr>
        <p:spPr>
          <a:xfrm flipH="1">
            <a:off x="1510145" y="2708564"/>
            <a:ext cx="1025237" cy="713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D363BB72-65EA-4A13-BCD6-065DC1730C8F}"/>
              </a:ext>
            </a:extLst>
          </p:cNvPr>
          <p:cNvSpPr/>
          <p:nvPr/>
        </p:nvSpPr>
        <p:spPr>
          <a:xfrm>
            <a:off x="838201" y="2299855"/>
            <a:ext cx="1226127" cy="699654"/>
          </a:xfrm>
          <a:prstGeom prst="wedgeRoundRectCallout">
            <a:avLst>
              <a:gd name="adj1" fmla="val 35693"/>
              <a:gd name="adj2" fmla="val 65910"/>
              <a:gd name="adj3" fmla="val 16667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センサ情報</a:t>
            </a:r>
            <a:endParaRPr kumimoji="1" lang="en-US" altLang="ja-JP" dirty="0"/>
          </a:p>
          <a:p>
            <a:r>
              <a:rPr kumimoji="1" lang="ja-JP" altLang="en-US" dirty="0"/>
              <a:t>天気予報</a:t>
            </a:r>
            <a:endParaRPr kumimoji="1" lang="en-US" altLang="ja-JP" dirty="0"/>
          </a:p>
          <a:p>
            <a:r>
              <a:rPr kumimoji="1" lang="ja-JP" altLang="en-US" dirty="0"/>
              <a:t>リコメンド</a:t>
            </a: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67521F3E-ADC9-49CD-B1EE-DD09D21622CE}"/>
              </a:ext>
            </a:extLst>
          </p:cNvPr>
          <p:cNvCxnSpPr>
            <a:cxnSpLocks/>
          </p:cNvCxnSpPr>
          <p:nvPr/>
        </p:nvCxnSpPr>
        <p:spPr>
          <a:xfrm flipV="1">
            <a:off x="1932710" y="2944092"/>
            <a:ext cx="879764" cy="609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吹き出し: 角を丸めた四角形 36">
            <a:extLst>
              <a:ext uri="{FF2B5EF4-FFF2-40B4-BE49-F238E27FC236}">
                <a16:creationId xmlns:a16="http://schemas.microsoft.com/office/drawing/2014/main" id="{735E5C83-947E-42E8-89B5-0A1647D62916}"/>
              </a:ext>
            </a:extLst>
          </p:cNvPr>
          <p:cNvSpPr/>
          <p:nvPr/>
        </p:nvSpPr>
        <p:spPr>
          <a:xfrm>
            <a:off x="2417620" y="3235036"/>
            <a:ext cx="1385454" cy="360217"/>
          </a:xfrm>
          <a:prstGeom prst="wedgeRoundRectCallout">
            <a:avLst>
              <a:gd name="adj1" fmla="val -33157"/>
              <a:gd name="adj2" fmla="val -86363"/>
              <a:gd name="adj3" fmla="val 16667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Open or Close</a:t>
            </a:r>
            <a:endParaRPr kumimoji="1" lang="ja-JP" altLang="en-US" dirty="0"/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D3BE64D0-1FA1-4ECE-A12B-23A8C5C582A0}"/>
              </a:ext>
            </a:extLst>
          </p:cNvPr>
          <p:cNvCxnSpPr>
            <a:cxnSpLocks/>
          </p:cNvCxnSpPr>
          <p:nvPr/>
        </p:nvCxnSpPr>
        <p:spPr>
          <a:xfrm>
            <a:off x="1967346" y="1087582"/>
            <a:ext cx="761999" cy="1094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吹き出し: 角を丸めた四角形 44">
            <a:extLst>
              <a:ext uri="{FF2B5EF4-FFF2-40B4-BE49-F238E27FC236}">
                <a16:creationId xmlns:a16="http://schemas.microsoft.com/office/drawing/2014/main" id="{C3CE9EB3-B27B-401B-AAA3-E2C7A7B85029}"/>
              </a:ext>
            </a:extLst>
          </p:cNvPr>
          <p:cNvSpPr/>
          <p:nvPr/>
        </p:nvSpPr>
        <p:spPr>
          <a:xfrm>
            <a:off x="1212273" y="1482436"/>
            <a:ext cx="1046018" cy="360218"/>
          </a:xfrm>
          <a:prstGeom prst="wedgeRoundRectCallout">
            <a:avLst>
              <a:gd name="adj1" fmla="val 34133"/>
              <a:gd name="adj2" fmla="val -82342"/>
              <a:gd name="adj3" fmla="val 16667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天気予報</a:t>
            </a: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ECBD6EAB-1FF3-42FA-AD6B-D5E0DDDC577A}"/>
              </a:ext>
            </a:extLst>
          </p:cNvPr>
          <p:cNvCxnSpPr>
            <a:cxnSpLocks/>
          </p:cNvCxnSpPr>
          <p:nvPr/>
        </p:nvCxnSpPr>
        <p:spPr>
          <a:xfrm flipH="1" flipV="1">
            <a:off x="2230583" y="983674"/>
            <a:ext cx="678872" cy="1011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7B118889-6DC0-41E4-9FC1-5DCB3868108F}"/>
              </a:ext>
            </a:extLst>
          </p:cNvPr>
          <p:cNvSpPr/>
          <p:nvPr/>
        </p:nvSpPr>
        <p:spPr>
          <a:xfrm>
            <a:off x="2673932" y="1163783"/>
            <a:ext cx="1046018" cy="408708"/>
          </a:xfrm>
          <a:prstGeom prst="wedgeRoundRectCallout">
            <a:avLst>
              <a:gd name="adj1" fmla="val -46661"/>
              <a:gd name="adj2" fmla="val 71592"/>
              <a:gd name="adj3" fmla="val 16667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位置情報</a:t>
            </a:r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D6843BDE-6566-49FE-9F57-C3ABC02B0695}"/>
              </a:ext>
            </a:extLst>
          </p:cNvPr>
          <p:cNvCxnSpPr>
            <a:cxnSpLocks/>
          </p:cNvCxnSpPr>
          <p:nvPr/>
        </p:nvCxnSpPr>
        <p:spPr>
          <a:xfrm flipH="1">
            <a:off x="4322625" y="1704109"/>
            <a:ext cx="748139" cy="450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吹き出し: 角を丸めた四角形 53">
            <a:extLst>
              <a:ext uri="{FF2B5EF4-FFF2-40B4-BE49-F238E27FC236}">
                <a16:creationId xmlns:a16="http://schemas.microsoft.com/office/drawing/2014/main" id="{8FB1A756-1626-47E1-9BB0-FDEA9EE03990}"/>
              </a:ext>
            </a:extLst>
          </p:cNvPr>
          <p:cNvSpPr/>
          <p:nvPr/>
        </p:nvSpPr>
        <p:spPr>
          <a:xfrm>
            <a:off x="3948552" y="1357745"/>
            <a:ext cx="1080648" cy="374072"/>
          </a:xfrm>
          <a:prstGeom prst="wedgeRoundRectCallout">
            <a:avLst>
              <a:gd name="adj1" fmla="val 27512"/>
              <a:gd name="adj2" fmla="val 84428"/>
              <a:gd name="adj3" fmla="val 16667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センサ情報</a:t>
            </a: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1E53BB2E-2B32-4FC7-9BF9-F18931F96EF8}"/>
              </a:ext>
            </a:extLst>
          </p:cNvPr>
          <p:cNvCxnSpPr>
            <a:cxnSpLocks/>
          </p:cNvCxnSpPr>
          <p:nvPr/>
        </p:nvCxnSpPr>
        <p:spPr>
          <a:xfrm flipV="1">
            <a:off x="4724400" y="1849582"/>
            <a:ext cx="623455" cy="387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A356F65B-27EF-41AC-965F-07014A41E4A0}"/>
              </a:ext>
            </a:extLst>
          </p:cNvPr>
          <p:cNvSpPr/>
          <p:nvPr/>
        </p:nvSpPr>
        <p:spPr>
          <a:xfrm>
            <a:off x="5257808" y="2029689"/>
            <a:ext cx="1427010" cy="346363"/>
          </a:xfrm>
          <a:prstGeom prst="wedgeRoundRectCallout">
            <a:avLst>
              <a:gd name="adj1" fmla="val -59865"/>
              <a:gd name="adj2" fmla="val -49727"/>
              <a:gd name="adj3" fmla="val 16667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Open or Close</a:t>
            </a:r>
            <a:endParaRPr kumimoji="1" lang="ja-JP" altLang="en-US" dirty="0"/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669AE44D-EB22-4DA6-BECD-B1BA342039A6}"/>
              </a:ext>
            </a:extLst>
          </p:cNvPr>
          <p:cNvCxnSpPr>
            <a:cxnSpLocks/>
          </p:cNvCxnSpPr>
          <p:nvPr/>
        </p:nvCxnSpPr>
        <p:spPr>
          <a:xfrm>
            <a:off x="3733802" y="2687782"/>
            <a:ext cx="1302325" cy="907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吹き出し: 角を丸めた四角形 60">
            <a:extLst>
              <a:ext uri="{FF2B5EF4-FFF2-40B4-BE49-F238E27FC236}">
                <a16:creationId xmlns:a16="http://schemas.microsoft.com/office/drawing/2014/main" id="{B1AD180F-8216-41C5-A490-25838E8E38A7}"/>
              </a:ext>
            </a:extLst>
          </p:cNvPr>
          <p:cNvSpPr/>
          <p:nvPr/>
        </p:nvSpPr>
        <p:spPr>
          <a:xfrm>
            <a:off x="5091549" y="2583873"/>
            <a:ext cx="1475506" cy="658091"/>
          </a:xfrm>
          <a:prstGeom prst="wedgeRoundRectCallout">
            <a:avLst>
              <a:gd name="adj1" fmla="val -62555"/>
              <a:gd name="adj2" fmla="val 42046"/>
              <a:gd name="adj3" fmla="val 16667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センサ情報</a:t>
            </a:r>
            <a:endParaRPr kumimoji="1" lang="en-US" altLang="ja-JP" dirty="0"/>
          </a:p>
          <a:p>
            <a:r>
              <a:rPr kumimoji="1" lang="ja-JP" altLang="en-US" dirty="0"/>
              <a:t>天気予報</a:t>
            </a:r>
            <a:endParaRPr kumimoji="1" lang="en-US" altLang="ja-JP" dirty="0"/>
          </a:p>
          <a:p>
            <a:r>
              <a:rPr kumimoji="1" lang="en-US" altLang="ja-JP" dirty="0"/>
              <a:t>Open</a:t>
            </a:r>
            <a:r>
              <a:rPr kumimoji="1" lang="ja-JP" altLang="en-US" dirty="0"/>
              <a:t> </a:t>
            </a:r>
            <a:r>
              <a:rPr kumimoji="1" lang="en-US" altLang="ja-JP" dirty="0"/>
              <a:t>or</a:t>
            </a:r>
            <a:r>
              <a:rPr kumimoji="1" lang="ja-JP" altLang="en-US" dirty="0"/>
              <a:t> </a:t>
            </a:r>
            <a:r>
              <a:rPr kumimoji="1" lang="en-US" altLang="ja-JP" dirty="0"/>
              <a:t>Close</a:t>
            </a: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BC874A13-5ACB-4058-94A5-A6A25866C701}"/>
              </a:ext>
            </a:extLst>
          </p:cNvPr>
          <p:cNvCxnSpPr>
            <a:cxnSpLocks/>
          </p:cNvCxnSpPr>
          <p:nvPr/>
        </p:nvCxnSpPr>
        <p:spPr>
          <a:xfrm flipH="1" flipV="1">
            <a:off x="3609109" y="2881745"/>
            <a:ext cx="1309255" cy="942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吹き出し: 角を丸めた四角形 63">
            <a:extLst>
              <a:ext uri="{FF2B5EF4-FFF2-40B4-BE49-F238E27FC236}">
                <a16:creationId xmlns:a16="http://schemas.microsoft.com/office/drawing/2014/main" id="{772105B7-AA65-4156-B0DB-A2355D7AC50F}"/>
              </a:ext>
            </a:extLst>
          </p:cNvPr>
          <p:cNvSpPr/>
          <p:nvPr/>
        </p:nvSpPr>
        <p:spPr>
          <a:xfrm>
            <a:off x="3782293" y="3844637"/>
            <a:ext cx="1046018" cy="353290"/>
          </a:xfrm>
          <a:prstGeom prst="wedgeRoundRectCallout">
            <a:avLst>
              <a:gd name="adj1" fmla="val 38770"/>
              <a:gd name="adj2" fmla="val -76136"/>
              <a:gd name="adj3" fmla="val 16667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リコメンド</a:t>
            </a:r>
          </a:p>
        </p:txBody>
      </p:sp>
      <p:pic>
        <p:nvPicPr>
          <p:cNvPr id="67" name="グラフィックス 66" descr="チェックマーク">
            <a:extLst>
              <a:ext uri="{FF2B5EF4-FFF2-40B4-BE49-F238E27FC236}">
                <a16:creationId xmlns:a16="http://schemas.microsoft.com/office/drawing/2014/main" id="{B15D336E-7397-4880-A181-97E00E4D308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734493" y="1076104"/>
            <a:ext cx="379228" cy="379228"/>
          </a:xfrm>
          <a:prstGeom prst="rect">
            <a:avLst/>
          </a:prstGeom>
        </p:spPr>
      </p:pic>
      <p:pic>
        <p:nvPicPr>
          <p:cNvPr id="70" name="グラフィックス 69" descr="チェックマーク">
            <a:extLst>
              <a:ext uri="{FF2B5EF4-FFF2-40B4-BE49-F238E27FC236}">
                <a16:creationId xmlns:a16="http://schemas.microsoft.com/office/drawing/2014/main" id="{542748E5-B693-4AC2-903E-866C7FBEEC6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24164" y="1278120"/>
            <a:ext cx="379228" cy="379228"/>
          </a:xfrm>
          <a:prstGeom prst="rect">
            <a:avLst/>
          </a:prstGeom>
        </p:spPr>
      </p:pic>
      <p:pic>
        <p:nvPicPr>
          <p:cNvPr id="71" name="グラフィックス 70" descr="チェックマーク">
            <a:extLst>
              <a:ext uri="{FF2B5EF4-FFF2-40B4-BE49-F238E27FC236}">
                <a16:creationId xmlns:a16="http://schemas.microsoft.com/office/drawing/2014/main" id="{3F0BCBE0-0215-4A04-AD10-4F2971A6550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576619" y="1136353"/>
            <a:ext cx="379228" cy="379228"/>
          </a:xfrm>
          <a:prstGeom prst="rect">
            <a:avLst/>
          </a:prstGeom>
        </p:spPr>
      </p:pic>
      <p:pic>
        <p:nvPicPr>
          <p:cNvPr id="72" name="グラフィックス 71" descr="チェックマーク">
            <a:extLst>
              <a:ext uri="{FF2B5EF4-FFF2-40B4-BE49-F238E27FC236}">
                <a16:creationId xmlns:a16="http://schemas.microsoft.com/office/drawing/2014/main" id="{6DFDCD3E-71F3-4AC2-A57E-BB4748F04E7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09320" y="1391532"/>
            <a:ext cx="379228" cy="379228"/>
          </a:xfrm>
          <a:prstGeom prst="rect">
            <a:avLst/>
          </a:prstGeom>
        </p:spPr>
      </p:pic>
      <p:pic>
        <p:nvPicPr>
          <p:cNvPr id="73" name="グラフィックス 72" descr="チェックマーク">
            <a:extLst>
              <a:ext uri="{FF2B5EF4-FFF2-40B4-BE49-F238E27FC236}">
                <a16:creationId xmlns:a16="http://schemas.microsoft.com/office/drawing/2014/main" id="{1DF8E1C0-9104-4B54-B86C-DDA2B6E7569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91105" y="2199606"/>
            <a:ext cx="379228" cy="3792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7" grpId="0" animBg="1"/>
      <p:bldP spid="45" grpId="0" animBg="1"/>
      <p:bldP spid="49" grpId="0" animBg="1"/>
      <p:bldP spid="54" grpId="0" animBg="1"/>
      <p:bldP spid="57" grpId="0" animBg="1"/>
      <p:bldP spid="61" grpId="0" animBg="1"/>
      <p:bldP spid="6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グラフィックス 5" descr="スマート フォン">
            <a:extLst>
              <a:ext uri="{FF2B5EF4-FFF2-40B4-BE49-F238E27FC236}">
                <a16:creationId xmlns:a16="http://schemas.microsoft.com/office/drawing/2014/main" id="{ABB83D50-241A-44E2-9E7F-1AE3CC6C15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3455" y="3615369"/>
            <a:ext cx="914400" cy="914400"/>
          </a:xfrm>
          <a:prstGeom prst="rect">
            <a:avLst/>
          </a:prstGeom>
        </p:spPr>
      </p:pic>
      <p:pic>
        <p:nvPicPr>
          <p:cNvPr id="10" name="グラフィックス 9" descr="原子">
            <a:extLst>
              <a:ext uri="{FF2B5EF4-FFF2-40B4-BE49-F238E27FC236}">
                <a16:creationId xmlns:a16="http://schemas.microsoft.com/office/drawing/2014/main" id="{447069A3-CD69-431B-B7C1-ACCEB7C7D5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01536" y="860766"/>
            <a:ext cx="914400" cy="914400"/>
          </a:xfrm>
          <a:prstGeom prst="rect">
            <a:avLst/>
          </a:prstGeom>
        </p:spPr>
      </p:pic>
      <p:pic>
        <p:nvPicPr>
          <p:cNvPr id="12" name="グラフィックス 11" descr="データベース">
            <a:extLst>
              <a:ext uri="{FF2B5EF4-FFF2-40B4-BE49-F238E27FC236}">
                <a16:creationId xmlns:a16="http://schemas.microsoft.com/office/drawing/2014/main" id="{AE4BB98B-F9DF-420C-99DC-EBA07BB958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50473" y="2146514"/>
            <a:ext cx="914400" cy="914400"/>
          </a:xfrm>
          <a:prstGeom prst="rect">
            <a:avLst/>
          </a:prstGeom>
        </p:spPr>
      </p:pic>
      <p:pic>
        <p:nvPicPr>
          <p:cNvPr id="14" name="グラフィックス 13" descr="歯車付きの頭">
            <a:extLst>
              <a:ext uri="{FF2B5EF4-FFF2-40B4-BE49-F238E27FC236}">
                <a16:creationId xmlns:a16="http://schemas.microsoft.com/office/drawing/2014/main" id="{01F203E8-83C9-481F-97DE-21473C9B8D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10274" y="3633476"/>
            <a:ext cx="914400" cy="914400"/>
          </a:xfrm>
          <a:prstGeom prst="rect">
            <a:avLst/>
          </a:prstGeom>
        </p:spPr>
      </p:pic>
      <p:pic>
        <p:nvPicPr>
          <p:cNvPr id="16" name="グラフィックス 15" descr="思案中の吹き出し">
            <a:extLst>
              <a:ext uri="{FF2B5EF4-FFF2-40B4-BE49-F238E27FC236}">
                <a16:creationId xmlns:a16="http://schemas.microsoft.com/office/drawing/2014/main" id="{697DAD76-ECE6-416C-A6DD-42CCC6292DF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323112" y="389658"/>
            <a:ext cx="914400" cy="914400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BF8828F-A1E6-44FF-A751-545A0FB52F82}"/>
              </a:ext>
            </a:extLst>
          </p:cNvPr>
          <p:cNvSpPr txBox="1"/>
          <p:nvPr/>
        </p:nvSpPr>
        <p:spPr>
          <a:xfrm>
            <a:off x="2008911" y="408709"/>
            <a:ext cx="3525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800" dirty="0"/>
              <a:t>Open Weather Map</a:t>
            </a:r>
            <a:r>
              <a:rPr kumimoji="1" lang="en-US" altLang="ja-JP" dirty="0"/>
              <a:t>:</a:t>
            </a:r>
          </a:p>
          <a:p>
            <a:r>
              <a:rPr kumimoji="1" lang="ja-JP" altLang="en-US" dirty="0"/>
              <a:t>　</a:t>
            </a:r>
            <a:r>
              <a:rPr kumimoji="1" lang="ja-JP" altLang="en-US" sz="1200" dirty="0"/>
              <a:t>位置情報をもとに天気予報を返す</a:t>
            </a:r>
            <a:r>
              <a:rPr kumimoji="1" lang="en-US" altLang="ja-JP" sz="1200" dirty="0"/>
              <a:t>API</a:t>
            </a:r>
            <a:endParaRPr kumimoji="1" lang="ja-JP" altLang="en-US" sz="12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DAD742C-36D6-4715-A5A4-258855D75CAA}"/>
              </a:ext>
            </a:extLst>
          </p:cNvPr>
          <p:cNvSpPr txBox="1"/>
          <p:nvPr/>
        </p:nvSpPr>
        <p:spPr>
          <a:xfrm>
            <a:off x="5701140" y="879766"/>
            <a:ext cx="41425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800" dirty="0"/>
              <a:t>Arduino</a:t>
            </a:r>
            <a:r>
              <a:rPr kumimoji="1" lang="ja-JP" altLang="en-US" sz="1800" dirty="0"/>
              <a:t> </a:t>
            </a:r>
            <a:r>
              <a:rPr kumimoji="1" lang="en-US" altLang="ja-JP" sz="1800" dirty="0"/>
              <a:t>Yun</a:t>
            </a:r>
            <a:r>
              <a:rPr kumimoji="1" lang="en-US" altLang="ja-JP" dirty="0"/>
              <a:t>:</a:t>
            </a:r>
          </a:p>
          <a:p>
            <a:r>
              <a:rPr kumimoji="1" lang="ja-JP" altLang="en-US" dirty="0"/>
              <a:t>　</a:t>
            </a:r>
            <a:r>
              <a:rPr kumimoji="1" lang="ja-JP" altLang="en-US" sz="1200" dirty="0"/>
              <a:t>室内外の温度・湿度・明るさ・位置情報を取得</a:t>
            </a:r>
            <a:endParaRPr kumimoji="1" lang="en-US" altLang="ja-JP" sz="1200" dirty="0"/>
          </a:p>
          <a:p>
            <a:r>
              <a:rPr kumimoji="1" lang="ja-JP" altLang="en-US" sz="1200" dirty="0"/>
              <a:t>　サーバーからの情報により窓の開閉</a:t>
            </a:r>
            <a:endParaRPr kumimoji="1" lang="en-US" altLang="ja-JP" sz="12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F0DAC1E-BC9F-43BF-AA4D-B4B41E1D3AA2}"/>
              </a:ext>
            </a:extLst>
          </p:cNvPr>
          <p:cNvSpPr txBox="1"/>
          <p:nvPr/>
        </p:nvSpPr>
        <p:spPr>
          <a:xfrm>
            <a:off x="3366656" y="2168241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Http</a:t>
            </a:r>
            <a:r>
              <a:rPr kumimoji="1" lang="ja-JP" altLang="en-US" sz="1800" dirty="0"/>
              <a:t>サーバー</a:t>
            </a:r>
            <a:r>
              <a:rPr kumimoji="1" lang="en-US" altLang="ja-JP" sz="1800" dirty="0"/>
              <a:t>:</a:t>
            </a:r>
            <a:endParaRPr kumimoji="1" lang="en-US" altLang="ja-JP" sz="12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1FAF59C-3D4B-48D2-9550-DDE752B1DC39}"/>
              </a:ext>
            </a:extLst>
          </p:cNvPr>
          <p:cNvSpPr txBox="1"/>
          <p:nvPr/>
        </p:nvSpPr>
        <p:spPr>
          <a:xfrm>
            <a:off x="1468583" y="3553696"/>
            <a:ext cx="2031325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Web</a:t>
            </a:r>
            <a:r>
              <a:rPr kumimoji="1" lang="ja-JP" altLang="en-US" sz="1800" dirty="0"/>
              <a:t> </a:t>
            </a:r>
            <a:r>
              <a:rPr kumimoji="1" lang="en-US" altLang="ja-JP" sz="1800" dirty="0"/>
              <a:t>UI:</a:t>
            </a:r>
          </a:p>
          <a:p>
            <a:r>
              <a:rPr kumimoji="1" lang="ja-JP" altLang="en-US" sz="1200" dirty="0"/>
              <a:t>　室内外の気温・湿度情報</a:t>
            </a:r>
            <a:endParaRPr kumimoji="1" lang="en-US" altLang="ja-JP" sz="1200" dirty="0"/>
          </a:p>
          <a:p>
            <a:r>
              <a:rPr kumimoji="1" lang="ja-JP" altLang="en-US" sz="1200" dirty="0"/>
              <a:t>　天気予報情報</a:t>
            </a:r>
            <a:endParaRPr kumimoji="1" lang="en-US" altLang="ja-JP" sz="1200" dirty="0"/>
          </a:p>
          <a:p>
            <a:r>
              <a:rPr kumimoji="1" lang="ja-JP" altLang="en-US" sz="1200" dirty="0"/>
              <a:t>　</a:t>
            </a:r>
            <a:r>
              <a:rPr kumimoji="1" lang="en-US" altLang="ja-JP" sz="1200" dirty="0"/>
              <a:t>AI</a:t>
            </a:r>
            <a:r>
              <a:rPr kumimoji="1" lang="ja-JP" altLang="en-US" sz="1200" dirty="0"/>
              <a:t>によるリコメンド</a:t>
            </a:r>
            <a:endParaRPr kumimoji="1" lang="en-US" altLang="ja-JP" sz="1200" dirty="0"/>
          </a:p>
          <a:p>
            <a:r>
              <a:rPr kumimoji="1" lang="en-US" altLang="ja-JP" sz="1200" dirty="0"/>
              <a:t>	</a:t>
            </a:r>
            <a:r>
              <a:rPr kumimoji="1" lang="ja-JP" altLang="en-US" sz="1200" dirty="0"/>
              <a:t>を表示</a:t>
            </a:r>
            <a:endParaRPr kumimoji="1" lang="en-US" altLang="ja-JP" sz="1200" dirty="0"/>
          </a:p>
          <a:p>
            <a:r>
              <a:rPr kumimoji="1" lang="ja-JP" altLang="en-US" sz="1200" dirty="0"/>
              <a:t>　窓の開閉ボタン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936686A-7474-4E82-9896-904F0B4E2C38}"/>
              </a:ext>
            </a:extLst>
          </p:cNvPr>
          <p:cNvSpPr txBox="1"/>
          <p:nvPr/>
        </p:nvSpPr>
        <p:spPr>
          <a:xfrm>
            <a:off x="5742708" y="3622963"/>
            <a:ext cx="3174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AI</a:t>
            </a:r>
            <a:endParaRPr kumimoji="1" lang="en-US" altLang="ja-JP" sz="1200" dirty="0"/>
          </a:p>
          <a:p>
            <a:r>
              <a:rPr kumimoji="1" lang="ja-JP" altLang="en-US" sz="1200" dirty="0"/>
              <a:t>　</a:t>
            </a:r>
            <a:r>
              <a:rPr kumimoji="1" lang="en-US" altLang="ja-JP" sz="1200" dirty="0"/>
              <a:t>Open or Close</a:t>
            </a:r>
            <a:r>
              <a:rPr kumimoji="1" lang="ja-JP" altLang="en-US" sz="1200" dirty="0"/>
              <a:t>の二値を返す教師あり学習</a:t>
            </a:r>
            <a:endParaRPr kumimoji="1" lang="en-US" altLang="ja-JP" sz="1200" dirty="0"/>
          </a:p>
          <a:p>
            <a:r>
              <a:rPr kumimoji="1" lang="ja-JP" altLang="en-US" sz="1200" dirty="0"/>
              <a:t>　入力：室内外の気温・湿度・明るさ風量</a:t>
            </a:r>
            <a:endParaRPr kumimoji="1" lang="en-US" altLang="ja-JP" sz="1200" dirty="0"/>
          </a:p>
          <a:p>
            <a:r>
              <a:rPr kumimoji="1" lang="ja-JP" altLang="en-US" sz="1200" dirty="0"/>
              <a:t>　　　　天気予報</a:t>
            </a:r>
            <a:endParaRPr kumimoji="1" lang="ja-JP" altLang="en-US" sz="1800" dirty="0"/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27963A03-3170-4F35-A838-23DA08F6E3C8}"/>
              </a:ext>
            </a:extLst>
          </p:cNvPr>
          <p:cNvCxnSpPr>
            <a:cxnSpLocks/>
          </p:cNvCxnSpPr>
          <p:nvPr/>
        </p:nvCxnSpPr>
        <p:spPr>
          <a:xfrm flipH="1">
            <a:off x="1510145" y="2708564"/>
            <a:ext cx="1025237" cy="713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D363BB72-65EA-4A13-BCD6-065DC1730C8F}"/>
              </a:ext>
            </a:extLst>
          </p:cNvPr>
          <p:cNvSpPr/>
          <p:nvPr/>
        </p:nvSpPr>
        <p:spPr>
          <a:xfrm>
            <a:off x="838201" y="2299855"/>
            <a:ext cx="1226127" cy="699654"/>
          </a:xfrm>
          <a:prstGeom prst="wedgeRoundRectCallout">
            <a:avLst>
              <a:gd name="adj1" fmla="val 35693"/>
              <a:gd name="adj2" fmla="val 65910"/>
              <a:gd name="adj3" fmla="val 16667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センサ情報</a:t>
            </a:r>
            <a:endParaRPr kumimoji="1" lang="en-US" altLang="ja-JP" dirty="0"/>
          </a:p>
          <a:p>
            <a:r>
              <a:rPr kumimoji="1" lang="ja-JP" altLang="en-US" dirty="0"/>
              <a:t>天気予報</a:t>
            </a:r>
            <a:endParaRPr kumimoji="1" lang="en-US" altLang="ja-JP" dirty="0"/>
          </a:p>
          <a:p>
            <a:r>
              <a:rPr kumimoji="1" lang="ja-JP" altLang="en-US" dirty="0"/>
              <a:t>リコメンド</a:t>
            </a: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67521F3E-ADC9-49CD-B1EE-DD09D21622CE}"/>
              </a:ext>
            </a:extLst>
          </p:cNvPr>
          <p:cNvCxnSpPr>
            <a:cxnSpLocks/>
          </p:cNvCxnSpPr>
          <p:nvPr/>
        </p:nvCxnSpPr>
        <p:spPr>
          <a:xfrm flipV="1">
            <a:off x="1932710" y="2944092"/>
            <a:ext cx="879764" cy="609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吹き出し: 角を丸めた四角形 36">
            <a:extLst>
              <a:ext uri="{FF2B5EF4-FFF2-40B4-BE49-F238E27FC236}">
                <a16:creationId xmlns:a16="http://schemas.microsoft.com/office/drawing/2014/main" id="{735E5C83-947E-42E8-89B5-0A1647D62916}"/>
              </a:ext>
            </a:extLst>
          </p:cNvPr>
          <p:cNvSpPr/>
          <p:nvPr/>
        </p:nvSpPr>
        <p:spPr>
          <a:xfrm>
            <a:off x="2417620" y="3235036"/>
            <a:ext cx="1385454" cy="360217"/>
          </a:xfrm>
          <a:prstGeom prst="wedgeRoundRectCallout">
            <a:avLst>
              <a:gd name="adj1" fmla="val -33157"/>
              <a:gd name="adj2" fmla="val -86363"/>
              <a:gd name="adj3" fmla="val 16667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Open or Close</a:t>
            </a:r>
            <a:endParaRPr kumimoji="1" lang="ja-JP" altLang="en-US" dirty="0"/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D3BE64D0-1FA1-4ECE-A12B-23A8C5C582A0}"/>
              </a:ext>
            </a:extLst>
          </p:cNvPr>
          <p:cNvCxnSpPr>
            <a:cxnSpLocks/>
          </p:cNvCxnSpPr>
          <p:nvPr/>
        </p:nvCxnSpPr>
        <p:spPr>
          <a:xfrm>
            <a:off x="1967346" y="1087582"/>
            <a:ext cx="761999" cy="1094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吹き出し: 角を丸めた四角形 44">
            <a:extLst>
              <a:ext uri="{FF2B5EF4-FFF2-40B4-BE49-F238E27FC236}">
                <a16:creationId xmlns:a16="http://schemas.microsoft.com/office/drawing/2014/main" id="{C3CE9EB3-B27B-401B-AAA3-E2C7A7B85029}"/>
              </a:ext>
            </a:extLst>
          </p:cNvPr>
          <p:cNvSpPr/>
          <p:nvPr/>
        </p:nvSpPr>
        <p:spPr>
          <a:xfrm>
            <a:off x="1212273" y="1482436"/>
            <a:ext cx="1046018" cy="360218"/>
          </a:xfrm>
          <a:prstGeom prst="wedgeRoundRectCallout">
            <a:avLst>
              <a:gd name="adj1" fmla="val 34133"/>
              <a:gd name="adj2" fmla="val -82342"/>
              <a:gd name="adj3" fmla="val 16667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天気予報</a:t>
            </a: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ECBD6EAB-1FF3-42FA-AD6B-D5E0DDDC577A}"/>
              </a:ext>
            </a:extLst>
          </p:cNvPr>
          <p:cNvCxnSpPr>
            <a:cxnSpLocks/>
          </p:cNvCxnSpPr>
          <p:nvPr/>
        </p:nvCxnSpPr>
        <p:spPr>
          <a:xfrm flipH="1" flipV="1">
            <a:off x="2230583" y="983674"/>
            <a:ext cx="678872" cy="1011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7B118889-6DC0-41E4-9FC1-5DCB3868108F}"/>
              </a:ext>
            </a:extLst>
          </p:cNvPr>
          <p:cNvSpPr/>
          <p:nvPr/>
        </p:nvSpPr>
        <p:spPr>
          <a:xfrm>
            <a:off x="2673932" y="1163783"/>
            <a:ext cx="1046018" cy="408708"/>
          </a:xfrm>
          <a:prstGeom prst="wedgeRoundRectCallout">
            <a:avLst>
              <a:gd name="adj1" fmla="val -46661"/>
              <a:gd name="adj2" fmla="val 71592"/>
              <a:gd name="adj3" fmla="val 16667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位置情報</a:t>
            </a:r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D6843BDE-6566-49FE-9F57-C3ABC02B0695}"/>
              </a:ext>
            </a:extLst>
          </p:cNvPr>
          <p:cNvCxnSpPr>
            <a:cxnSpLocks/>
          </p:cNvCxnSpPr>
          <p:nvPr/>
        </p:nvCxnSpPr>
        <p:spPr>
          <a:xfrm flipH="1">
            <a:off x="4322625" y="1704109"/>
            <a:ext cx="748139" cy="450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吹き出し: 角を丸めた四角形 53">
            <a:extLst>
              <a:ext uri="{FF2B5EF4-FFF2-40B4-BE49-F238E27FC236}">
                <a16:creationId xmlns:a16="http://schemas.microsoft.com/office/drawing/2014/main" id="{8FB1A756-1626-47E1-9BB0-FDEA9EE03990}"/>
              </a:ext>
            </a:extLst>
          </p:cNvPr>
          <p:cNvSpPr/>
          <p:nvPr/>
        </p:nvSpPr>
        <p:spPr>
          <a:xfrm>
            <a:off x="3948552" y="1357745"/>
            <a:ext cx="1080648" cy="374072"/>
          </a:xfrm>
          <a:prstGeom prst="wedgeRoundRectCallout">
            <a:avLst>
              <a:gd name="adj1" fmla="val 27512"/>
              <a:gd name="adj2" fmla="val 84428"/>
              <a:gd name="adj3" fmla="val 16667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センサ情報</a:t>
            </a: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1E53BB2E-2B32-4FC7-9BF9-F18931F96EF8}"/>
              </a:ext>
            </a:extLst>
          </p:cNvPr>
          <p:cNvCxnSpPr>
            <a:cxnSpLocks/>
          </p:cNvCxnSpPr>
          <p:nvPr/>
        </p:nvCxnSpPr>
        <p:spPr>
          <a:xfrm flipV="1">
            <a:off x="4724400" y="1849582"/>
            <a:ext cx="623455" cy="387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A356F65B-27EF-41AC-965F-07014A41E4A0}"/>
              </a:ext>
            </a:extLst>
          </p:cNvPr>
          <p:cNvSpPr/>
          <p:nvPr/>
        </p:nvSpPr>
        <p:spPr>
          <a:xfrm>
            <a:off x="5257808" y="2029689"/>
            <a:ext cx="1427010" cy="346363"/>
          </a:xfrm>
          <a:prstGeom prst="wedgeRoundRectCallout">
            <a:avLst>
              <a:gd name="adj1" fmla="val -59865"/>
              <a:gd name="adj2" fmla="val -49727"/>
              <a:gd name="adj3" fmla="val 16667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Open or Close</a:t>
            </a:r>
            <a:endParaRPr kumimoji="1" lang="ja-JP" altLang="en-US" dirty="0"/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669AE44D-EB22-4DA6-BECD-B1BA342039A6}"/>
              </a:ext>
            </a:extLst>
          </p:cNvPr>
          <p:cNvCxnSpPr>
            <a:cxnSpLocks/>
          </p:cNvCxnSpPr>
          <p:nvPr/>
        </p:nvCxnSpPr>
        <p:spPr>
          <a:xfrm>
            <a:off x="3733802" y="2687782"/>
            <a:ext cx="1302325" cy="907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吹き出し: 角を丸めた四角形 60">
            <a:extLst>
              <a:ext uri="{FF2B5EF4-FFF2-40B4-BE49-F238E27FC236}">
                <a16:creationId xmlns:a16="http://schemas.microsoft.com/office/drawing/2014/main" id="{B1AD180F-8216-41C5-A490-25838E8E38A7}"/>
              </a:ext>
            </a:extLst>
          </p:cNvPr>
          <p:cNvSpPr/>
          <p:nvPr/>
        </p:nvSpPr>
        <p:spPr>
          <a:xfrm>
            <a:off x="5091549" y="2583873"/>
            <a:ext cx="1475506" cy="658091"/>
          </a:xfrm>
          <a:prstGeom prst="wedgeRoundRectCallout">
            <a:avLst>
              <a:gd name="adj1" fmla="val -62555"/>
              <a:gd name="adj2" fmla="val 42046"/>
              <a:gd name="adj3" fmla="val 16667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センサ情報</a:t>
            </a:r>
            <a:endParaRPr kumimoji="1" lang="en-US" altLang="ja-JP" dirty="0"/>
          </a:p>
          <a:p>
            <a:r>
              <a:rPr kumimoji="1" lang="ja-JP" altLang="en-US" dirty="0"/>
              <a:t>天気予報</a:t>
            </a:r>
            <a:endParaRPr kumimoji="1" lang="en-US" altLang="ja-JP" dirty="0"/>
          </a:p>
          <a:p>
            <a:r>
              <a:rPr kumimoji="1" lang="en-US" altLang="ja-JP" dirty="0"/>
              <a:t>Open</a:t>
            </a:r>
            <a:r>
              <a:rPr kumimoji="1" lang="ja-JP" altLang="en-US" dirty="0"/>
              <a:t> </a:t>
            </a:r>
            <a:r>
              <a:rPr kumimoji="1" lang="en-US" altLang="ja-JP" dirty="0"/>
              <a:t>or</a:t>
            </a:r>
            <a:r>
              <a:rPr kumimoji="1" lang="ja-JP" altLang="en-US" dirty="0"/>
              <a:t> </a:t>
            </a:r>
            <a:r>
              <a:rPr kumimoji="1" lang="en-US" altLang="ja-JP" dirty="0"/>
              <a:t>Close</a:t>
            </a: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BC874A13-5ACB-4058-94A5-A6A25866C701}"/>
              </a:ext>
            </a:extLst>
          </p:cNvPr>
          <p:cNvCxnSpPr>
            <a:cxnSpLocks/>
          </p:cNvCxnSpPr>
          <p:nvPr/>
        </p:nvCxnSpPr>
        <p:spPr>
          <a:xfrm flipH="1" flipV="1">
            <a:off x="3609109" y="2881745"/>
            <a:ext cx="1309255" cy="942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吹き出し: 角を丸めた四角形 63">
            <a:extLst>
              <a:ext uri="{FF2B5EF4-FFF2-40B4-BE49-F238E27FC236}">
                <a16:creationId xmlns:a16="http://schemas.microsoft.com/office/drawing/2014/main" id="{772105B7-AA65-4156-B0DB-A2355D7AC50F}"/>
              </a:ext>
            </a:extLst>
          </p:cNvPr>
          <p:cNvSpPr/>
          <p:nvPr/>
        </p:nvSpPr>
        <p:spPr>
          <a:xfrm>
            <a:off x="3782293" y="3844637"/>
            <a:ext cx="1046018" cy="353290"/>
          </a:xfrm>
          <a:prstGeom prst="wedgeRoundRectCallout">
            <a:avLst>
              <a:gd name="adj1" fmla="val 38770"/>
              <a:gd name="adj2" fmla="val -76136"/>
              <a:gd name="adj3" fmla="val 16667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リコメンド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BE26D16-5E1F-4703-95E8-3A3349A2DD56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7484" t="6028" r="17898" b="6736"/>
          <a:stretch/>
        </p:blipFill>
        <p:spPr>
          <a:xfrm>
            <a:off x="5564372" y="1087389"/>
            <a:ext cx="382771" cy="386993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C31556A1-7980-46A7-BEE4-A9BA32F31DED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7484" t="6028" r="17898" b="6736"/>
          <a:stretch/>
        </p:blipFill>
        <p:spPr>
          <a:xfrm>
            <a:off x="2130055" y="2983528"/>
            <a:ext cx="382771" cy="386993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B4226DCC-C5C5-458D-B652-45E921DCF525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7484" t="6028" r="17898" b="6736"/>
          <a:stretch/>
        </p:blipFill>
        <p:spPr>
          <a:xfrm>
            <a:off x="5436781" y="3419463"/>
            <a:ext cx="382771" cy="38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99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55A3A4-46B4-41C6-B4FA-C2030BEF5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今後の課題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310F069-5885-477A-B04A-D8ADA9271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1490646"/>
            <a:ext cx="7030500" cy="2541600"/>
          </a:xfrm>
        </p:spPr>
        <p:txBody>
          <a:bodyPr/>
          <a:lstStyle/>
          <a:p>
            <a:pPr>
              <a:buNone/>
            </a:pPr>
            <a:r>
              <a:rPr kumimoji="1" lang="ja-JP" altLang="en-US" sz="2400" dirty="0"/>
              <a:t>優先度順に</a:t>
            </a:r>
            <a:endParaRPr kumimoji="1" lang="en-US" altLang="ja-JP" sz="2400" dirty="0"/>
          </a:p>
          <a:p>
            <a:r>
              <a:rPr kumimoji="1" lang="ja-JP" altLang="en-US" sz="2400" dirty="0"/>
              <a:t>各部機能のマージ</a:t>
            </a:r>
            <a:endParaRPr kumimoji="1" lang="en-US" altLang="ja-JP" sz="2400" dirty="0"/>
          </a:p>
          <a:p>
            <a:r>
              <a:rPr kumimoji="1" lang="en-US" altLang="ja-JP" sz="2400" dirty="0"/>
              <a:t>AI</a:t>
            </a:r>
            <a:r>
              <a:rPr kumimoji="1" lang="ja-JP" altLang="en-US" sz="2400" dirty="0"/>
              <a:t>部分の実装</a:t>
            </a:r>
            <a:endParaRPr kumimoji="1" lang="en-US" altLang="ja-JP" sz="2400" dirty="0"/>
          </a:p>
          <a:p>
            <a:r>
              <a:rPr kumimoji="1" lang="ja-JP" altLang="en-US" sz="2400" dirty="0"/>
              <a:t>窓開閉部分の実装</a:t>
            </a:r>
            <a:endParaRPr kumimoji="1" lang="en-US" altLang="ja-JP" sz="2400" dirty="0"/>
          </a:p>
          <a:p>
            <a:r>
              <a:rPr kumimoji="1" lang="en-US" altLang="ja-JP" sz="2400" dirty="0"/>
              <a:t>GPS</a:t>
            </a:r>
            <a:r>
              <a:rPr kumimoji="1" lang="ja-JP" altLang="en-US" sz="2400" dirty="0"/>
              <a:t>による位置情報の取得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552474878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151</Words>
  <Application>Microsoft Office PowerPoint</Application>
  <PresentationFormat>画面に合わせる (16:9)</PresentationFormat>
  <Paragraphs>70</Paragraphs>
  <Slides>6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Nunito</vt:lpstr>
      <vt:lpstr>Arial</vt:lpstr>
      <vt:lpstr>ＭＳ Ｐゴシック</vt:lpstr>
      <vt:lpstr>Maven Pro</vt:lpstr>
      <vt:lpstr>Momentum</vt:lpstr>
      <vt:lpstr>IoT演習  中間発表</vt:lpstr>
      <vt:lpstr>Smart Window</vt:lpstr>
      <vt:lpstr>システム概要</vt:lpstr>
      <vt:lpstr>PowerPoint プレゼンテーション</vt:lpstr>
      <vt:lpstr>PowerPoint プレゼンテーション</vt:lpstr>
      <vt:lpstr>今後の課題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IoT演習  中間発表</dc:title>
  <cp:lastModifiedBy>渡部拓哉</cp:lastModifiedBy>
  <cp:revision>10</cp:revision>
  <dcterms:modified xsi:type="dcterms:W3CDTF">2017-11-01T12:32:39Z</dcterms:modified>
</cp:coreProperties>
</file>