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6"/>
  </p:notesMasterIdLst>
  <p:sldIdLst>
    <p:sldId id="256" r:id="rId2"/>
    <p:sldId id="272" r:id="rId3"/>
    <p:sldId id="279" r:id="rId4"/>
    <p:sldId id="270" r:id="rId5"/>
    <p:sldId id="273" r:id="rId6"/>
    <p:sldId id="281" r:id="rId7"/>
    <p:sldId id="282" r:id="rId8"/>
    <p:sldId id="284" r:id="rId9"/>
    <p:sldId id="260" r:id="rId10"/>
    <p:sldId id="278" r:id="rId11"/>
    <p:sldId id="261" r:id="rId12"/>
    <p:sldId id="274" r:id="rId13"/>
    <p:sldId id="28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FBF-57EA-4BA9-8511-172C5BE1F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92CE2-FB21-4604-8D9D-4A38AA6BD781}">
      <dgm:prSet/>
      <dgm:spPr/>
      <dgm:t>
        <a:bodyPr/>
        <a:lstStyle/>
        <a:p>
          <a:r>
            <a:rPr lang="it-IT" b="1"/>
            <a:t>Chords selection</a:t>
          </a:r>
          <a:r>
            <a:rPr lang="it-IT"/>
            <a:t>: input the chord sequence</a:t>
          </a:r>
          <a:endParaRPr lang="en-US"/>
        </a:p>
      </dgm:t>
    </dgm:pt>
    <dgm:pt modelId="{3A0073EC-6D95-4982-9FF6-A901EDBD809E}" type="parTrans" cxnId="{4801B1BD-EA25-4C88-9809-0EAC7270F5F2}">
      <dgm:prSet/>
      <dgm:spPr/>
      <dgm:t>
        <a:bodyPr/>
        <a:lstStyle/>
        <a:p>
          <a:endParaRPr lang="en-US"/>
        </a:p>
      </dgm:t>
    </dgm:pt>
    <dgm:pt modelId="{AF398039-213F-403D-A794-BF49D06CCE36}" type="sibTrans" cxnId="{4801B1BD-EA25-4C88-9809-0EAC7270F5F2}">
      <dgm:prSet/>
      <dgm:spPr/>
      <dgm:t>
        <a:bodyPr/>
        <a:lstStyle/>
        <a:p>
          <a:endParaRPr lang="en-US"/>
        </a:p>
      </dgm:t>
    </dgm:pt>
    <dgm:pt modelId="{6917AA17-B1C0-47D9-AD67-11BC88128F5B}">
      <dgm:prSet/>
      <dgm:spPr/>
      <dgm:t>
        <a:bodyPr/>
        <a:lstStyle/>
        <a:p>
          <a:r>
            <a:rPr lang="it-IT" b="1"/>
            <a:t>Sequence player</a:t>
          </a:r>
          <a:r>
            <a:rPr lang="it-IT"/>
            <a:t>: listen to the result</a:t>
          </a:r>
          <a:endParaRPr lang="en-US"/>
        </a:p>
      </dgm:t>
    </dgm:pt>
    <dgm:pt modelId="{7817975C-F199-42C4-AE56-33EBAFE27A34}" type="parTrans" cxnId="{B2CC192B-22B3-4A6B-BFDE-333BE7DCC89C}">
      <dgm:prSet/>
      <dgm:spPr/>
      <dgm:t>
        <a:bodyPr/>
        <a:lstStyle/>
        <a:p>
          <a:endParaRPr lang="en-US"/>
        </a:p>
      </dgm:t>
    </dgm:pt>
    <dgm:pt modelId="{D7B121C6-D202-4978-8F80-A5DF2B1AD140}" type="sibTrans" cxnId="{B2CC192B-22B3-4A6B-BFDE-333BE7DCC89C}">
      <dgm:prSet/>
      <dgm:spPr/>
      <dgm:t>
        <a:bodyPr/>
        <a:lstStyle/>
        <a:p>
          <a:endParaRPr lang="en-US"/>
        </a:p>
      </dgm:t>
    </dgm:pt>
    <dgm:pt modelId="{1876E55E-E97C-4A6B-9E16-59AD24017EBE}">
      <dgm:prSet/>
      <dgm:spPr/>
      <dgm:t>
        <a:bodyPr/>
        <a:lstStyle/>
        <a:p>
          <a:r>
            <a:rPr lang="it-IT" b="1"/>
            <a:t>Fretboard/TAB visualization</a:t>
          </a:r>
          <a:r>
            <a:rPr lang="it-IT"/>
            <a:t>: view result on fretboard or TAB format</a:t>
          </a:r>
          <a:endParaRPr lang="en-US"/>
        </a:p>
      </dgm:t>
    </dgm:pt>
    <dgm:pt modelId="{01BA20A2-3911-4874-8719-F1C2D8ED1323}" type="parTrans" cxnId="{036CC004-ECA0-499E-BD8D-2B3974E8B867}">
      <dgm:prSet/>
      <dgm:spPr/>
      <dgm:t>
        <a:bodyPr/>
        <a:lstStyle/>
        <a:p>
          <a:endParaRPr lang="en-US"/>
        </a:p>
      </dgm:t>
    </dgm:pt>
    <dgm:pt modelId="{3B6BBBB6-F44F-481A-ADE1-01A2B5615A75}" type="sibTrans" cxnId="{036CC004-ECA0-499E-BD8D-2B3974E8B867}">
      <dgm:prSet/>
      <dgm:spPr/>
      <dgm:t>
        <a:bodyPr/>
        <a:lstStyle/>
        <a:p>
          <a:endParaRPr lang="en-US"/>
        </a:p>
      </dgm:t>
    </dgm:pt>
    <dgm:pt modelId="{C1B4DC25-0C19-496A-A241-1C341FFFDA0A}" type="pres">
      <dgm:prSet presAssocID="{69181FBF-57EA-4BA9-8511-172C5BE1F2C5}" presName="root" presStyleCnt="0">
        <dgm:presLayoutVars>
          <dgm:dir/>
          <dgm:resizeHandles val="exact"/>
        </dgm:presLayoutVars>
      </dgm:prSet>
      <dgm:spPr/>
    </dgm:pt>
    <dgm:pt modelId="{4084CD13-14F1-41A2-A594-9D3484CB1EFA}" type="pres">
      <dgm:prSet presAssocID="{64D92CE2-FB21-4604-8D9D-4A38AA6BD781}" presName="compNode" presStyleCnt="0"/>
      <dgm:spPr/>
    </dgm:pt>
    <dgm:pt modelId="{83D81518-8CDB-4452-9828-354F4AD25106}" type="pres">
      <dgm:prSet presAssocID="{64D92CE2-FB21-4604-8D9D-4A38AA6BD781}" presName="bgRect" presStyleLbl="bgShp" presStyleIdx="0" presStyleCnt="3"/>
      <dgm:spPr/>
    </dgm:pt>
    <dgm:pt modelId="{B49ADC0E-EF65-48E8-AF5F-86831EB37CAC}" type="pres">
      <dgm:prSet presAssocID="{64D92CE2-FB21-4604-8D9D-4A38AA6BD7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tarra"/>
        </a:ext>
      </dgm:extLst>
    </dgm:pt>
    <dgm:pt modelId="{9481F604-D295-4549-968E-D870ED806877}" type="pres">
      <dgm:prSet presAssocID="{64D92CE2-FB21-4604-8D9D-4A38AA6BD781}" presName="spaceRect" presStyleCnt="0"/>
      <dgm:spPr/>
    </dgm:pt>
    <dgm:pt modelId="{207F5CA8-7545-4A92-971F-7A8DE196B66C}" type="pres">
      <dgm:prSet presAssocID="{64D92CE2-FB21-4604-8D9D-4A38AA6BD781}" presName="parTx" presStyleLbl="revTx" presStyleIdx="0" presStyleCnt="3">
        <dgm:presLayoutVars>
          <dgm:chMax val="0"/>
          <dgm:chPref val="0"/>
        </dgm:presLayoutVars>
      </dgm:prSet>
      <dgm:spPr/>
    </dgm:pt>
    <dgm:pt modelId="{3B3112F8-7D93-421A-9C8D-A6A102835D93}" type="pres">
      <dgm:prSet presAssocID="{AF398039-213F-403D-A794-BF49D06CCE36}" presName="sibTrans" presStyleCnt="0"/>
      <dgm:spPr/>
    </dgm:pt>
    <dgm:pt modelId="{D194F9FC-F860-4D5C-A590-1EB6775A261D}" type="pres">
      <dgm:prSet presAssocID="{6917AA17-B1C0-47D9-AD67-11BC88128F5B}" presName="compNode" presStyleCnt="0"/>
      <dgm:spPr/>
    </dgm:pt>
    <dgm:pt modelId="{125751D1-A0E5-4EE8-832D-66003D429FB5}" type="pres">
      <dgm:prSet presAssocID="{6917AA17-B1C0-47D9-AD67-11BC88128F5B}" presName="bgRect" presStyleLbl="bgShp" presStyleIdx="1" presStyleCnt="3"/>
      <dgm:spPr/>
    </dgm:pt>
    <dgm:pt modelId="{8C281D04-6D7F-4567-B18F-1DAEBDFDA764}" type="pres">
      <dgm:prSet presAssocID="{6917AA17-B1C0-47D9-AD67-11BC88128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EBFD9B49-F628-4179-90F2-228FDAECE056}" type="pres">
      <dgm:prSet presAssocID="{6917AA17-B1C0-47D9-AD67-11BC88128F5B}" presName="spaceRect" presStyleCnt="0"/>
      <dgm:spPr/>
    </dgm:pt>
    <dgm:pt modelId="{16D91838-4A58-4EDB-89BD-0D112C46064C}" type="pres">
      <dgm:prSet presAssocID="{6917AA17-B1C0-47D9-AD67-11BC88128F5B}" presName="parTx" presStyleLbl="revTx" presStyleIdx="1" presStyleCnt="3">
        <dgm:presLayoutVars>
          <dgm:chMax val="0"/>
          <dgm:chPref val="0"/>
        </dgm:presLayoutVars>
      </dgm:prSet>
      <dgm:spPr/>
    </dgm:pt>
    <dgm:pt modelId="{F46D65E6-9552-469A-A4A5-4DA6CC102E3E}" type="pres">
      <dgm:prSet presAssocID="{D7B121C6-D202-4978-8F80-A5DF2B1AD140}" presName="sibTrans" presStyleCnt="0"/>
      <dgm:spPr/>
    </dgm:pt>
    <dgm:pt modelId="{3204D6E3-39A8-41F9-9A70-D36256271A53}" type="pres">
      <dgm:prSet presAssocID="{1876E55E-E97C-4A6B-9E16-59AD24017EBE}" presName="compNode" presStyleCnt="0"/>
      <dgm:spPr/>
    </dgm:pt>
    <dgm:pt modelId="{D0D6432B-13F7-483A-AFD1-BB6E38192808}" type="pres">
      <dgm:prSet presAssocID="{1876E55E-E97C-4A6B-9E16-59AD24017EBE}" presName="bgRect" presStyleLbl="bgShp" presStyleIdx="2" presStyleCnt="3"/>
      <dgm:spPr/>
    </dgm:pt>
    <dgm:pt modelId="{1929D912-6771-421D-B40E-319D35345E2D}" type="pres">
      <dgm:prSet presAssocID="{1876E55E-E97C-4A6B-9E16-59AD24017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vagna"/>
        </a:ext>
      </dgm:extLst>
    </dgm:pt>
    <dgm:pt modelId="{40EC02C9-A2D5-47BC-A62A-B78BA7FA749B}" type="pres">
      <dgm:prSet presAssocID="{1876E55E-E97C-4A6B-9E16-59AD24017EBE}" presName="spaceRect" presStyleCnt="0"/>
      <dgm:spPr/>
    </dgm:pt>
    <dgm:pt modelId="{ECC59B40-19B5-45E7-9C40-E3BE8A780C8B}" type="pres">
      <dgm:prSet presAssocID="{1876E55E-E97C-4A6B-9E16-59AD24017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CC004-ECA0-499E-BD8D-2B3974E8B867}" srcId="{69181FBF-57EA-4BA9-8511-172C5BE1F2C5}" destId="{1876E55E-E97C-4A6B-9E16-59AD24017EBE}" srcOrd="2" destOrd="0" parTransId="{01BA20A2-3911-4874-8719-F1C2D8ED1323}" sibTransId="{3B6BBBB6-F44F-481A-ADE1-01A2B5615A75}"/>
    <dgm:cxn modelId="{4B3B5009-F6D1-4F3C-8D20-4F00BC63714B}" type="presOf" srcId="{64D92CE2-FB21-4604-8D9D-4A38AA6BD781}" destId="{207F5CA8-7545-4A92-971F-7A8DE196B66C}" srcOrd="0" destOrd="0" presId="urn:microsoft.com/office/officeart/2018/2/layout/IconVerticalSolidList"/>
    <dgm:cxn modelId="{B20DEA29-D964-4106-99D3-0ECD5467729B}" type="presOf" srcId="{1876E55E-E97C-4A6B-9E16-59AD24017EBE}" destId="{ECC59B40-19B5-45E7-9C40-E3BE8A780C8B}" srcOrd="0" destOrd="0" presId="urn:microsoft.com/office/officeart/2018/2/layout/IconVerticalSolidList"/>
    <dgm:cxn modelId="{B2CC192B-22B3-4A6B-BFDE-333BE7DCC89C}" srcId="{69181FBF-57EA-4BA9-8511-172C5BE1F2C5}" destId="{6917AA17-B1C0-47D9-AD67-11BC88128F5B}" srcOrd="1" destOrd="0" parTransId="{7817975C-F199-42C4-AE56-33EBAFE27A34}" sibTransId="{D7B121C6-D202-4978-8F80-A5DF2B1AD140}"/>
    <dgm:cxn modelId="{DFD23A43-3454-40A2-AAA3-5AEFA91E5E35}" type="presOf" srcId="{6917AA17-B1C0-47D9-AD67-11BC88128F5B}" destId="{16D91838-4A58-4EDB-89BD-0D112C46064C}" srcOrd="0" destOrd="0" presId="urn:microsoft.com/office/officeart/2018/2/layout/IconVerticalSolidList"/>
    <dgm:cxn modelId="{4801B1BD-EA25-4C88-9809-0EAC7270F5F2}" srcId="{69181FBF-57EA-4BA9-8511-172C5BE1F2C5}" destId="{64D92CE2-FB21-4604-8D9D-4A38AA6BD781}" srcOrd="0" destOrd="0" parTransId="{3A0073EC-6D95-4982-9FF6-A901EDBD809E}" sibTransId="{AF398039-213F-403D-A794-BF49D06CCE36}"/>
    <dgm:cxn modelId="{295CE5C9-1E5F-4383-8429-91B9103C7324}" type="presOf" srcId="{69181FBF-57EA-4BA9-8511-172C5BE1F2C5}" destId="{C1B4DC25-0C19-496A-A241-1C341FFFDA0A}" srcOrd="0" destOrd="0" presId="urn:microsoft.com/office/officeart/2018/2/layout/IconVerticalSolidList"/>
    <dgm:cxn modelId="{D2A266B3-2913-4E64-A056-C27838DA99FE}" type="presParOf" srcId="{C1B4DC25-0C19-496A-A241-1C341FFFDA0A}" destId="{4084CD13-14F1-41A2-A594-9D3484CB1EFA}" srcOrd="0" destOrd="0" presId="urn:microsoft.com/office/officeart/2018/2/layout/IconVerticalSolidList"/>
    <dgm:cxn modelId="{F08F1D98-98C1-4A8C-954C-846BCAA71C9D}" type="presParOf" srcId="{4084CD13-14F1-41A2-A594-9D3484CB1EFA}" destId="{83D81518-8CDB-4452-9828-354F4AD25106}" srcOrd="0" destOrd="0" presId="urn:microsoft.com/office/officeart/2018/2/layout/IconVerticalSolidList"/>
    <dgm:cxn modelId="{6C460B4C-D21D-487B-B496-8C67FB9A989A}" type="presParOf" srcId="{4084CD13-14F1-41A2-A594-9D3484CB1EFA}" destId="{B49ADC0E-EF65-48E8-AF5F-86831EB37CAC}" srcOrd="1" destOrd="0" presId="urn:microsoft.com/office/officeart/2018/2/layout/IconVerticalSolidList"/>
    <dgm:cxn modelId="{5E58D61E-B218-4880-8797-64A9F5105A2D}" type="presParOf" srcId="{4084CD13-14F1-41A2-A594-9D3484CB1EFA}" destId="{9481F604-D295-4549-968E-D870ED806877}" srcOrd="2" destOrd="0" presId="urn:microsoft.com/office/officeart/2018/2/layout/IconVerticalSolidList"/>
    <dgm:cxn modelId="{671362A8-8CF5-4E92-8BAA-FACDCF85CA5C}" type="presParOf" srcId="{4084CD13-14F1-41A2-A594-9D3484CB1EFA}" destId="{207F5CA8-7545-4A92-971F-7A8DE196B66C}" srcOrd="3" destOrd="0" presId="urn:microsoft.com/office/officeart/2018/2/layout/IconVerticalSolidList"/>
    <dgm:cxn modelId="{124BD157-09B1-4781-96EE-67C8B62B3853}" type="presParOf" srcId="{C1B4DC25-0C19-496A-A241-1C341FFFDA0A}" destId="{3B3112F8-7D93-421A-9C8D-A6A102835D93}" srcOrd="1" destOrd="0" presId="urn:microsoft.com/office/officeart/2018/2/layout/IconVerticalSolidList"/>
    <dgm:cxn modelId="{0E7B9E2D-EEF5-433E-8806-284EF73AF7EA}" type="presParOf" srcId="{C1B4DC25-0C19-496A-A241-1C341FFFDA0A}" destId="{D194F9FC-F860-4D5C-A590-1EB6775A261D}" srcOrd="2" destOrd="0" presId="urn:microsoft.com/office/officeart/2018/2/layout/IconVerticalSolidList"/>
    <dgm:cxn modelId="{233F1511-2AAA-4910-810B-5016D68E87A4}" type="presParOf" srcId="{D194F9FC-F860-4D5C-A590-1EB6775A261D}" destId="{125751D1-A0E5-4EE8-832D-66003D429FB5}" srcOrd="0" destOrd="0" presId="urn:microsoft.com/office/officeart/2018/2/layout/IconVerticalSolidList"/>
    <dgm:cxn modelId="{2361A7C5-0965-4029-9353-CE5CD789E32E}" type="presParOf" srcId="{D194F9FC-F860-4D5C-A590-1EB6775A261D}" destId="{8C281D04-6D7F-4567-B18F-1DAEBDFDA764}" srcOrd="1" destOrd="0" presId="urn:microsoft.com/office/officeart/2018/2/layout/IconVerticalSolidList"/>
    <dgm:cxn modelId="{59EECDD8-CBAE-4013-8E5B-E8FAE850E9A9}" type="presParOf" srcId="{D194F9FC-F860-4D5C-A590-1EB6775A261D}" destId="{EBFD9B49-F628-4179-90F2-228FDAECE056}" srcOrd="2" destOrd="0" presId="urn:microsoft.com/office/officeart/2018/2/layout/IconVerticalSolidList"/>
    <dgm:cxn modelId="{BC2DC9C5-5ADB-4585-91A5-86FABBB5D420}" type="presParOf" srcId="{D194F9FC-F860-4D5C-A590-1EB6775A261D}" destId="{16D91838-4A58-4EDB-89BD-0D112C46064C}" srcOrd="3" destOrd="0" presId="urn:microsoft.com/office/officeart/2018/2/layout/IconVerticalSolidList"/>
    <dgm:cxn modelId="{ADA92067-BE4D-45C3-96EE-6B54451C0E9B}" type="presParOf" srcId="{C1B4DC25-0C19-496A-A241-1C341FFFDA0A}" destId="{F46D65E6-9552-469A-A4A5-4DA6CC102E3E}" srcOrd="3" destOrd="0" presId="urn:microsoft.com/office/officeart/2018/2/layout/IconVerticalSolidList"/>
    <dgm:cxn modelId="{1E3396C5-2C12-4F57-B452-17C76AD0F864}" type="presParOf" srcId="{C1B4DC25-0C19-496A-A241-1C341FFFDA0A}" destId="{3204D6E3-39A8-41F9-9A70-D36256271A53}" srcOrd="4" destOrd="0" presId="urn:microsoft.com/office/officeart/2018/2/layout/IconVerticalSolidList"/>
    <dgm:cxn modelId="{8C08D584-4E91-4BF5-A510-6E99965FF7F5}" type="presParOf" srcId="{3204D6E3-39A8-41F9-9A70-D36256271A53}" destId="{D0D6432B-13F7-483A-AFD1-BB6E38192808}" srcOrd="0" destOrd="0" presId="urn:microsoft.com/office/officeart/2018/2/layout/IconVerticalSolidList"/>
    <dgm:cxn modelId="{060B9D94-2813-4A2C-826C-0DBB992A367F}" type="presParOf" srcId="{3204D6E3-39A8-41F9-9A70-D36256271A53}" destId="{1929D912-6771-421D-B40E-319D35345E2D}" srcOrd="1" destOrd="0" presId="urn:microsoft.com/office/officeart/2018/2/layout/IconVerticalSolidList"/>
    <dgm:cxn modelId="{93427989-08A2-432B-83C3-17CB50253477}" type="presParOf" srcId="{3204D6E3-39A8-41F9-9A70-D36256271A53}" destId="{40EC02C9-A2D5-47BC-A62A-B78BA7FA749B}" srcOrd="2" destOrd="0" presId="urn:microsoft.com/office/officeart/2018/2/layout/IconVerticalSolidList"/>
    <dgm:cxn modelId="{22B62C77-3D9D-422D-B486-1505FA9B3FC1}" type="presParOf" srcId="{3204D6E3-39A8-41F9-9A70-D36256271A53}" destId="{ECC59B40-19B5-45E7-9C40-E3BE8A780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4F50F1-4A2F-4A10-901F-320D0BBFB9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9201E-9D87-4274-8994-F260458FE445}">
      <dgm:prSet/>
      <dgm:spPr/>
      <dgm:t>
        <a:bodyPr/>
        <a:lstStyle/>
        <a:p>
          <a:r>
            <a:rPr lang="en-US" dirty="0"/>
            <a:t>Chord sequences are playable and enjoyable from a musical perspective</a:t>
          </a:r>
        </a:p>
      </dgm:t>
    </dgm:pt>
    <dgm:pt modelId="{9DD45894-96CB-4C54-BAAF-8EED274B2BD3}" type="parTrans" cxnId="{8EFF7457-9067-4F7A-84C3-FCA775DFF0D3}">
      <dgm:prSet/>
      <dgm:spPr/>
      <dgm:t>
        <a:bodyPr/>
        <a:lstStyle/>
        <a:p>
          <a:endParaRPr lang="en-US"/>
        </a:p>
      </dgm:t>
    </dgm:pt>
    <dgm:pt modelId="{CC6E2645-5CE3-4A59-AE0E-B75A93C2A598}" type="sibTrans" cxnId="{8EFF7457-9067-4F7A-84C3-FCA775DFF0D3}">
      <dgm:prSet/>
      <dgm:spPr/>
      <dgm:t>
        <a:bodyPr/>
        <a:lstStyle/>
        <a:p>
          <a:endParaRPr lang="en-US"/>
        </a:p>
      </dgm:t>
    </dgm:pt>
    <dgm:pt modelId="{BC9ABEB3-6841-4DE4-8F76-F6FE16862CFA}">
      <dgm:prSet/>
      <dgm:spPr/>
      <dgm:t>
        <a:bodyPr/>
        <a:lstStyle/>
        <a:p>
          <a:r>
            <a:rPr lang="en-US"/>
            <a:t>Simple but effective GUI</a:t>
          </a:r>
        </a:p>
      </dgm:t>
    </dgm:pt>
    <dgm:pt modelId="{521F7159-0581-487F-A234-D119EDEB3C34}" type="parTrans" cxnId="{D398FF27-CF7C-4E4E-A2C6-FDD2C780B4E3}">
      <dgm:prSet/>
      <dgm:spPr/>
      <dgm:t>
        <a:bodyPr/>
        <a:lstStyle/>
        <a:p>
          <a:endParaRPr lang="en-US"/>
        </a:p>
      </dgm:t>
    </dgm:pt>
    <dgm:pt modelId="{F4BA3259-2D71-4A8C-884E-315633ED64D4}" type="sibTrans" cxnId="{D398FF27-CF7C-4E4E-A2C6-FDD2C780B4E3}">
      <dgm:prSet/>
      <dgm:spPr/>
      <dgm:t>
        <a:bodyPr/>
        <a:lstStyle/>
        <a:p>
          <a:endParaRPr lang="en-US"/>
        </a:p>
      </dgm:t>
    </dgm:pt>
    <dgm:pt modelId="{0F97A555-6F80-467B-BAE5-47C298AEA1B7}">
      <dgm:prSet/>
      <dgm:spPr/>
      <dgm:t>
        <a:bodyPr/>
        <a:lstStyle/>
        <a:p>
          <a:r>
            <a:rPr lang="en-US" dirty="0"/>
            <a:t>Implement </a:t>
          </a:r>
          <a:r>
            <a:rPr lang="en-US" b="1" dirty="0"/>
            <a:t>more interesting voicing rules</a:t>
          </a:r>
        </a:p>
      </dgm:t>
    </dgm:pt>
    <dgm:pt modelId="{6EF42390-C25E-45AA-804B-27EBD6AAD094}" type="parTrans" cxnId="{C66E4C53-8784-4076-887D-8531CD65B8CB}">
      <dgm:prSet/>
      <dgm:spPr/>
      <dgm:t>
        <a:bodyPr/>
        <a:lstStyle/>
        <a:p>
          <a:endParaRPr lang="en-US"/>
        </a:p>
      </dgm:t>
    </dgm:pt>
    <dgm:pt modelId="{5B2E8384-BE64-4BA0-BBFC-5F57ADAACB6D}" type="sibTrans" cxnId="{C66E4C53-8784-4076-887D-8531CD65B8CB}">
      <dgm:prSet/>
      <dgm:spPr/>
      <dgm:t>
        <a:bodyPr/>
        <a:lstStyle/>
        <a:p>
          <a:endParaRPr lang="en-US"/>
        </a:p>
      </dgm:t>
    </dgm:pt>
    <dgm:pt modelId="{DACCF290-BAF1-417E-A283-3B109951F9B3}">
      <dgm:prSet/>
      <dgm:spPr/>
      <dgm:t>
        <a:bodyPr/>
        <a:lstStyle/>
        <a:p>
          <a:r>
            <a:rPr lang="en-US" dirty="0"/>
            <a:t>Add more user options (e.g. </a:t>
          </a:r>
          <a:r>
            <a:rPr lang="en-US" b="1" dirty="0"/>
            <a:t>interacting</a:t>
          </a:r>
          <a:r>
            <a:rPr lang="en-US" dirty="0"/>
            <a:t> with the resulting sequence)</a:t>
          </a:r>
        </a:p>
      </dgm:t>
    </dgm:pt>
    <dgm:pt modelId="{820F640B-EE38-481D-AAE3-8148711D9872}" type="parTrans" cxnId="{5A0B4A33-8F42-4BA1-8E30-F90AFD6FEFCA}">
      <dgm:prSet/>
      <dgm:spPr/>
      <dgm:t>
        <a:bodyPr/>
        <a:lstStyle/>
        <a:p>
          <a:endParaRPr lang="en-US"/>
        </a:p>
      </dgm:t>
    </dgm:pt>
    <dgm:pt modelId="{C4D1DC91-BB3D-4EA0-A906-1924290A73E3}" type="sibTrans" cxnId="{5A0B4A33-8F42-4BA1-8E30-F90AFD6FEFCA}">
      <dgm:prSet/>
      <dgm:spPr/>
      <dgm:t>
        <a:bodyPr/>
        <a:lstStyle/>
        <a:p>
          <a:endParaRPr lang="en-US"/>
        </a:p>
      </dgm:t>
    </dgm:pt>
    <dgm:pt modelId="{5469E7B8-B284-4383-9D28-1EE9A67C4F70}">
      <dgm:prSet/>
      <dgm:spPr/>
      <dgm:t>
        <a:bodyPr/>
        <a:lstStyle/>
        <a:p>
          <a:r>
            <a:rPr lang="en-US" dirty="0"/>
            <a:t>Add </a:t>
          </a:r>
          <a:r>
            <a:rPr lang="en-US" b="1" dirty="0"/>
            <a:t>musical staff notation </a:t>
          </a:r>
          <a:r>
            <a:rPr lang="en-US" dirty="0"/>
            <a:t>for chord input/visualization</a:t>
          </a:r>
        </a:p>
      </dgm:t>
    </dgm:pt>
    <dgm:pt modelId="{7DD3A71E-FE2C-4726-8E8B-DC1F34AAB023}" type="parTrans" cxnId="{0758ECFD-D6A5-41A6-864B-D39A15A89044}">
      <dgm:prSet/>
      <dgm:spPr/>
      <dgm:t>
        <a:bodyPr/>
        <a:lstStyle/>
        <a:p>
          <a:endParaRPr lang="en-US"/>
        </a:p>
      </dgm:t>
    </dgm:pt>
    <dgm:pt modelId="{E25F8204-4E24-44C9-9B72-FC411C8EBB78}" type="sibTrans" cxnId="{0758ECFD-D6A5-41A6-864B-D39A15A89044}">
      <dgm:prSet/>
      <dgm:spPr/>
      <dgm:t>
        <a:bodyPr/>
        <a:lstStyle/>
        <a:p>
          <a:endParaRPr lang="en-US"/>
        </a:p>
      </dgm:t>
    </dgm:pt>
    <dgm:pt modelId="{F1F09055-6E41-42C1-BD75-F5B51814CD23}" type="pres">
      <dgm:prSet presAssocID="{FE4F50F1-4A2F-4A10-901F-320D0BBFB972}" presName="vert0" presStyleCnt="0">
        <dgm:presLayoutVars>
          <dgm:dir/>
          <dgm:animOne val="branch"/>
          <dgm:animLvl val="lvl"/>
        </dgm:presLayoutVars>
      </dgm:prSet>
      <dgm:spPr/>
    </dgm:pt>
    <dgm:pt modelId="{8229A2F7-D08E-489B-9579-D13B4443F786}" type="pres">
      <dgm:prSet presAssocID="{CC89201E-9D87-4274-8994-F260458FE445}" presName="thickLine" presStyleLbl="alignNode1" presStyleIdx="0" presStyleCnt="5"/>
      <dgm:spPr/>
    </dgm:pt>
    <dgm:pt modelId="{55656E27-2A14-4E46-A7BB-BADF26C6E7D5}" type="pres">
      <dgm:prSet presAssocID="{CC89201E-9D87-4274-8994-F260458FE445}" presName="horz1" presStyleCnt="0"/>
      <dgm:spPr/>
    </dgm:pt>
    <dgm:pt modelId="{581711A6-B63F-42F9-BEF3-76CC393B1854}" type="pres">
      <dgm:prSet presAssocID="{CC89201E-9D87-4274-8994-F260458FE445}" presName="tx1" presStyleLbl="revTx" presStyleIdx="0" presStyleCnt="5"/>
      <dgm:spPr/>
    </dgm:pt>
    <dgm:pt modelId="{118C2899-7476-40B1-A668-3D22E4963BC8}" type="pres">
      <dgm:prSet presAssocID="{CC89201E-9D87-4274-8994-F260458FE445}" presName="vert1" presStyleCnt="0"/>
      <dgm:spPr/>
    </dgm:pt>
    <dgm:pt modelId="{36944F8F-7E08-42DB-B4D8-B55F697D867B}" type="pres">
      <dgm:prSet presAssocID="{BC9ABEB3-6841-4DE4-8F76-F6FE16862CFA}" presName="thickLine" presStyleLbl="alignNode1" presStyleIdx="1" presStyleCnt="5"/>
      <dgm:spPr/>
    </dgm:pt>
    <dgm:pt modelId="{849AF093-28B5-4392-AE9C-29B542D46E4D}" type="pres">
      <dgm:prSet presAssocID="{BC9ABEB3-6841-4DE4-8F76-F6FE16862CFA}" presName="horz1" presStyleCnt="0"/>
      <dgm:spPr/>
    </dgm:pt>
    <dgm:pt modelId="{20B18936-2A24-4343-8843-4A229253FF84}" type="pres">
      <dgm:prSet presAssocID="{BC9ABEB3-6841-4DE4-8F76-F6FE16862CFA}" presName="tx1" presStyleLbl="revTx" presStyleIdx="1" presStyleCnt="5"/>
      <dgm:spPr/>
    </dgm:pt>
    <dgm:pt modelId="{270A1DEF-862D-415C-BDC0-B2444D85A11A}" type="pres">
      <dgm:prSet presAssocID="{BC9ABEB3-6841-4DE4-8F76-F6FE16862CFA}" presName="vert1" presStyleCnt="0"/>
      <dgm:spPr/>
    </dgm:pt>
    <dgm:pt modelId="{2EE1021D-C362-494B-9CE4-A0A2BE1591E9}" type="pres">
      <dgm:prSet presAssocID="{0F97A555-6F80-467B-BAE5-47C298AEA1B7}" presName="thickLine" presStyleLbl="alignNode1" presStyleIdx="2" presStyleCnt="5"/>
      <dgm:spPr/>
    </dgm:pt>
    <dgm:pt modelId="{B69988F0-74F9-4729-8CD0-2CBFFCA3F606}" type="pres">
      <dgm:prSet presAssocID="{0F97A555-6F80-467B-BAE5-47C298AEA1B7}" presName="horz1" presStyleCnt="0"/>
      <dgm:spPr/>
    </dgm:pt>
    <dgm:pt modelId="{93A713F9-7D45-4D22-BAA0-E0DD31C70D39}" type="pres">
      <dgm:prSet presAssocID="{0F97A555-6F80-467B-BAE5-47C298AEA1B7}" presName="tx1" presStyleLbl="revTx" presStyleIdx="2" presStyleCnt="5"/>
      <dgm:spPr/>
    </dgm:pt>
    <dgm:pt modelId="{0EEDFF88-E658-4F28-8FA3-AB04C2A080A6}" type="pres">
      <dgm:prSet presAssocID="{0F97A555-6F80-467B-BAE5-47C298AEA1B7}" presName="vert1" presStyleCnt="0"/>
      <dgm:spPr/>
    </dgm:pt>
    <dgm:pt modelId="{A539E8C4-BB88-443A-916F-19DBD6B934B7}" type="pres">
      <dgm:prSet presAssocID="{DACCF290-BAF1-417E-A283-3B109951F9B3}" presName="thickLine" presStyleLbl="alignNode1" presStyleIdx="3" presStyleCnt="5"/>
      <dgm:spPr/>
    </dgm:pt>
    <dgm:pt modelId="{5FE309BE-3896-4AEB-90DA-1055569C5753}" type="pres">
      <dgm:prSet presAssocID="{DACCF290-BAF1-417E-A283-3B109951F9B3}" presName="horz1" presStyleCnt="0"/>
      <dgm:spPr/>
    </dgm:pt>
    <dgm:pt modelId="{335D0410-6469-465A-BB24-B25965D56D46}" type="pres">
      <dgm:prSet presAssocID="{DACCF290-BAF1-417E-A283-3B109951F9B3}" presName="tx1" presStyleLbl="revTx" presStyleIdx="3" presStyleCnt="5"/>
      <dgm:spPr/>
    </dgm:pt>
    <dgm:pt modelId="{AE25924C-A9A5-4DCB-A028-4FE32F569180}" type="pres">
      <dgm:prSet presAssocID="{DACCF290-BAF1-417E-A283-3B109951F9B3}" presName="vert1" presStyleCnt="0"/>
      <dgm:spPr/>
    </dgm:pt>
    <dgm:pt modelId="{32A7D242-7512-488A-B851-8DFFC95BBFD2}" type="pres">
      <dgm:prSet presAssocID="{5469E7B8-B284-4383-9D28-1EE9A67C4F70}" presName="thickLine" presStyleLbl="alignNode1" presStyleIdx="4" presStyleCnt="5"/>
      <dgm:spPr/>
    </dgm:pt>
    <dgm:pt modelId="{82EA9EDD-58BB-4FF6-82FA-38CABC8AC5C9}" type="pres">
      <dgm:prSet presAssocID="{5469E7B8-B284-4383-9D28-1EE9A67C4F70}" presName="horz1" presStyleCnt="0"/>
      <dgm:spPr/>
    </dgm:pt>
    <dgm:pt modelId="{676A2DF5-1D02-418C-8EAE-0D8014228CB2}" type="pres">
      <dgm:prSet presAssocID="{5469E7B8-B284-4383-9D28-1EE9A67C4F70}" presName="tx1" presStyleLbl="revTx" presStyleIdx="4" presStyleCnt="5"/>
      <dgm:spPr/>
    </dgm:pt>
    <dgm:pt modelId="{548F87F7-DDFA-4A7F-BAA8-B3BDE534B5DF}" type="pres">
      <dgm:prSet presAssocID="{5469E7B8-B284-4383-9D28-1EE9A67C4F70}" presName="vert1" presStyleCnt="0"/>
      <dgm:spPr/>
    </dgm:pt>
  </dgm:ptLst>
  <dgm:cxnLst>
    <dgm:cxn modelId="{F1D8C108-1CC9-4AB3-8D7A-55CAC47685B5}" type="presOf" srcId="{FE4F50F1-4A2F-4A10-901F-320D0BBFB972}" destId="{F1F09055-6E41-42C1-BD75-F5B51814CD23}" srcOrd="0" destOrd="0" presId="urn:microsoft.com/office/officeart/2008/layout/LinedList"/>
    <dgm:cxn modelId="{D398FF27-CF7C-4E4E-A2C6-FDD2C780B4E3}" srcId="{FE4F50F1-4A2F-4A10-901F-320D0BBFB972}" destId="{BC9ABEB3-6841-4DE4-8F76-F6FE16862CFA}" srcOrd="1" destOrd="0" parTransId="{521F7159-0581-487F-A234-D119EDEB3C34}" sibTransId="{F4BA3259-2D71-4A8C-884E-315633ED64D4}"/>
    <dgm:cxn modelId="{5A0B4A33-8F42-4BA1-8E30-F90AFD6FEFCA}" srcId="{FE4F50F1-4A2F-4A10-901F-320D0BBFB972}" destId="{DACCF290-BAF1-417E-A283-3B109951F9B3}" srcOrd="3" destOrd="0" parTransId="{820F640B-EE38-481D-AAE3-8148711D9872}" sibTransId="{C4D1DC91-BB3D-4EA0-A906-1924290A73E3}"/>
    <dgm:cxn modelId="{4D91685D-5B0A-4AEC-A5AC-0191FE19A297}" type="presOf" srcId="{BC9ABEB3-6841-4DE4-8F76-F6FE16862CFA}" destId="{20B18936-2A24-4343-8843-4A229253FF84}" srcOrd="0" destOrd="0" presId="urn:microsoft.com/office/officeart/2008/layout/LinedList"/>
    <dgm:cxn modelId="{FCF3855E-D9AE-432C-B0AF-6A604FCAD5FB}" type="presOf" srcId="{5469E7B8-B284-4383-9D28-1EE9A67C4F70}" destId="{676A2DF5-1D02-418C-8EAE-0D8014228CB2}" srcOrd="0" destOrd="0" presId="urn:microsoft.com/office/officeart/2008/layout/LinedList"/>
    <dgm:cxn modelId="{A73E4072-261B-4CDF-B915-B18741A0032F}" type="presOf" srcId="{CC89201E-9D87-4274-8994-F260458FE445}" destId="{581711A6-B63F-42F9-BEF3-76CC393B1854}" srcOrd="0" destOrd="0" presId="urn:microsoft.com/office/officeart/2008/layout/LinedList"/>
    <dgm:cxn modelId="{C66E4C53-8784-4076-887D-8531CD65B8CB}" srcId="{FE4F50F1-4A2F-4A10-901F-320D0BBFB972}" destId="{0F97A555-6F80-467B-BAE5-47C298AEA1B7}" srcOrd="2" destOrd="0" parTransId="{6EF42390-C25E-45AA-804B-27EBD6AAD094}" sibTransId="{5B2E8384-BE64-4BA0-BBFC-5F57ADAACB6D}"/>
    <dgm:cxn modelId="{8EFF7457-9067-4F7A-84C3-FCA775DFF0D3}" srcId="{FE4F50F1-4A2F-4A10-901F-320D0BBFB972}" destId="{CC89201E-9D87-4274-8994-F260458FE445}" srcOrd="0" destOrd="0" parTransId="{9DD45894-96CB-4C54-BAAF-8EED274B2BD3}" sibTransId="{CC6E2645-5CE3-4A59-AE0E-B75A93C2A598}"/>
    <dgm:cxn modelId="{1ACCC27F-2A2F-4CE6-BFDB-5E666F6FF25F}" type="presOf" srcId="{DACCF290-BAF1-417E-A283-3B109951F9B3}" destId="{335D0410-6469-465A-BB24-B25965D56D46}" srcOrd="0" destOrd="0" presId="urn:microsoft.com/office/officeart/2008/layout/LinedList"/>
    <dgm:cxn modelId="{ABE2B080-AA98-40B4-BEF3-8AED2BF311C7}" type="presOf" srcId="{0F97A555-6F80-467B-BAE5-47C298AEA1B7}" destId="{93A713F9-7D45-4D22-BAA0-E0DD31C70D39}" srcOrd="0" destOrd="0" presId="urn:microsoft.com/office/officeart/2008/layout/LinedList"/>
    <dgm:cxn modelId="{0758ECFD-D6A5-41A6-864B-D39A15A89044}" srcId="{FE4F50F1-4A2F-4A10-901F-320D0BBFB972}" destId="{5469E7B8-B284-4383-9D28-1EE9A67C4F70}" srcOrd="4" destOrd="0" parTransId="{7DD3A71E-FE2C-4726-8E8B-DC1F34AAB023}" sibTransId="{E25F8204-4E24-44C9-9B72-FC411C8EBB78}"/>
    <dgm:cxn modelId="{B081BE6D-90E9-4504-9196-4946F1DA9EC1}" type="presParOf" srcId="{F1F09055-6E41-42C1-BD75-F5B51814CD23}" destId="{8229A2F7-D08E-489B-9579-D13B4443F786}" srcOrd="0" destOrd="0" presId="urn:microsoft.com/office/officeart/2008/layout/LinedList"/>
    <dgm:cxn modelId="{33CBCC0C-D242-480D-8DB9-35069AF2B23C}" type="presParOf" srcId="{F1F09055-6E41-42C1-BD75-F5B51814CD23}" destId="{55656E27-2A14-4E46-A7BB-BADF26C6E7D5}" srcOrd="1" destOrd="0" presId="urn:microsoft.com/office/officeart/2008/layout/LinedList"/>
    <dgm:cxn modelId="{1AC7A476-A9A7-42E9-A313-AE10F8019D7A}" type="presParOf" srcId="{55656E27-2A14-4E46-A7BB-BADF26C6E7D5}" destId="{581711A6-B63F-42F9-BEF3-76CC393B1854}" srcOrd="0" destOrd="0" presId="urn:microsoft.com/office/officeart/2008/layout/LinedList"/>
    <dgm:cxn modelId="{EC4C124B-C924-4542-BED8-27A2CB4470CC}" type="presParOf" srcId="{55656E27-2A14-4E46-A7BB-BADF26C6E7D5}" destId="{118C2899-7476-40B1-A668-3D22E4963BC8}" srcOrd="1" destOrd="0" presId="urn:microsoft.com/office/officeart/2008/layout/LinedList"/>
    <dgm:cxn modelId="{F26B7B28-CA5F-406E-B5F1-4498C9D47DF5}" type="presParOf" srcId="{F1F09055-6E41-42C1-BD75-F5B51814CD23}" destId="{36944F8F-7E08-42DB-B4D8-B55F697D867B}" srcOrd="2" destOrd="0" presId="urn:microsoft.com/office/officeart/2008/layout/LinedList"/>
    <dgm:cxn modelId="{178B6668-BF69-44F9-9182-937574DE433F}" type="presParOf" srcId="{F1F09055-6E41-42C1-BD75-F5B51814CD23}" destId="{849AF093-28B5-4392-AE9C-29B542D46E4D}" srcOrd="3" destOrd="0" presId="urn:microsoft.com/office/officeart/2008/layout/LinedList"/>
    <dgm:cxn modelId="{21FBBBBC-28EE-4302-AC93-2C092B272F33}" type="presParOf" srcId="{849AF093-28B5-4392-AE9C-29B542D46E4D}" destId="{20B18936-2A24-4343-8843-4A229253FF84}" srcOrd="0" destOrd="0" presId="urn:microsoft.com/office/officeart/2008/layout/LinedList"/>
    <dgm:cxn modelId="{98A5AF7F-838B-48BD-872C-BAC16ED7B0AE}" type="presParOf" srcId="{849AF093-28B5-4392-AE9C-29B542D46E4D}" destId="{270A1DEF-862D-415C-BDC0-B2444D85A11A}" srcOrd="1" destOrd="0" presId="urn:microsoft.com/office/officeart/2008/layout/LinedList"/>
    <dgm:cxn modelId="{73CCD0C5-F269-4850-BEC1-6A5848E3D43C}" type="presParOf" srcId="{F1F09055-6E41-42C1-BD75-F5B51814CD23}" destId="{2EE1021D-C362-494B-9CE4-A0A2BE1591E9}" srcOrd="4" destOrd="0" presId="urn:microsoft.com/office/officeart/2008/layout/LinedList"/>
    <dgm:cxn modelId="{2D86508E-78A1-4FEE-95C2-71C96E16355B}" type="presParOf" srcId="{F1F09055-6E41-42C1-BD75-F5B51814CD23}" destId="{B69988F0-74F9-4729-8CD0-2CBFFCA3F606}" srcOrd="5" destOrd="0" presId="urn:microsoft.com/office/officeart/2008/layout/LinedList"/>
    <dgm:cxn modelId="{BFE71E0B-FFBA-4893-82A4-BFC82BD14DD3}" type="presParOf" srcId="{B69988F0-74F9-4729-8CD0-2CBFFCA3F606}" destId="{93A713F9-7D45-4D22-BAA0-E0DD31C70D39}" srcOrd="0" destOrd="0" presId="urn:microsoft.com/office/officeart/2008/layout/LinedList"/>
    <dgm:cxn modelId="{E587DABB-F73F-491B-9757-46A0AF8E3069}" type="presParOf" srcId="{B69988F0-74F9-4729-8CD0-2CBFFCA3F606}" destId="{0EEDFF88-E658-4F28-8FA3-AB04C2A080A6}" srcOrd="1" destOrd="0" presId="urn:microsoft.com/office/officeart/2008/layout/LinedList"/>
    <dgm:cxn modelId="{850C3303-46F8-4579-8BED-31F25919B598}" type="presParOf" srcId="{F1F09055-6E41-42C1-BD75-F5B51814CD23}" destId="{A539E8C4-BB88-443A-916F-19DBD6B934B7}" srcOrd="6" destOrd="0" presId="urn:microsoft.com/office/officeart/2008/layout/LinedList"/>
    <dgm:cxn modelId="{156014C7-64D6-43DB-84D4-2D3D5A2D8182}" type="presParOf" srcId="{F1F09055-6E41-42C1-BD75-F5B51814CD23}" destId="{5FE309BE-3896-4AEB-90DA-1055569C5753}" srcOrd="7" destOrd="0" presId="urn:microsoft.com/office/officeart/2008/layout/LinedList"/>
    <dgm:cxn modelId="{3FEA0E61-8B12-41B9-8440-5EED73FF6D28}" type="presParOf" srcId="{5FE309BE-3896-4AEB-90DA-1055569C5753}" destId="{335D0410-6469-465A-BB24-B25965D56D46}" srcOrd="0" destOrd="0" presId="urn:microsoft.com/office/officeart/2008/layout/LinedList"/>
    <dgm:cxn modelId="{CA44C45E-C82C-4741-A205-A11C39A2BCB4}" type="presParOf" srcId="{5FE309BE-3896-4AEB-90DA-1055569C5753}" destId="{AE25924C-A9A5-4DCB-A028-4FE32F569180}" srcOrd="1" destOrd="0" presId="urn:microsoft.com/office/officeart/2008/layout/LinedList"/>
    <dgm:cxn modelId="{C36BCAEB-CD99-400C-87C0-D09A52F77E2C}" type="presParOf" srcId="{F1F09055-6E41-42C1-BD75-F5B51814CD23}" destId="{32A7D242-7512-488A-B851-8DFFC95BBFD2}" srcOrd="8" destOrd="0" presId="urn:microsoft.com/office/officeart/2008/layout/LinedList"/>
    <dgm:cxn modelId="{534213D6-187D-4B3F-9D60-A129A792A5AA}" type="presParOf" srcId="{F1F09055-6E41-42C1-BD75-F5B51814CD23}" destId="{82EA9EDD-58BB-4FF6-82FA-38CABC8AC5C9}" srcOrd="9" destOrd="0" presId="urn:microsoft.com/office/officeart/2008/layout/LinedList"/>
    <dgm:cxn modelId="{7F07D064-3D90-4423-9C5A-0B586A8B6CEB}" type="presParOf" srcId="{82EA9EDD-58BB-4FF6-82FA-38CABC8AC5C9}" destId="{676A2DF5-1D02-418C-8EAE-0D8014228CB2}" srcOrd="0" destOrd="0" presId="urn:microsoft.com/office/officeart/2008/layout/LinedList"/>
    <dgm:cxn modelId="{5D99D00C-64E0-470F-B4A8-D8A830542182}" type="presParOf" srcId="{82EA9EDD-58BB-4FF6-82FA-38CABC8AC5C9}" destId="{548F87F7-DDFA-4A7F-BAA8-B3BDE534B5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81518-8CDB-4452-9828-354F4AD2510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ADC0E-EF65-48E8-AF5F-86831EB37CAC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F5CA8-7545-4A92-971F-7A8DE196B66C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Chords selection</a:t>
          </a:r>
          <a:r>
            <a:rPr lang="it-IT" sz="2400" kern="1200"/>
            <a:t>: input the chord sequence</a:t>
          </a:r>
          <a:endParaRPr lang="en-US" sz="2400" kern="1200"/>
        </a:p>
      </dsp:txBody>
      <dsp:txXfrm>
        <a:off x="1508391" y="558"/>
        <a:ext cx="4987658" cy="1305966"/>
      </dsp:txXfrm>
    </dsp:sp>
    <dsp:sp modelId="{125751D1-A0E5-4EE8-832D-66003D429FB5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1D04-6D7F-4567-B18F-1DAEBDFDA76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1838-4A58-4EDB-89BD-0D112C46064C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Sequence player</a:t>
          </a:r>
          <a:r>
            <a:rPr lang="it-IT" sz="2400" kern="1200"/>
            <a:t>: listen to the result</a:t>
          </a:r>
          <a:endParaRPr lang="en-US" sz="2400" kern="1200"/>
        </a:p>
      </dsp:txBody>
      <dsp:txXfrm>
        <a:off x="1508391" y="1633016"/>
        <a:ext cx="4987658" cy="1305966"/>
      </dsp:txXfrm>
    </dsp:sp>
    <dsp:sp modelId="{D0D6432B-13F7-483A-AFD1-BB6E38192808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D912-6771-421D-B40E-319D35345E2D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9B40-19B5-45E7-9C40-E3BE8A780C8B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/>
            <a:t>Fretboard/TAB visualization</a:t>
          </a:r>
          <a:r>
            <a:rPr lang="it-IT" sz="2400" kern="1200"/>
            <a:t>: view result on fretboard or TAB format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9A2F7-D08E-489B-9579-D13B4443F786}">
      <dsp:nvSpPr>
        <dsp:cNvPr id="0" name=""/>
        <dsp:cNvSpPr/>
      </dsp:nvSpPr>
      <dsp:spPr>
        <a:xfrm>
          <a:off x="0" y="545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11A6-B63F-42F9-BEF3-76CC393B1854}">
      <dsp:nvSpPr>
        <dsp:cNvPr id="0" name=""/>
        <dsp:cNvSpPr/>
      </dsp:nvSpPr>
      <dsp:spPr>
        <a:xfrm>
          <a:off x="0" y="545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Chord sequences are playable and enjoyable from a musical perspective</a:t>
          </a:r>
        </a:p>
      </dsp:txBody>
      <dsp:txXfrm>
        <a:off x="0" y="545"/>
        <a:ext cx="5919503" cy="893945"/>
      </dsp:txXfrm>
    </dsp:sp>
    <dsp:sp modelId="{36944F8F-7E08-42DB-B4D8-B55F697D867B}">
      <dsp:nvSpPr>
        <dsp:cNvPr id="0" name=""/>
        <dsp:cNvSpPr/>
      </dsp:nvSpPr>
      <dsp:spPr>
        <a:xfrm>
          <a:off x="0" y="894491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8936-2A24-4343-8843-4A229253FF84}">
      <dsp:nvSpPr>
        <dsp:cNvPr id="0" name=""/>
        <dsp:cNvSpPr/>
      </dsp:nvSpPr>
      <dsp:spPr>
        <a:xfrm>
          <a:off x="0" y="894491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but effective GUI</a:t>
          </a:r>
        </a:p>
      </dsp:txBody>
      <dsp:txXfrm>
        <a:off x="0" y="894491"/>
        <a:ext cx="5919503" cy="893945"/>
      </dsp:txXfrm>
    </dsp:sp>
    <dsp:sp modelId="{2EE1021D-C362-494B-9CE4-A0A2BE1591E9}">
      <dsp:nvSpPr>
        <dsp:cNvPr id="0" name=""/>
        <dsp:cNvSpPr/>
      </dsp:nvSpPr>
      <dsp:spPr>
        <a:xfrm>
          <a:off x="0" y="1788437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13F9-7D45-4D22-BAA0-E0DD31C70D39}">
      <dsp:nvSpPr>
        <dsp:cNvPr id="0" name=""/>
        <dsp:cNvSpPr/>
      </dsp:nvSpPr>
      <dsp:spPr>
        <a:xfrm>
          <a:off x="0" y="1788437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</a:t>
          </a:r>
          <a:r>
            <a:rPr lang="en-US" sz="2300" b="1" kern="1200" dirty="0"/>
            <a:t>more interesting voicing rules</a:t>
          </a:r>
        </a:p>
      </dsp:txBody>
      <dsp:txXfrm>
        <a:off x="0" y="1788437"/>
        <a:ext cx="5919503" cy="893945"/>
      </dsp:txXfrm>
    </dsp:sp>
    <dsp:sp modelId="{A539E8C4-BB88-443A-916F-19DBD6B934B7}">
      <dsp:nvSpPr>
        <dsp:cNvPr id="0" name=""/>
        <dsp:cNvSpPr/>
      </dsp:nvSpPr>
      <dsp:spPr>
        <a:xfrm>
          <a:off x="0" y="2682383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0410-6469-465A-BB24-B25965D56D46}">
      <dsp:nvSpPr>
        <dsp:cNvPr id="0" name=""/>
        <dsp:cNvSpPr/>
      </dsp:nvSpPr>
      <dsp:spPr>
        <a:xfrm>
          <a:off x="0" y="2682383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more user options (e.g. </a:t>
          </a:r>
          <a:r>
            <a:rPr lang="en-US" sz="2300" b="1" kern="1200" dirty="0"/>
            <a:t>interacting</a:t>
          </a:r>
          <a:r>
            <a:rPr lang="en-US" sz="2300" kern="1200" dirty="0"/>
            <a:t> with the resulting sequence)</a:t>
          </a:r>
        </a:p>
      </dsp:txBody>
      <dsp:txXfrm>
        <a:off x="0" y="2682383"/>
        <a:ext cx="5919503" cy="893945"/>
      </dsp:txXfrm>
    </dsp:sp>
    <dsp:sp modelId="{32A7D242-7512-488A-B851-8DFFC95BBFD2}">
      <dsp:nvSpPr>
        <dsp:cNvPr id="0" name=""/>
        <dsp:cNvSpPr/>
      </dsp:nvSpPr>
      <dsp:spPr>
        <a:xfrm>
          <a:off x="0" y="3576329"/>
          <a:ext cx="59195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2DF5-1D02-418C-8EAE-0D8014228CB2}">
      <dsp:nvSpPr>
        <dsp:cNvPr id="0" name=""/>
        <dsp:cNvSpPr/>
      </dsp:nvSpPr>
      <dsp:spPr>
        <a:xfrm>
          <a:off x="0" y="3576329"/>
          <a:ext cx="5919503" cy="89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</a:t>
          </a:r>
          <a:r>
            <a:rPr lang="en-US" sz="2300" b="1" kern="1200" dirty="0"/>
            <a:t>musical staff notation </a:t>
          </a:r>
          <a:r>
            <a:rPr lang="en-US" sz="2300" kern="1200" dirty="0"/>
            <a:t>for chord input/visualization</a:t>
          </a:r>
        </a:p>
      </dsp:txBody>
      <dsp:txXfrm>
        <a:off x="0" y="3576329"/>
        <a:ext cx="5919503" cy="893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EBF3-E11F-43AE-AC99-C596FBC7B14D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77E53-FA8F-42AF-9113-372B0C83F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48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Basically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voicing</a:t>
            </a:r>
            <a:r>
              <a:rPr lang="it-IT" dirty="0"/>
              <a:t>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physically</a:t>
            </a:r>
            <a:r>
              <a:rPr lang="it-IT" dirty="0"/>
              <a:t> </a:t>
            </a:r>
            <a:r>
              <a:rPr lang="it-IT" dirty="0" err="1"/>
              <a:t>playable</a:t>
            </a:r>
            <a:r>
              <a:rPr lang="it-IT" dirty="0"/>
              <a:t> and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.</a:t>
            </a:r>
          </a:p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by «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pleasant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follow some common rules </a:t>
            </a:r>
            <a:r>
              <a:rPr lang="it-IT" dirty="0" err="1"/>
              <a:t>adopted</a:t>
            </a:r>
            <a:r>
              <a:rPr lang="it-IT" dirty="0"/>
              <a:t> for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and </a:t>
            </a:r>
            <a:r>
              <a:rPr lang="it-IT" dirty="0" err="1"/>
              <a:t>cadences</a:t>
            </a:r>
            <a:r>
              <a:rPr lang="it-IT" dirty="0"/>
              <a:t>.</a:t>
            </a:r>
          </a:p>
          <a:p>
            <a:r>
              <a:rPr lang="it-IT" dirty="0"/>
              <a:t>The key </a:t>
            </a:r>
            <a:r>
              <a:rPr lang="it-IT" dirty="0" err="1"/>
              <a:t>aspect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 look-up fashion, by </a:t>
            </a:r>
            <a:r>
              <a:rPr lang="it-IT" dirty="0" err="1"/>
              <a:t>searching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some database of </a:t>
            </a:r>
            <a:r>
              <a:rPr lang="it-IT" dirty="0" err="1"/>
              <a:t>commonly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positions,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an </a:t>
            </a:r>
            <a:r>
              <a:rPr lang="it-IT" dirty="0" err="1"/>
              <a:t>algorithmic</a:t>
            </a:r>
            <a:r>
              <a:rPr lang="it-IT" dirty="0"/>
              <a:t> way.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some </a:t>
            </a:r>
            <a:r>
              <a:rPr lang="it-IT" dirty="0" err="1"/>
              <a:t>advantages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obviously</a:t>
            </a:r>
            <a:r>
              <a:rPr lang="it-IT" dirty="0"/>
              <a:t> the first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by the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the database</a:t>
            </a:r>
          </a:p>
          <a:p>
            <a:r>
              <a:rPr lang="it-IT" dirty="0"/>
              <a:t>-</a:t>
            </a:r>
            <a:r>
              <a:rPr lang="it-IT" dirty="0" err="1"/>
              <a:t>secondly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can work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tunings, and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stringed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or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6 </a:t>
            </a:r>
            <a:r>
              <a:rPr lang="it-IT" dirty="0" err="1"/>
              <a:t>strings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particularly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guitar</a:t>
            </a:r>
            <a:r>
              <a:rPr lang="it-IT" dirty="0"/>
              <a:t> with </a:t>
            </a:r>
            <a:r>
              <a:rPr lang="it-IT" dirty="0" err="1"/>
              <a:t>seven</a:t>
            </a:r>
            <a:r>
              <a:rPr lang="it-IT" dirty="0"/>
              <a:t> or </a:t>
            </a:r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and </a:t>
            </a:r>
            <a:r>
              <a:rPr lang="it-IT" dirty="0" err="1"/>
              <a:t>employing</a:t>
            </a:r>
            <a:r>
              <a:rPr lang="it-IT" dirty="0"/>
              <a:t> alternate tunings are </a:t>
            </a:r>
            <a:r>
              <a:rPr lang="it-IT" dirty="0" err="1"/>
              <a:t>nowadays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09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concerns</a:t>
            </a:r>
            <a:r>
              <a:rPr lang="it-IT" dirty="0"/>
              <a:t> a single </a:t>
            </a:r>
            <a:r>
              <a:rPr lang="it-IT" dirty="0" err="1"/>
              <a:t>chord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works by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valid</a:t>
            </a:r>
            <a:r>
              <a:rPr lang="it-IT" dirty="0"/>
              <a:t> note on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proceed</a:t>
            </a:r>
            <a:r>
              <a:rPr lang="it-IT" dirty="0"/>
              <a:t> </a:t>
            </a:r>
            <a:r>
              <a:rPr lang="it-IT" dirty="0" err="1"/>
              <a:t>descending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by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searching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 of positions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valid</a:t>
            </a:r>
            <a:r>
              <a:rPr lang="it-IT" dirty="0"/>
              <a:t>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stop following </a:t>
            </a:r>
            <a:r>
              <a:rPr lang="it-IT" dirty="0" err="1"/>
              <a:t>it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time.</a:t>
            </a:r>
          </a:p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works in a recursive way,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calls </a:t>
            </a:r>
            <a:r>
              <a:rPr lang="it-IT" dirty="0" err="1"/>
              <a:t>itself</a:t>
            </a:r>
            <a:r>
              <a:rPr lang="it-IT" dirty="0"/>
              <a:t> on a subset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strings</a:t>
            </a:r>
            <a:r>
              <a:rPr lang="it-IT" dirty="0"/>
              <a:t>, and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positions.</a:t>
            </a:r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10 minutes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generation of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Basically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a list of </a:t>
            </a:r>
            <a:r>
              <a:rPr lang="it-IT" dirty="0" err="1"/>
              <a:t>voicings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,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«</a:t>
            </a:r>
            <a:r>
              <a:rPr lang="it-IT" dirty="0" err="1"/>
              <a:t>optimal</a:t>
            </a:r>
            <a:r>
              <a:rPr lang="it-IT" dirty="0"/>
              <a:t>» one, </a:t>
            </a:r>
            <a:r>
              <a:rPr lang="it-IT" dirty="0" err="1"/>
              <a:t>according</a:t>
            </a:r>
            <a:r>
              <a:rPr lang="it-IT" dirty="0"/>
              <a:t> to some </a:t>
            </a:r>
            <a:r>
              <a:rPr lang="it-IT" dirty="0" err="1"/>
              <a:t>criteria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criteria</a:t>
            </a:r>
            <a:r>
              <a:rPr lang="it-IT" dirty="0"/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dirty="0"/>
              <a:t>1)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minimum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consecutive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pairs</a:t>
            </a:r>
            <a:r>
              <a:rPr lang="it-IT" sz="1200" dirty="0">
                <a:effectLst/>
                <a:latin typeface="Calibri" panose="020F0502020204030204" pitchFamily="34" charset="0"/>
              </a:rPr>
              <a:t>.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simple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intuitive way,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represents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between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. But some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attention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needed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want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measure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actually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perform</a:t>
            </a:r>
            <a:r>
              <a:rPr lang="it-IT" sz="1200" dirty="0">
                <a:effectLst/>
                <a:latin typeface="Calibri" panose="020F0502020204030204" pitchFamily="34" charset="0"/>
              </a:rPr>
              <a:t> in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nice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way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one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but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not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,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4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frets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bias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towards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when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progressing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in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sequence</a:t>
            </a: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it-IT" sz="1200" b="0" i="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total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(sum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distances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on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all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divided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by the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.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This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again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done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to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avoid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prioritizing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chords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with </a:t>
            </a:r>
            <a:r>
              <a:rPr lang="it-IT" sz="1200" b="0" i="0" dirty="0" err="1">
                <a:effectLst/>
                <a:latin typeface="Calibri" panose="020F0502020204030204" pitchFamily="34" charset="0"/>
              </a:rPr>
              <a:t>less</a:t>
            </a:r>
            <a:r>
              <a:rPr lang="it-IT" sz="1200" b="0" i="0" dirty="0">
                <a:effectLst/>
                <a:latin typeface="Calibri" panose="020F0502020204030204" pitchFamily="34" charset="0"/>
              </a:rPr>
              <a:t>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marL="457200" lvl="1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it-IT" sz="12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2) </a:t>
            </a:r>
            <a:r>
              <a:rPr lang="it-IT" sz="1200" dirty="0">
                <a:effectLst/>
                <a:latin typeface="Calibri" panose="020F0502020204030204" pitchFamily="34" charset="0"/>
              </a:rPr>
              <a:t>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highest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200" dirty="0" err="1">
                <a:effectLst/>
                <a:latin typeface="Calibri" panose="020F0502020204030204" pitchFamily="34" charset="0"/>
              </a:rPr>
              <a:t>We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consider</a:t>
            </a:r>
            <a:r>
              <a:rPr lang="it-IT" sz="1200" dirty="0">
                <a:effectLst/>
                <a:latin typeface="Calibri" panose="020F0502020204030204" pitchFamily="34" charset="0"/>
              </a:rPr>
              <a:t>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presence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a tritone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risolution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if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there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sequence</a:t>
            </a:r>
            <a:r>
              <a:rPr lang="it-IT" sz="1200" dirty="0">
                <a:effectLst/>
                <a:latin typeface="Calibri" panose="020F0502020204030204" pitchFamily="34" charset="0"/>
              </a:rPr>
              <a:t> of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two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intervals</a:t>
            </a:r>
            <a:r>
              <a:rPr lang="it-IT" sz="1200" dirty="0">
                <a:effectLst/>
                <a:latin typeface="Calibri" panose="020F0502020204030204" pitchFamily="34" charset="0"/>
              </a:rPr>
              <a:t> (from one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voicing</a:t>
            </a:r>
            <a:r>
              <a:rPr lang="it-IT" sz="1200" dirty="0">
                <a:effectLst/>
                <a:latin typeface="Calibri" panose="020F0502020204030204" pitchFamily="34" charset="0"/>
              </a:rPr>
              <a:t> to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next</a:t>
            </a:r>
            <a:r>
              <a:rPr lang="it-IT" sz="1200" dirty="0">
                <a:effectLst/>
                <a:latin typeface="Calibri" panose="020F0502020204030204" pitchFamily="34" charset="0"/>
              </a:rPr>
              <a:t>)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played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on the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same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strings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where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diminished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5th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M3 or a P4, or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alternatively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§"/>
            </a:pPr>
            <a:r>
              <a:rPr lang="it-IT" sz="1200" dirty="0">
                <a:effectLst/>
                <a:latin typeface="Calibri" panose="020F0502020204030204" pitchFamily="34" charset="0"/>
              </a:rPr>
              <a:t>An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augmented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fourth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is</a:t>
            </a:r>
            <a:r>
              <a:rPr lang="it-IT" sz="1200" dirty="0">
                <a:effectLst/>
                <a:latin typeface="Calibri" panose="020F0502020204030204" pitchFamily="34" charset="0"/>
              </a:rPr>
              <a:t> </a:t>
            </a:r>
            <a:r>
              <a:rPr lang="it-IT" sz="1200" dirty="0" err="1">
                <a:effectLst/>
                <a:latin typeface="Calibri" panose="020F0502020204030204" pitchFamily="34" charset="0"/>
              </a:rPr>
              <a:t>followed</a:t>
            </a:r>
            <a:r>
              <a:rPr lang="it-IT" sz="1200" dirty="0">
                <a:effectLst/>
                <a:latin typeface="Calibri" panose="020F0502020204030204" pitchFamily="34" charset="0"/>
              </a:rPr>
              <a:t> by a P5 or a m6</a:t>
            </a:r>
            <a:endParaRPr lang="it-IT" sz="1100" dirty="0">
              <a:effectLst/>
              <a:latin typeface="Calibri" panose="020F0502020204030204" pitchFamily="34" charset="0"/>
            </a:endParaRP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one can </a:t>
            </a:r>
            <a:r>
              <a:rPr lang="it-IT" dirty="0" err="1"/>
              <a:t>imagine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In </a:t>
            </a:r>
            <a:r>
              <a:rPr lang="it-IT" dirty="0" err="1"/>
              <a:t>fact</a:t>
            </a:r>
            <a:r>
              <a:rPr lang="it-IT" dirty="0"/>
              <a:t>,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selecting</a:t>
            </a:r>
            <a:r>
              <a:rPr lang="it-IT" dirty="0"/>
              <a:t> the best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make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slow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4 </a:t>
            </a:r>
            <a:r>
              <a:rPr lang="it-IT" dirty="0" err="1"/>
              <a:t>chords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sliding window of 4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come after </a:t>
            </a:r>
            <a:r>
              <a:rPr lang="it-IT" dirty="0" err="1"/>
              <a:t>this</a:t>
            </a:r>
            <a:r>
              <a:rPr lang="it-IT" dirty="0"/>
              <a:t> windows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«sliding windows»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overlap</a:t>
            </a:r>
            <a:r>
              <a:rPr lang="it-IT" dirty="0"/>
              <a:t> of one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window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last </a:t>
            </a:r>
            <a:r>
              <a:rPr lang="it-IT" dirty="0" err="1"/>
              <a:t>chord</a:t>
            </a:r>
            <a:r>
              <a:rPr lang="it-IT" dirty="0"/>
              <a:t> coming from the </a:t>
            </a:r>
            <a:r>
              <a:rPr lang="it-IT" dirty="0" err="1"/>
              <a:t>previous</a:t>
            </a:r>
            <a:r>
              <a:rPr lang="it-IT" dirty="0"/>
              <a:t> window </a:t>
            </a:r>
            <a:r>
              <a:rPr lang="it-IT" dirty="0" err="1"/>
              <a:t>when</a:t>
            </a:r>
            <a:r>
              <a:rPr lang="it-IT" dirty="0"/>
              <a:t> building the </a:t>
            </a:r>
            <a:r>
              <a:rPr lang="it-IT" dirty="0" err="1"/>
              <a:t>sequence</a:t>
            </a:r>
            <a:r>
              <a:rPr lang="it-IT" dirty="0"/>
              <a:t>, to </a:t>
            </a:r>
            <a:r>
              <a:rPr lang="it-IT" dirty="0" err="1"/>
              <a:t>avoid</a:t>
            </a:r>
            <a:r>
              <a:rPr lang="it-IT" dirty="0"/>
              <a:t> «ugly» </a:t>
            </a:r>
            <a:r>
              <a:rPr lang="it-IT" dirty="0" err="1"/>
              <a:t>transitions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windows.</a:t>
            </a:r>
          </a:p>
          <a:p>
            <a:r>
              <a:rPr lang="it-IT" dirty="0"/>
              <a:t>To be more </a:t>
            </a:r>
            <a:r>
              <a:rPr lang="it-IT" dirty="0" err="1"/>
              <a:t>specific</a:t>
            </a:r>
            <a:r>
              <a:rPr lang="it-IT" dirty="0"/>
              <a:t>, the </a:t>
            </a:r>
            <a:r>
              <a:rPr lang="it-IT" dirty="0" err="1"/>
              <a:t>length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window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«</a:t>
            </a:r>
            <a:r>
              <a:rPr lang="it-IT" dirty="0" err="1"/>
              <a:t>recursiveDepth</a:t>
            </a:r>
            <a:r>
              <a:rPr lang="it-IT" dirty="0"/>
              <a:t>» in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bounds the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recursion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can </a:t>
            </a:r>
            <a:r>
              <a:rPr lang="it-IT" dirty="0" err="1"/>
              <a:t>reach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pratice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4 to be the best recursive Depth,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returning</a:t>
            </a:r>
            <a:r>
              <a:rPr lang="it-IT" dirty="0"/>
              <a:t> good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generally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4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44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midiInput.js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</a:t>
            </a:r>
            <a:r>
              <a:rPr lang="it-IT" dirty="0" err="1"/>
              <a:t>handling</a:t>
            </a:r>
            <a:r>
              <a:rPr lang="it-IT" dirty="0"/>
              <a:t> the MIDI </a:t>
            </a:r>
            <a:r>
              <a:rPr lang="it-IT" dirty="0" err="1"/>
              <a:t>chord</a:t>
            </a:r>
            <a:r>
              <a:rPr lang="it-IT" dirty="0"/>
              <a:t> input.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r>
              <a:rPr lang="it-IT" dirty="0"/>
              <a:t>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notes </a:t>
            </a:r>
            <a:r>
              <a:rPr lang="it-IT" dirty="0" err="1"/>
              <a:t>within</a:t>
            </a:r>
            <a:r>
              <a:rPr lang="it-IT" dirty="0"/>
              <a:t> a 200 </a:t>
            </a:r>
            <a:r>
              <a:rPr lang="it-IT" dirty="0" err="1"/>
              <a:t>ms</a:t>
            </a:r>
            <a:r>
              <a:rPr lang="it-IT" dirty="0"/>
              <a:t> window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 So the first note to come set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onset</a:t>
            </a:r>
            <a:r>
              <a:rPr lang="it-IT" dirty="0"/>
              <a:t> time.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following notes,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200ms from </a:t>
            </a:r>
            <a:r>
              <a:rPr lang="it-IT" dirty="0" err="1"/>
              <a:t>this</a:t>
            </a:r>
            <a:r>
              <a:rPr lang="it-IT" dirty="0"/>
              <a:t> first one,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new </a:t>
            </a:r>
            <a:r>
              <a:rPr lang="it-IT" dirty="0" err="1"/>
              <a:t>chord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3 notes,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replacing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Chord.detect</a:t>
            </a:r>
            <a:r>
              <a:rPr lang="it-IT" dirty="0"/>
              <a:t> from the tonal.js library,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callback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the </a:t>
            </a:r>
            <a:r>
              <a:rPr lang="it-IT" dirty="0" err="1"/>
              <a:t>recognized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conclusion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work fine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triads</a:t>
            </a:r>
            <a:r>
              <a:rPr lang="it-IT" dirty="0"/>
              <a:t> or </a:t>
            </a:r>
            <a:r>
              <a:rPr lang="it-IT" dirty="0" err="1"/>
              <a:t>seventh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, and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are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musically</a:t>
            </a:r>
            <a:r>
              <a:rPr lang="it-IT" dirty="0"/>
              <a:t> </a:t>
            </a:r>
            <a:r>
              <a:rPr lang="it-IT" dirty="0" err="1"/>
              <a:t>enjoyable</a:t>
            </a:r>
            <a:r>
              <a:rPr lang="it-IT" dirty="0"/>
              <a:t> and </a:t>
            </a:r>
            <a:r>
              <a:rPr lang="it-IT" dirty="0" err="1"/>
              <a:t>feasible</a:t>
            </a:r>
            <a:r>
              <a:rPr lang="it-IT" dirty="0"/>
              <a:t> to play.</a:t>
            </a:r>
          </a:p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minimal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for the </a:t>
            </a:r>
            <a:r>
              <a:rPr lang="it-IT" dirty="0" err="1"/>
              <a:t>intented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.</a:t>
            </a:r>
          </a:p>
          <a:p>
            <a:r>
              <a:rPr lang="it-IT" dirty="0"/>
              <a:t>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the future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so far, for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Adding</a:t>
            </a:r>
            <a:r>
              <a:rPr lang="it-IT" dirty="0"/>
              <a:t> support for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and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and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one </a:t>
            </a:r>
            <a:r>
              <a:rPr lang="it-IT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take </a:t>
            </a:r>
            <a:r>
              <a:rPr lang="it-IT" dirty="0" err="1"/>
              <a:t>into</a:t>
            </a:r>
            <a:r>
              <a:rPr lang="it-IT" dirty="0"/>
              <a:t> account a </a:t>
            </a:r>
            <a:r>
              <a:rPr lang="it-IT" dirty="0" err="1"/>
              <a:t>reference</a:t>
            </a:r>
            <a:r>
              <a:rPr lang="it-IT" dirty="0"/>
              <a:t> key. But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voicing</a:t>
            </a:r>
            <a:r>
              <a:rPr lang="it-IT" dirty="0"/>
              <a:t> rules, </a:t>
            </a:r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generate some </a:t>
            </a:r>
            <a:r>
              <a:rPr lang="it-IT" dirty="0" err="1"/>
              <a:t>form</a:t>
            </a:r>
            <a:r>
              <a:rPr lang="it-IT" dirty="0"/>
              <a:t> of voice </a:t>
            </a:r>
            <a:r>
              <a:rPr lang="it-IT" dirty="0" err="1"/>
              <a:t>leading</a:t>
            </a:r>
            <a:r>
              <a:rPr lang="it-IT" dirty="0"/>
              <a:t> inside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progression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nice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user options and make the </a:t>
            </a:r>
            <a:r>
              <a:rPr lang="it-IT" dirty="0" err="1"/>
              <a:t>interface</a:t>
            </a:r>
            <a:r>
              <a:rPr lang="it-IT" dirty="0"/>
              <a:t> more «interactive», for </a:t>
            </a:r>
            <a:r>
              <a:rPr lang="it-IT" dirty="0" err="1"/>
              <a:t>example</a:t>
            </a:r>
            <a:r>
              <a:rPr lang="it-IT" dirty="0"/>
              <a:t> by </a:t>
            </a:r>
            <a:r>
              <a:rPr lang="it-IT" dirty="0" err="1"/>
              <a:t>allowing</a:t>
            </a:r>
            <a:r>
              <a:rPr lang="it-IT" dirty="0"/>
              <a:t> the user to </a:t>
            </a:r>
            <a:r>
              <a:rPr lang="it-IT" dirty="0" err="1"/>
              <a:t>customize</a:t>
            </a:r>
            <a:r>
              <a:rPr lang="it-IT" dirty="0"/>
              <a:t> the </a:t>
            </a:r>
            <a:r>
              <a:rPr lang="it-IT" dirty="0" err="1"/>
              <a:t>returned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and </a:t>
            </a:r>
            <a:r>
              <a:rPr lang="it-IT" dirty="0" err="1"/>
              <a:t>maybe</a:t>
            </a:r>
            <a:r>
              <a:rPr lang="it-IT" dirty="0"/>
              <a:t> re-generate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saying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position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or </a:t>
            </a:r>
            <a:r>
              <a:rPr lang="it-IT" dirty="0" err="1"/>
              <a:t>not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Or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parse the </a:t>
            </a:r>
            <a:r>
              <a:rPr lang="it-IT" dirty="0" err="1"/>
              <a:t>sequence</a:t>
            </a:r>
            <a:r>
              <a:rPr lang="it-IT" dirty="0"/>
              <a:t> from standard music </a:t>
            </a:r>
            <a:r>
              <a:rPr lang="it-IT" dirty="0" err="1"/>
              <a:t>notation</a:t>
            </a:r>
            <a:r>
              <a:rPr lang="it-IT" dirty="0"/>
              <a:t>, and </a:t>
            </a:r>
            <a:r>
              <a:rPr lang="it-IT" dirty="0" err="1"/>
              <a:t>similarly</a:t>
            </a:r>
            <a:r>
              <a:rPr lang="it-IT" dirty="0"/>
              <a:t> show the output </a:t>
            </a:r>
            <a:r>
              <a:rPr lang="it-IT" dirty="0" err="1"/>
              <a:t>using</a:t>
            </a:r>
            <a:r>
              <a:rPr lang="it-IT" dirty="0"/>
              <a:t> musical </a:t>
            </a:r>
            <a:r>
              <a:rPr lang="it-IT" dirty="0" err="1"/>
              <a:t>notation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swap </a:t>
            </a:r>
            <a:r>
              <a:rPr lang="it-IT" dirty="0" err="1"/>
              <a:t>chord</a:t>
            </a:r>
            <a:r>
              <a:rPr lang="it-IT" dirty="0"/>
              <a:t> and clear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, I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suggest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developments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Total time: </a:t>
            </a:r>
            <a:r>
              <a:rPr lang="it-IT" dirty="0" err="1"/>
              <a:t>around</a:t>
            </a:r>
            <a:r>
              <a:rPr lang="it-IT" dirty="0"/>
              <a:t> 14:30 </a:t>
            </a:r>
            <a:r>
              <a:rPr lang="it-IT" dirty="0" err="1"/>
              <a:t>mins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these</a:t>
            </a:r>
            <a:r>
              <a:rPr lang="it-IT" dirty="0"/>
              <a:t> are the 3 </a:t>
            </a:r>
            <a:r>
              <a:rPr lang="it-IT" dirty="0" err="1"/>
              <a:t>main</a:t>
            </a:r>
            <a:r>
              <a:rPr lang="it-IT" dirty="0"/>
              <a:t> features: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input part, </a:t>
            </a:r>
            <a:r>
              <a:rPr lang="it-IT" dirty="0" err="1"/>
              <a:t>where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an </a:t>
            </a:r>
            <a:r>
              <a:rPr lang="it-IT" dirty="0" err="1"/>
              <a:t>ordered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chords</a:t>
            </a:r>
            <a:r>
              <a:rPr lang="it-IT" dirty="0"/>
              <a:t>. </a:t>
            </a:r>
            <a:r>
              <a:rPr lang="it-IT" dirty="0" err="1"/>
              <a:t>There’s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by playing </a:t>
            </a:r>
            <a:r>
              <a:rPr lang="it-IT" dirty="0" err="1"/>
              <a:t>them</a:t>
            </a:r>
            <a:r>
              <a:rPr lang="it-IT" dirty="0"/>
              <a:t> on a MIDI </a:t>
            </a:r>
            <a:r>
              <a:rPr lang="it-IT" dirty="0" err="1"/>
              <a:t>keyboard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included</a:t>
            </a:r>
            <a:r>
              <a:rPr lang="it-IT" dirty="0"/>
              <a:t> player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immediate acoustic feedback for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visualization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top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to the user input. The «plus»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to the </a:t>
            </a:r>
            <a:r>
              <a:rPr lang="it-IT" dirty="0" err="1"/>
              <a:t>sequence</a:t>
            </a:r>
            <a:r>
              <a:rPr lang="it-IT" dirty="0"/>
              <a:t>, or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chords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the «x» </a:t>
            </a:r>
            <a:r>
              <a:rPr lang="it-IT" dirty="0" err="1"/>
              <a:t>button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select</a:t>
            </a:r>
            <a:r>
              <a:rPr lang="it-IT" dirty="0"/>
              <a:t> the root and the </a:t>
            </a:r>
            <a:r>
              <a:rPr lang="it-IT" dirty="0" err="1"/>
              <a:t>type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major, minor, delta, </a:t>
            </a:r>
            <a:r>
              <a:rPr lang="it-IT" dirty="0" err="1"/>
              <a:t>dominant</a:t>
            </a:r>
            <a:r>
              <a:rPr lang="it-IT" dirty="0"/>
              <a:t> </a:t>
            </a:r>
            <a:r>
              <a:rPr lang="it-IT" dirty="0" err="1"/>
              <a:t>seventh</a:t>
            </a:r>
            <a:r>
              <a:rPr lang="it-IT" dirty="0"/>
              <a:t>, and so on.</a:t>
            </a:r>
          </a:p>
          <a:p>
            <a:r>
              <a:rPr lang="it-IT" dirty="0"/>
              <a:t>By </a:t>
            </a:r>
            <a:r>
              <a:rPr lang="it-IT" dirty="0" err="1"/>
              <a:t>clicking</a:t>
            </a:r>
            <a:r>
              <a:rPr lang="it-IT" dirty="0"/>
              <a:t> the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and </a:t>
            </a:r>
            <a:r>
              <a:rPr lang="it-IT" dirty="0" err="1"/>
              <a:t>displayed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an option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a popup menu.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options </a:t>
            </a:r>
            <a:r>
              <a:rPr lang="it-IT" dirty="0" err="1"/>
              <a:t>supported</a:t>
            </a:r>
            <a:r>
              <a:rPr lang="it-IT" dirty="0"/>
              <a:t>;</a:t>
            </a:r>
          </a:p>
          <a:p>
            <a:r>
              <a:rPr lang="it-IT" dirty="0"/>
              <a:t>-one </a:t>
            </a:r>
            <a:r>
              <a:rPr lang="it-IT" dirty="0" err="1"/>
              <a:t>allows</a:t>
            </a:r>
            <a:r>
              <a:rPr lang="it-IT" dirty="0"/>
              <a:t> to switch </a:t>
            </a:r>
            <a:r>
              <a:rPr lang="it-IT" dirty="0" err="1"/>
              <a:t>between</a:t>
            </a:r>
            <a:r>
              <a:rPr lang="it-IT" dirty="0"/>
              <a:t> easy and </a:t>
            </a:r>
            <a:r>
              <a:rPr lang="it-IT" dirty="0" err="1"/>
              <a:t>difficult</a:t>
            </a:r>
            <a:r>
              <a:rPr lang="it-IT" dirty="0"/>
              <a:t> mode,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desired</a:t>
            </a:r>
            <a:r>
              <a:rPr lang="it-IT" dirty="0"/>
              <a:t> technical </a:t>
            </a:r>
            <a:r>
              <a:rPr lang="it-IT" dirty="0" err="1"/>
              <a:t>complexity</a:t>
            </a:r>
            <a:r>
              <a:rPr lang="it-IT" dirty="0"/>
              <a:t> of the </a:t>
            </a:r>
            <a:r>
              <a:rPr lang="it-IT" dirty="0" err="1"/>
              <a:t>voicing</a:t>
            </a:r>
            <a:endParaRPr lang="it-IT" dirty="0"/>
          </a:p>
          <a:p>
            <a:r>
              <a:rPr lang="it-IT" dirty="0"/>
              <a:t>-the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use of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inversions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generating</a:t>
            </a:r>
            <a:r>
              <a:rPr lang="it-IT" dirty="0"/>
              <a:t>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«</a:t>
            </a:r>
            <a:r>
              <a:rPr lang="it-IT" dirty="0" err="1"/>
              <a:t>Enable</a:t>
            </a:r>
            <a:r>
              <a:rPr lang="it-IT" dirty="0"/>
              <a:t> midi» </a:t>
            </a:r>
            <a:r>
              <a:rPr lang="it-IT" dirty="0" err="1"/>
              <a:t>button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the </a:t>
            </a:r>
            <a:r>
              <a:rPr lang="it-IT" dirty="0" err="1"/>
              <a:t>selection</a:t>
            </a:r>
            <a:r>
              <a:rPr lang="it-IT" dirty="0"/>
              <a:t> of the input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via MIDI </a:t>
            </a:r>
            <a:r>
              <a:rPr lang="it-IT" dirty="0" err="1"/>
              <a:t>messages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enabled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play some </a:t>
            </a:r>
            <a:r>
              <a:rPr lang="it-IT" dirty="0" err="1"/>
              <a:t>chords</a:t>
            </a:r>
            <a:r>
              <a:rPr lang="it-IT" dirty="0"/>
              <a:t> on a midi </a:t>
            </a:r>
            <a:r>
              <a:rPr lang="it-IT" dirty="0" err="1"/>
              <a:t>instrument</a:t>
            </a:r>
            <a:r>
              <a:rPr lang="it-IT" dirty="0"/>
              <a:t>, and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recognized</a:t>
            </a:r>
            <a:r>
              <a:rPr lang="it-IT" dirty="0"/>
              <a:t> and </a:t>
            </a:r>
            <a:r>
              <a:rPr lang="it-IT" dirty="0" err="1"/>
              <a:t>appended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clear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</a:t>
            </a:r>
            <a:r>
              <a:rPr lang="it-IT" dirty="0" err="1"/>
              <a:t>empties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/>
              <a:t>.</a:t>
            </a:r>
            <a:endParaRPr lang="it-IT" dirty="0"/>
          </a:p>
          <a:p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«share </a:t>
            </a:r>
            <a:r>
              <a:rPr lang="it-IT" dirty="0" err="1"/>
              <a:t>button</a:t>
            </a:r>
            <a:r>
              <a:rPr lang="it-IT" dirty="0"/>
              <a:t>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basically</a:t>
            </a:r>
            <a:r>
              <a:rPr lang="it-IT" dirty="0"/>
              <a:t> just copies the </a:t>
            </a:r>
            <a:r>
              <a:rPr lang="it-IT" dirty="0" err="1"/>
              <a:t>customized</a:t>
            </a:r>
            <a:r>
              <a:rPr lang="it-IT" dirty="0"/>
              <a:t> </a:t>
            </a:r>
            <a:r>
              <a:rPr lang="it-IT" dirty="0" err="1"/>
              <a:t>url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embeds</a:t>
            </a:r>
            <a:r>
              <a:rPr lang="it-IT" dirty="0"/>
              <a:t> the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to re-open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5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bottom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devoted</a:t>
            </a:r>
            <a:r>
              <a:rPr lang="it-IT" dirty="0"/>
              <a:t> to the </a:t>
            </a:r>
            <a:r>
              <a:rPr lang="it-IT" dirty="0" err="1"/>
              <a:t>visualization</a:t>
            </a:r>
            <a:r>
              <a:rPr lang="it-IT" dirty="0"/>
              <a:t> and the player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r>
              <a:rPr lang="it-IT" dirty="0"/>
              <a:t>The user can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: one shows the </a:t>
            </a:r>
            <a:r>
              <a:rPr lang="it-IT" dirty="0" err="1"/>
              <a:t>chords</a:t>
            </a:r>
            <a:r>
              <a:rPr lang="it-IT" dirty="0"/>
              <a:t> on a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 note names,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a common </a:t>
            </a:r>
            <a:r>
              <a:rPr lang="it-IT" dirty="0" err="1"/>
              <a:t>tablature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.</a:t>
            </a:r>
          </a:p>
          <a:p>
            <a:r>
              <a:rPr lang="it-IT" dirty="0"/>
              <a:t>The play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for </a:t>
            </a:r>
            <a:r>
              <a:rPr lang="it-IT" dirty="0" err="1"/>
              <a:t>starting</a:t>
            </a:r>
            <a:r>
              <a:rPr lang="it-IT" dirty="0"/>
              <a:t> and </a:t>
            </a:r>
            <a:r>
              <a:rPr lang="it-IT" dirty="0" err="1"/>
              <a:t>stopping</a:t>
            </a:r>
            <a:r>
              <a:rPr lang="it-IT" dirty="0"/>
              <a:t> the audio, and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and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buttons</a:t>
            </a:r>
            <a:r>
              <a:rPr lang="it-IT" dirty="0"/>
              <a:t> for </a:t>
            </a:r>
            <a:r>
              <a:rPr lang="it-IT" dirty="0" err="1"/>
              <a:t>easier</a:t>
            </a:r>
            <a:r>
              <a:rPr lang="it-IT" dirty="0"/>
              <a:t> </a:t>
            </a:r>
            <a:r>
              <a:rPr lang="it-IT" dirty="0" err="1"/>
              <a:t>navigation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tuning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customize</a:t>
            </a:r>
            <a:r>
              <a:rPr lang="it-IT" dirty="0"/>
              <a:t> the tuning of the </a:t>
            </a:r>
            <a:r>
              <a:rPr lang="it-IT" dirty="0" err="1"/>
              <a:t>guitar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01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html and </a:t>
            </a:r>
            <a:r>
              <a:rPr lang="it-IT" dirty="0" err="1"/>
              <a:t>css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Vue</a:t>
            </a:r>
            <a:r>
              <a:rPr lang="it-IT" dirty="0"/>
              <a:t> JS framework 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creation</a:t>
            </a:r>
            <a:r>
              <a:rPr lang="it-IT" dirty="0"/>
              <a:t> of the user </a:t>
            </a:r>
            <a:r>
              <a:rPr lang="it-IT" dirty="0" err="1"/>
              <a:t>interface</a:t>
            </a:r>
            <a:r>
              <a:rPr lang="it-IT" dirty="0"/>
              <a:t> and the connection with the </a:t>
            </a:r>
            <a:r>
              <a:rPr lang="it-IT" dirty="0" err="1"/>
              <a:t>application</a:t>
            </a:r>
            <a:r>
              <a:rPr lang="it-IT" dirty="0"/>
              <a:t> state.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Web MIDI API to handle midi </a:t>
            </a:r>
            <a:r>
              <a:rPr lang="it-IT" dirty="0" err="1"/>
              <a:t>instruments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code </a:t>
            </a:r>
            <a:r>
              <a:rPr lang="it-IT" dirty="0" err="1"/>
              <a:t>ourselves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libraries for some tasks, </a:t>
            </a:r>
            <a:r>
              <a:rPr lang="it-IT" dirty="0" err="1"/>
              <a:t>namely</a:t>
            </a:r>
            <a:r>
              <a:rPr lang="it-IT" dirty="0"/>
              <a:t>:</a:t>
            </a:r>
          </a:p>
          <a:p>
            <a:r>
              <a:rPr lang="it-IT" dirty="0"/>
              <a:t>	-</a:t>
            </a:r>
            <a:r>
              <a:rPr lang="it-IT" dirty="0" err="1"/>
              <a:t>tonal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javascript</a:t>
            </a:r>
            <a:r>
              <a:rPr lang="it-IT" dirty="0"/>
              <a:t> music theory library,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corresponde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notes and </a:t>
            </a:r>
            <a:r>
              <a:rPr lang="it-IT" dirty="0" err="1"/>
              <a:t>chords</a:t>
            </a:r>
            <a:r>
              <a:rPr lang="it-IT" dirty="0"/>
              <a:t>, and to compute the </a:t>
            </a:r>
            <a:r>
              <a:rPr lang="it-IT" dirty="0" err="1"/>
              <a:t>intervallic</a:t>
            </a:r>
            <a:r>
              <a:rPr lang="it-IT" dirty="0"/>
              <a:t> </a:t>
            </a:r>
            <a:r>
              <a:rPr lang="it-IT" dirty="0" err="1"/>
              <a:t>distances</a:t>
            </a:r>
            <a:endParaRPr lang="it-IT" dirty="0"/>
          </a:p>
          <a:p>
            <a:r>
              <a:rPr lang="it-IT" dirty="0"/>
              <a:t>	-</a:t>
            </a:r>
            <a:r>
              <a:rPr lang="it-IT" dirty="0" err="1"/>
              <a:t>AudioSynth</a:t>
            </a:r>
            <a:r>
              <a:rPr lang="it-IT" dirty="0"/>
              <a:t> to </a:t>
            </a:r>
            <a:r>
              <a:rPr lang="it-IT" dirty="0" err="1"/>
              <a:t>synthesize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sound for the player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Approx</a:t>
            </a:r>
            <a:r>
              <a:rPr lang="it-IT" dirty="0"/>
              <a:t> 4 minutes up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main</a:t>
            </a:r>
            <a:r>
              <a:rPr lang="it-IT" dirty="0"/>
              <a:t> component </a:t>
            </a:r>
            <a:r>
              <a:rPr lang="it-IT" dirty="0" err="1"/>
              <a:t>called</a:t>
            </a:r>
            <a:r>
              <a:rPr lang="it-IT" dirty="0"/>
              <a:t> «</a:t>
            </a:r>
            <a:r>
              <a:rPr lang="it-IT" dirty="0" err="1"/>
              <a:t>App.vue</a:t>
            </a:r>
            <a:r>
              <a:rPr lang="it-IT" dirty="0"/>
              <a:t>».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entry point for the user interaction.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HTML code for the user </a:t>
            </a:r>
            <a:r>
              <a:rPr lang="it-IT" dirty="0" err="1"/>
              <a:t>interface</a:t>
            </a:r>
            <a:r>
              <a:rPr lang="it-IT" dirty="0"/>
              <a:t> and the state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dedicated</a:t>
            </a:r>
            <a:r>
              <a:rPr lang="it-IT" dirty="0"/>
              <a:t> to input or output </a:t>
            </a:r>
            <a:r>
              <a:rPr lang="it-IT" dirty="0" err="1"/>
              <a:t>function</a:t>
            </a:r>
            <a:r>
              <a:rPr lang="it-IT" dirty="0"/>
              <a:t>,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fretboard</a:t>
            </a:r>
            <a:r>
              <a:rPr lang="it-IT" dirty="0"/>
              <a:t> component, </a:t>
            </a:r>
            <a:r>
              <a:rPr lang="it-IT" dirty="0" err="1"/>
              <a:t>which</a:t>
            </a:r>
            <a:r>
              <a:rPr lang="it-IT" dirty="0"/>
              <a:t> handles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visualization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sequence</a:t>
            </a: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While</a:t>
            </a:r>
            <a:r>
              <a:rPr lang="it-IT" dirty="0"/>
              <a:t> for the output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tuning and the options component,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show a pop up menu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tuning or the user options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child</a:t>
            </a:r>
            <a:r>
              <a:rPr lang="it-IT" dirty="0"/>
              <a:t> component </a:t>
            </a:r>
            <a:r>
              <a:rPr lang="it-IT" dirty="0" err="1"/>
              <a:t>receive</a:t>
            </a:r>
            <a:r>
              <a:rPr lang="it-IT" dirty="0"/>
              <a:t> the state </a:t>
            </a:r>
            <a:r>
              <a:rPr lang="it-IT" dirty="0" err="1"/>
              <a:t>variables</a:t>
            </a:r>
            <a:r>
              <a:rPr lang="it-IT" dirty="0"/>
              <a:t> from the </a:t>
            </a:r>
            <a:r>
              <a:rPr lang="it-IT" dirty="0" err="1"/>
              <a:t>main</a:t>
            </a:r>
            <a:r>
              <a:rPr lang="it-IT" dirty="0"/>
              <a:t> app component,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back the </a:t>
            </a:r>
            <a:r>
              <a:rPr lang="it-IT" dirty="0" err="1"/>
              <a:t>modified</a:t>
            </a:r>
            <a:r>
              <a:rPr lang="it-IT" dirty="0"/>
              <a:t> state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/>
              <a:t>----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split </a:t>
            </a:r>
            <a:r>
              <a:rPr lang="it-IT" dirty="0" err="1"/>
              <a:t>around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first 5 minutes part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bunch</a:t>
            </a:r>
            <a:r>
              <a:rPr lang="it-IT" dirty="0"/>
              <a:t> of utility </a:t>
            </a:r>
            <a:r>
              <a:rPr lang="it-IT" dirty="0" err="1"/>
              <a:t>functions</a:t>
            </a:r>
            <a:r>
              <a:rPr lang="it-IT" dirty="0"/>
              <a:t>.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graphic part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some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some tasks. 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The voicing.js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voicing</a:t>
            </a:r>
            <a:r>
              <a:rPr lang="it-IT" dirty="0"/>
              <a:t> generation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Feasibility.js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check </a:t>
            </a:r>
            <a:r>
              <a:rPr lang="it-IT" dirty="0" err="1"/>
              <a:t>feasibility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FretboardModel.js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modeling</a:t>
            </a:r>
            <a:r>
              <a:rPr lang="it-IT" dirty="0"/>
              <a:t> of the notes on </a:t>
            </a:r>
            <a:r>
              <a:rPr lang="it-IT" dirty="0" err="1"/>
              <a:t>fretboard</a:t>
            </a:r>
            <a:r>
              <a:rPr lang="it-IT" dirty="0"/>
              <a:t>, and </a:t>
            </a:r>
            <a:r>
              <a:rPr lang="it-IT" dirty="0" err="1"/>
              <a:t>searching</a:t>
            </a:r>
            <a:r>
              <a:rPr lang="it-IT" dirty="0"/>
              <a:t> notes on the </a:t>
            </a:r>
            <a:r>
              <a:rPr lang="it-IT" dirty="0" err="1"/>
              <a:t>fretboard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MidiInput.js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to handle midi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Note.js </a:t>
            </a:r>
            <a:r>
              <a:rPr lang="it-IT" dirty="0" err="1"/>
              <a:t>specifies</a:t>
            </a:r>
            <a:r>
              <a:rPr lang="it-IT" dirty="0"/>
              <a:t> the Note class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represent</a:t>
            </a:r>
            <a:r>
              <a:rPr lang="it-IT" dirty="0"/>
              <a:t> notes, and </a:t>
            </a:r>
            <a:r>
              <a:rPr lang="it-IT" dirty="0" err="1"/>
              <a:t>functions</a:t>
            </a:r>
            <a:r>
              <a:rPr lang="it-IT" dirty="0"/>
              <a:t> to operate on </a:t>
            </a:r>
            <a:r>
              <a:rPr lang="it-IT" dirty="0" err="1"/>
              <a:t>them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dirty="0"/>
              <a:t>Sound.js </a:t>
            </a:r>
            <a:r>
              <a:rPr lang="it-IT" dirty="0" err="1"/>
              <a:t>contains</a:t>
            </a:r>
            <a:r>
              <a:rPr lang="it-IT" dirty="0"/>
              <a:t> utility </a:t>
            </a:r>
            <a:r>
              <a:rPr lang="it-IT" dirty="0" err="1"/>
              <a:t>functions</a:t>
            </a:r>
            <a:r>
              <a:rPr lang="it-IT" dirty="0"/>
              <a:t> for the sound </a:t>
            </a:r>
            <a:r>
              <a:rPr lang="it-IT" dirty="0" err="1"/>
              <a:t>synthesis</a:t>
            </a:r>
            <a:endParaRPr lang="it-IT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IT" dirty="0" err="1"/>
              <a:t>Around</a:t>
            </a:r>
            <a:r>
              <a:rPr lang="it-IT" dirty="0"/>
              <a:t> 6 minutes </a:t>
            </a:r>
            <a:r>
              <a:rPr lang="it-IT" dirty="0" err="1"/>
              <a:t>here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39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fretboardModel.js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and handle the data model for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graphical</a:t>
            </a:r>
            <a:r>
              <a:rPr lang="it-IT" dirty="0"/>
              <a:t> one </a:t>
            </a:r>
            <a:r>
              <a:rPr lang="it-IT" dirty="0" err="1"/>
              <a:t>but</a:t>
            </a:r>
            <a:r>
              <a:rPr lang="it-IT" dirty="0"/>
              <a:t> the one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voicing</a:t>
            </a:r>
            <a:r>
              <a:rPr lang="it-IT" dirty="0"/>
              <a:t> generation.</a:t>
            </a:r>
          </a:p>
          <a:p>
            <a:r>
              <a:rPr lang="it-IT" dirty="0" err="1"/>
              <a:t>Basically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custom Note </a:t>
            </a:r>
            <a:r>
              <a:rPr lang="it-IT" dirty="0" err="1"/>
              <a:t>objects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specified</a:t>
            </a:r>
            <a:r>
              <a:rPr lang="it-IT" dirty="0"/>
              <a:t> in the note.js </a:t>
            </a:r>
            <a:r>
              <a:rPr lang="it-IT" dirty="0" err="1"/>
              <a:t>module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note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a pitch class,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C, D, E and so on, and an </a:t>
            </a:r>
            <a:r>
              <a:rPr lang="it-IT" dirty="0" err="1"/>
              <a:t>octave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an </a:t>
            </a:r>
            <a:r>
              <a:rPr lang="it-IT" dirty="0" err="1"/>
              <a:t>integer</a:t>
            </a:r>
            <a:r>
              <a:rPr lang="it-IT" dirty="0"/>
              <a:t>.</a:t>
            </a:r>
          </a:p>
          <a:p>
            <a:r>
              <a:rPr lang="it-IT" dirty="0"/>
              <a:t>The note.js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advanced</a:t>
            </a:r>
            <a:r>
              <a:rPr lang="it-IT" dirty="0"/>
              <a:t> note equality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takes account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note,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recognizes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C </a:t>
            </a:r>
            <a:r>
              <a:rPr lang="it-IT" dirty="0" err="1"/>
              <a:t>sharp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notes </a:t>
            </a:r>
            <a:r>
              <a:rPr lang="it-IT" dirty="0" err="1"/>
              <a:t>as</a:t>
            </a:r>
            <a:r>
              <a:rPr lang="it-IT" dirty="0"/>
              <a:t> a D </a:t>
            </a:r>
            <a:r>
              <a:rPr lang="it-IT" dirty="0" err="1"/>
              <a:t>flat</a:t>
            </a:r>
            <a:r>
              <a:rPr lang="it-IT" dirty="0"/>
              <a:t> for </a:t>
            </a:r>
            <a:r>
              <a:rPr lang="it-IT" dirty="0" err="1"/>
              <a:t>example</a:t>
            </a:r>
            <a:r>
              <a:rPr lang="it-IT" dirty="0"/>
              <a:t>.</a:t>
            </a:r>
          </a:p>
          <a:p>
            <a:r>
              <a:rPr lang="it-IT" dirty="0" err="1"/>
              <a:t>Among</a:t>
            </a:r>
            <a:r>
              <a:rPr lang="it-IT" dirty="0"/>
              <a:t> the utility </a:t>
            </a:r>
            <a:r>
              <a:rPr lang="it-IT" dirty="0" err="1"/>
              <a:t>functions</a:t>
            </a:r>
            <a:r>
              <a:rPr lang="it-IT" dirty="0"/>
              <a:t>,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are</a:t>
            </a:r>
          </a:p>
          <a:p>
            <a:r>
              <a:rPr lang="it-IT" dirty="0"/>
              <a:t>-</a:t>
            </a:r>
            <a:r>
              <a:rPr lang="it-IT" dirty="0" err="1"/>
              <a:t>getNote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the note </a:t>
            </a:r>
            <a:r>
              <a:rPr lang="it-IT" dirty="0" err="1"/>
              <a:t>corresponding</a:t>
            </a:r>
            <a:r>
              <a:rPr lang="it-IT" dirty="0"/>
              <a:t> to a position</a:t>
            </a:r>
          </a:p>
          <a:p>
            <a:r>
              <a:rPr lang="it-IT" dirty="0"/>
              <a:t>-</a:t>
            </a:r>
            <a:r>
              <a:rPr lang="it-IT" dirty="0" err="1"/>
              <a:t>findPositions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given</a:t>
            </a:r>
            <a:r>
              <a:rPr lang="it-IT" dirty="0"/>
              <a:t> note on the </a:t>
            </a:r>
            <a:r>
              <a:rPr lang="it-IT" dirty="0" err="1"/>
              <a:t>fretboard</a:t>
            </a:r>
            <a:r>
              <a:rPr lang="it-IT" dirty="0"/>
              <a:t>. The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ignoreOctave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care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octave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76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check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steps.</a:t>
            </a:r>
          </a:p>
          <a:p>
            <a:r>
              <a:rPr lang="it-IT" dirty="0" err="1"/>
              <a:t>Firstly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tones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limited range of the </a:t>
            </a:r>
            <a:r>
              <a:rPr lang="it-IT" dirty="0" err="1"/>
              <a:t>fretboard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possibilities</a:t>
            </a:r>
            <a:r>
              <a:rPr lang="it-IT" dirty="0"/>
              <a:t>.</a:t>
            </a:r>
          </a:p>
          <a:p>
            <a:r>
              <a:rPr lang="it-IT" dirty="0"/>
              <a:t>But after </a:t>
            </a:r>
            <a:r>
              <a:rPr lang="it-IT" dirty="0" err="1"/>
              <a:t>this</a:t>
            </a:r>
            <a:r>
              <a:rPr lang="it-IT" dirty="0"/>
              <a:t> first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a more </a:t>
            </a:r>
            <a:r>
              <a:rPr lang="it-IT" dirty="0" err="1"/>
              <a:t>thorough</a:t>
            </a:r>
            <a:r>
              <a:rPr lang="it-IT" dirty="0"/>
              <a:t> check,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position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finger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finger an </a:t>
            </a:r>
            <a:r>
              <a:rPr lang="it-IT" dirty="0" err="1"/>
              <a:t>integer</a:t>
            </a:r>
            <a:r>
              <a:rPr lang="it-IT" dirty="0"/>
              <a:t> from 0 to 3. So </a:t>
            </a:r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list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fingers.</a:t>
            </a:r>
          </a:p>
          <a:p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a new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one of the </a:t>
            </a:r>
            <a:r>
              <a:rPr lang="it-IT" dirty="0" err="1"/>
              <a:t>available</a:t>
            </a:r>
            <a:r>
              <a:rPr lang="it-IT" dirty="0"/>
              <a:t> finger to the </a:t>
            </a:r>
            <a:r>
              <a:rPr lang="it-IT" dirty="0" err="1"/>
              <a:t>fret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violate the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from the list.</a:t>
            </a:r>
          </a:p>
          <a:p>
            <a:r>
              <a:rPr lang="it-IT" dirty="0"/>
              <a:t>Using </a:t>
            </a:r>
            <a:r>
              <a:rPr lang="it-IT" dirty="0" err="1"/>
              <a:t>this</a:t>
            </a:r>
            <a:r>
              <a:rPr lang="it-IT" dirty="0"/>
              <a:t> model </a:t>
            </a:r>
            <a:r>
              <a:rPr lang="it-IT" dirty="0" err="1"/>
              <a:t>it’s</a:t>
            </a:r>
            <a:r>
              <a:rPr lang="it-IT" dirty="0"/>
              <a:t> easy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checks, for </a:t>
            </a:r>
            <a:r>
              <a:rPr lang="it-IT" dirty="0" err="1"/>
              <a:t>example</a:t>
            </a:r>
            <a:r>
              <a:rPr lang="it-IT" dirty="0"/>
              <a:t> one </a:t>
            </a:r>
            <a:r>
              <a:rPr lang="it-IT" dirty="0" err="1"/>
              <a:t>obvious</a:t>
            </a:r>
            <a:r>
              <a:rPr lang="it-IT" dirty="0"/>
              <a:t> check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cross fingers, and </a:t>
            </a: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implemented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«finger»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examined</a:t>
            </a:r>
            <a:r>
              <a:rPr lang="it-IT" dirty="0"/>
              <a:t> finger, and </a:t>
            </a:r>
            <a:r>
              <a:rPr lang="it-IT" dirty="0" err="1"/>
              <a:t>usedFinger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refers</a:t>
            </a:r>
            <a:r>
              <a:rPr lang="it-IT" dirty="0"/>
              <a:t> to a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finger, by checking </a:t>
            </a:r>
            <a:r>
              <a:rPr lang="it-IT" dirty="0" err="1"/>
              <a:t>if</a:t>
            </a:r>
            <a:r>
              <a:rPr lang="it-IT" dirty="0"/>
              <a:t> the product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fret</a:t>
            </a:r>
            <a:r>
              <a:rPr lang="it-IT" dirty="0"/>
              <a:t> and the finger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positive. In </a:t>
            </a:r>
            <a:r>
              <a:rPr lang="it-IT" dirty="0" err="1"/>
              <a:t>fact</a:t>
            </a:r>
            <a:r>
              <a:rPr lang="it-IT" dirty="0"/>
              <a:t>, for the fingers to </a:t>
            </a:r>
            <a:r>
              <a:rPr lang="it-IT" dirty="0" err="1"/>
              <a:t>not</a:t>
            </a:r>
            <a:r>
              <a:rPr lang="it-IT" dirty="0"/>
              <a:t> cross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 must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or </a:t>
            </a:r>
            <a:r>
              <a:rPr lang="it-IT" dirty="0" err="1"/>
              <a:t>decrease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29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</a:t>
            </a:r>
            <a:r>
              <a:rPr lang="it-IT" dirty="0" err="1"/>
              <a:t>main</a:t>
            </a:r>
            <a:r>
              <a:rPr lang="it-IT" dirty="0"/>
              <a:t> steps </a:t>
            </a:r>
            <a:r>
              <a:rPr lang="it-IT" dirty="0" err="1"/>
              <a:t>performed</a:t>
            </a:r>
            <a:r>
              <a:rPr lang="it-IT" dirty="0"/>
              <a:t> by the </a:t>
            </a:r>
            <a:r>
              <a:rPr lang="it-IT" dirty="0" err="1"/>
              <a:t>voicing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part of the </a:t>
            </a:r>
            <a:r>
              <a:rPr lang="it-IT" dirty="0" err="1"/>
              <a:t>program</a:t>
            </a:r>
            <a:r>
              <a:rPr lang="it-IT" dirty="0"/>
              <a:t>.</a:t>
            </a:r>
          </a:p>
          <a:p>
            <a:r>
              <a:rPr lang="it-IT" dirty="0" err="1"/>
              <a:t>We</a:t>
            </a:r>
            <a:r>
              <a:rPr lang="it-IT" dirty="0"/>
              <a:t> start by setting the </a:t>
            </a:r>
            <a:r>
              <a:rPr lang="it-IT" dirty="0" err="1"/>
              <a:t>constraints</a:t>
            </a:r>
            <a:r>
              <a:rPr lang="it-IT" dirty="0"/>
              <a:t> on the notes or </a:t>
            </a:r>
            <a:r>
              <a:rPr lang="it-IT" dirty="0" err="1"/>
              <a:t>intervals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included</a:t>
            </a:r>
            <a:r>
              <a:rPr lang="it-IT" dirty="0"/>
              <a:t> in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depend</a:t>
            </a:r>
            <a:endParaRPr lang="it-IT" dirty="0"/>
          </a:p>
          <a:p>
            <a:r>
              <a:rPr lang="it-IT" dirty="0"/>
              <a:t>1)On the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played</a:t>
            </a:r>
            <a:endParaRPr lang="it-IT" dirty="0"/>
          </a:p>
          <a:p>
            <a:r>
              <a:rPr lang="it-IT" dirty="0"/>
              <a:t>2)Or </a:t>
            </a:r>
            <a:r>
              <a:rPr lang="it-IT" dirty="0" err="1"/>
              <a:t>also</a:t>
            </a:r>
            <a:r>
              <a:rPr lang="it-IT" dirty="0"/>
              <a:t> on the </a:t>
            </a:r>
            <a:r>
              <a:rPr lang="it-IT" dirty="0" err="1"/>
              <a:t>chords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or after the </a:t>
            </a:r>
            <a:r>
              <a:rPr lang="it-IT" dirty="0" err="1"/>
              <a:t>current</a:t>
            </a:r>
            <a:r>
              <a:rPr lang="it-IT" dirty="0"/>
              <a:t> one</a:t>
            </a:r>
          </a:p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for the </a:t>
            </a:r>
            <a:r>
              <a:rPr lang="it-IT" dirty="0" err="1"/>
              <a:t>chord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voicings</a:t>
            </a:r>
            <a:r>
              <a:rPr lang="it-IT" dirty="0"/>
              <a:t> are </a:t>
            </a:r>
            <a:r>
              <a:rPr lang="it-IT" dirty="0" err="1"/>
              <a:t>sorted</a:t>
            </a:r>
            <a:r>
              <a:rPr lang="it-IT" dirty="0"/>
              <a:t> in a </a:t>
            </a:r>
            <a:r>
              <a:rPr lang="it-IT" dirty="0" err="1"/>
              <a:t>decreasing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preference</a:t>
            </a:r>
            <a:r>
              <a:rPr lang="it-IT" dirty="0"/>
              <a:t>.</a:t>
            </a:r>
          </a:p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in-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feasibility</a:t>
            </a:r>
            <a:r>
              <a:rPr lang="it-IT" dirty="0"/>
              <a:t> check for the </a:t>
            </a:r>
            <a:r>
              <a:rPr lang="it-IT" dirty="0" err="1"/>
              <a:t>voicings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chords</a:t>
            </a:r>
            <a:r>
              <a:rPr lang="it-IT" dirty="0"/>
              <a:t> in the </a:t>
            </a:r>
            <a:r>
              <a:rPr lang="it-IT" dirty="0" err="1"/>
              <a:t>sequence</a:t>
            </a:r>
            <a:endParaRPr lang="it-IT" dirty="0"/>
          </a:p>
          <a:p>
            <a:r>
              <a:rPr lang="it-IT" dirty="0" err="1"/>
              <a:t>Finally,we</a:t>
            </a:r>
            <a:r>
              <a:rPr lang="it-IT" dirty="0"/>
              <a:t> build the </a:t>
            </a:r>
            <a:r>
              <a:rPr lang="it-IT" dirty="0" err="1"/>
              <a:t>sequence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 the best fitting </a:t>
            </a:r>
            <a:r>
              <a:rPr lang="it-IT" dirty="0" err="1"/>
              <a:t>voicing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chord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77E53-FA8F-42AF-9113-372B0C83F08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7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7BB36-81C6-0948-E452-A7E374FF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6691338" cy="33295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11500" dirty="0" err="1">
                <a:solidFill>
                  <a:srgbClr val="EBEBEB"/>
                </a:solidFill>
                <a:latin typeface="Amasis MT Pro Medium" panose="02040604050005020304" pitchFamily="18" charset="0"/>
              </a:rPr>
              <a:t>TabMaker</a:t>
            </a:r>
            <a:endParaRPr lang="it-IT" sz="11500" dirty="0">
              <a:solidFill>
                <a:srgbClr val="EBEBEB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6F49B4-8699-2FBE-75F3-0D41C706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336" y="4777380"/>
            <a:ext cx="5663953" cy="1259435"/>
          </a:xfrm>
        </p:spPr>
        <p:txBody>
          <a:bodyPr>
            <a:normAutofit lnSpcReduction="10000"/>
          </a:bodyPr>
          <a:lstStyle/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Group members: Riccardo Di Bella, Stefano Ravasi, Yan Zh</a:t>
            </a:r>
            <a:r>
              <a:rPr lang="en-US" altLang="zh-CN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</a:t>
            </a:r>
            <a:r>
              <a:rPr lang="it-IT" sz="1500" cap="none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ang</a:t>
            </a:r>
            <a:endParaRPr lang="it-IT" sz="15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ACTM – CMRM Project </a:t>
            </a:r>
          </a:p>
          <a:p>
            <a:r>
              <a:rPr lang="it-IT" sz="15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A.Y. 2022/23</a:t>
            </a:r>
          </a:p>
          <a:p>
            <a:endParaRPr lang="it-IT" sz="1800" cap="none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7" name="Picture 3" descr="Immagine che contiene grafica vettoriale, arte&#10;&#10;Descrizione generata automaticamente con attendibilità media">
            <a:extLst>
              <a:ext uri="{FF2B5EF4-FFF2-40B4-BE49-F238E27FC236}">
                <a16:creationId xmlns:a16="http://schemas.microsoft.com/office/drawing/2014/main" id="{CE13B5A3-FFEC-76B4-EB14-44DC80A12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9" r="37824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78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514069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700" b="1" dirty="0">
                <a:solidFill>
                  <a:srgbClr val="EBEBEB"/>
                </a:solidFill>
              </a:rPr>
              <a:t>voicing.js </a:t>
            </a:r>
            <a:r>
              <a:rPr lang="en-US" sz="6700" dirty="0">
                <a:solidFill>
                  <a:srgbClr val="EBEBEB"/>
                </a:solidFill>
              </a:rPr>
              <a:t>-</a:t>
            </a:r>
          </a:p>
          <a:p>
            <a:pPr>
              <a:spcAft>
                <a:spcPts val="600"/>
              </a:spcAft>
            </a:pPr>
            <a:r>
              <a:rPr lang="en-US" sz="6700" dirty="0">
                <a:solidFill>
                  <a:srgbClr val="EBEBEB"/>
                </a:solidFill>
              </a:rPr>
              <a:t>Voicing Algorithm Overview</a:t>
            </a:r>
            <a:endParaRPr lang="en-US" sz="6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2FD8CCE-B902-9E15-BD60-46B2EA81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2" y="264539"/>
            <a:ext cx="2013572" cy="6392293"/>
          </a:xfrm>
          <a:prstGeom prst="rect">
            <a:avLst/>
          </a:prstGeom>
          <a:effectLst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6112" y="1443318"/>
            <a:ext cx="108997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88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voicing.js </a:t>
            </a:r>
            <a:r>
              <a:rPr lang="it-IT" dirty="0"/>
              <a:t>– positions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134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w to Play Major and Minor Triads on The Piano - Learn to Play an  Instrument with step-by-step lessons | Simply Blog">
            <a:extLst>
              <a:ext uri="{FF2B5EF4-FFF2-40B4-BE49-F238E27FC236}">
                <a16:creationId xmlns:a16="http://schemas.microsoft.com/office/drawing/2014/main" id="{677AE611-B5B6-EB82-8570-DBC9E76E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6586" y="647699"/>
            <a:ext cx="2162555" cy="21625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 descr="Immagine che contiene linea, cerchio&#10;&#10;Descrizione generata automaticamente">
            <a:extLst>
              <a:ext uri="{FF2B5EF4-FFF2-40B4-BE49-F238E27FC236}">
                <a16:creationId xmlns:a16="http://schemas.microsoft.com/office/drawing/2014/main" id="{E7DEFBCF-BEF5-EC6E-9977-A2B3FFB81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47060"/>
            <a:ext cx="2627752" cy="1763833"/>
          </a:xfrm>
          <a:prstGeom prst="rect">
            <a:avLst/>
          </a:prstGeom>
          <a:effectLst/>
        </p:spPr>
      </p:pic>
      <p:sp>
        <p:nvSpPr>
          <p:cNvPr id="5135" name="Rectangle 513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it-IT" b="1" i="1" dirty="0" err="1"/>
              <a:t>recursivePositionSearch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positions for a </a:t>
            </a:r>
            <a:r>
              <a:rPr lang="it-IT" dirty="0" err="1"/>
              <a:t>chord</a:t>
            </a:r>
            <a:endParaRPr lang="it-IT" dirty="0"/>
          </a:p>
          <a:p>
            <a:pPr lvl="1"/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«</a:t>
            </a:r>
            <a:r>
              <a:rPr lang="it-IT" dirty="0" err="1"/>
              <a:t>paths</a:t>
            </a:r>
            <a:r>
              <a:rPr lang="it-IT" dirty="0"/>
              <a:t>» from the top to the bottom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b="1" i="1" dirty="0" err="1"/>
              <a:t>findNextPositions</a:t>
            </a:r>
            <a:r>
              <a:rPr lang="it-IT" i="1" dirty="0"/>
              <a:t> </a:t>
            </a:r>
            <a:r>
              <a:rPr lang="it-IT" i="1" dirty="0" err="1"/>
              <a:t>find</a:t>
            </a:r>
            <a:r>
              <a:rPr lang="it-IT" i="1" dirty="0"/>
              <a:t> </a:t>
            </a:r>
            <a:r>
              <a:rPr lang="it-IT" i="1" dirty="0" err="1"/>
              <a:t>all</a:t>
            </a:r>
            <a:r>
              <a:rPr lang="it-IT" i="1" dirty="0"/>
              <a:t> </a:t>
            </a:r>
            <a:r>
              <a:rPr lang="it-IT" i="1" dirty="0" err="1"/>
              <a:t>valid</a:t>
            </a:r>
            <a:r>
              <a:rPr lang="it-IT" i="1" dirty="0"/>
              <a:t> positions on the </a:t>
            </a:r>
            <a:r>
              <a:rPr lang="it-IT" i="1" dirty="0" err="1"/>
              <a:t>next</a:t>
            </a:r>
            <a:r>
              <a:rPr lang="it-IT" i="1" dirty="0"/>
              <a:t> </a:t>
            </a:r>
            <a:r>
              <a:rPr lang="it-IT" i="1" dirty="0" err="1"/>
              <a:t>string</a:t>
            </a:r>
            <a:endParaRPr lang="it-IT" b="1" i="1" dirty="0"/>
          </a:p>
          <a:p>
            <a:pPr lvl="1"/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soon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violates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  <a:p>
            <a:endParaRPr lang="it-IT" dirty="0"/>
          </a:p>
        </p:txBody>
      </p:sp>
      <p:pic>
        <p:nvPicPr>
          <p:cNvPr id="5122" name="Picture 2" descr="Chord Inversions Explained">
            <a:extLst>
              <a:ext uri="{FF2B5EF4-FFF2-40B4-BE49-F238E27FC236}">
                <a16:creationId xmlns:a16="http://schemas.microsoft.com/office/drawing/2014/main" id="{52824CE8-596B-2DE5-0C22-D0FA7876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3" t="31731" r="5000" b="12047"/>
          <a:stretch/>
        </p:blipFill>
        <p:spPr bwMode="auto">
          <a:xfrm>
            <a:off x="6093990" y="3070518"/>
            <a:ext cx="5449471" cy="31135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53143" y="1645920"/>
            <a:ext cx="3778297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voicing.js </a:t>
            </a:r>
            <a:r>
              <a:rPr lang="en-US" dirty="0">
                <a:solidFill>
                  <a:srgbClr val="FFFFFF"/>
                </a:solidFill>
              </a:rPr>
              <a:t>– Voicing Sequence Building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Find “optimal” sequence:</a:t>
            </a:r>
          </a:p>
          <a:p>
            <a:pPr lvl="1"/>
            <a:r>
              <a:rPr lang="en-US" sz="2400" b="1" dirty="0"/>
              <a:t>Distance</a:t>
            </a:r>
            <a:r>
              <a:rPr lang="en-US" sz="2400" dirty="0"/>
              <a:t> between consecutive chords is minimized</a:t>
            </a:r>
          </a:p>
          <a:p>
            <a:pPr lvl="1"/>
            <a:r>
              <a:rPr lang="en-US" sz="2400" dirty="0"/>
              <a:t>Number of </a:t>
            </a:r>
            <a:r>
              <a:rPr lang="en-US" sz="2400" b="1" dirty="0"/>
              <a:t>tritone resolutions </a:t>
            </a:r>
            <a:r>
              <a:rPr lang="en-US" sz="2400" dirty="0"/>
              <a:t>between consecutive chords is maximized</a:t>
            </a:r>
          </a:p>
          <a:p>
            <a:pPr lvl="1"/>
            <a:r>
              <a:rPr lang="en-US" sz="2400" dirty="0"/>
              <a:t>Only a local </a:t>
            </a:r>
            <a:r>
              <a:rPr lang="en-US" sz="2400" b="1" dirty="0"/>
              <a:t>short “window”</a:t>
            </a:r>
            <a:r>
              <a:rPr lang="en-US" sz="2400" dirty="0"/>
              <a:t> of chords is considered (4 chords)</a:t>
            </a:r>
          </a:p>
          <a:p>
            <a:pPr marL="0" indent="0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77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8F3F-AA91-C0EE-9B5B-7FB492DE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midiInput.js – Handle MIDI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E16CB-58CC-57B7-B29E-F9A8DA28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Chord</a:t>
            </a:r>
            <a:r>
              <a:rPr lang="it-IT" sz="3200" dirty="0"/>
              <a:t> </a:t>
            </a:r>
            <a:r>
              <a:rPr lang="it-IT" sz="3200" dirty="0" err="1"/>
              <a:t>recognition</a:t>
            </a:r>
            <a:r>
              <a:rPr lang="it-IT" sz="3200" dirty="0"/>
              <a:t>:</a:t>
            </a:r>
          </a:p>
          <a:p>
            <a:pPr lvl="1"/>
            <a:r>
              <a:rPr lang="it-IT" sz="2800" dirty="0" err="1"/>
              <a:t>Consider</a:t>
            </a:r>
            <a:r>
              <a:rPr lang="it-IT" sz="2800" dirty="0"/>
              <a:t> notes </a:t>
            </a:r>
            <a:r>
              <a:rPr lang="it-IT" sz="2800" dirty="0" err="1"/>
              <a:t>within</a:t>
            </a:r>
            <a:r>
              <a:rPr lang="it-IT" sz="2800" dirty="0"/>
              <a:t> a 200 </a:t>
            </a:r>
            <a:r>
              <a:rPr lang="it-IT" sz="2800" dirty="0" err="1"/>
              <a:t>ms</a:t>
            </a:r>
            <a:r>
              <a:rPr lang="it-IT" sz="2800" dirty="0"/>
              <a:t> window</a:t>
            </a:r>
          </a:p>
          <a:p>
            <a:pPr lvl="1"/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least</a:t>
            </a:r>
            <a:r>
              <a:rPr lang="it-IT" sz="2800" dirty="0"/>
              <a:t> 3 notes</a:t>
            </a:r>
          </a:p>
          <a:p>
            <a:pPr lvl="2"/>
            <a:r>
              <a:rPr lang="it-IT" sz="2400" dirty="0" err="1"/>
              <a:t>Recognize</a:t>
            </a:r>
            <a:r>
              <a:rPr lang="it-IT" sz="2400" dirty="0"/>
              <a:t> </a:t>
            </a:r>
            <a:r>
              <a:rPr lang="it-IT" sz="2400" dirty="0" err="1"/>
              <a:t>chord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b="1" i="1" dirty="0" err="1"/>
              <a:t>Chord.detect</a:t>
            </a:r>
            <a:r>
              <a:rPr lang="it-IT" sz="2400" b="1" i="1" dirty="0"/>
              <a:t>(notes)</a:t>
            </a:r>
            <a:r>
              <a:rPr lang="it-IT" sz="2400" i="1" dirty="0"/>
              <a:t> from tonal.js library</a:t>
            </a:r>
          </a:p>
          <a:p>
            <a:pPr lvl="2"/>
            <a:r>
              <a:rPr lang="it-IT" sz="2400" i="1" dirty="0"/>
              <a:t>Use </a:t>
            </a:r>
            <a:r>
              <a:rPr lang="it-IT" sz="2400" b="1" i="1" dirty="0" err="1"/>
              <a:t>callback</a:t>
            </a:r>
            <a:r>
              <a:rPr lang="it-IT" sz="2400" i="1" dirty="0"/>
              <a:t> to </a:t>
            </a:r>
            <a:r>
              <a:rPr lang="it-IT" sz="2400" i="1" dirty="0" err="1"/>
              <a:t>App.vue</a:t>
            </a:r>
            <a:r>
              <a:rPr lang="it-IT" sz="2400" i="1" dirty="0"/>
              <a:t> to </a:t>
            </a:r>
            <a:r>
              <a:rPr lang="it-IT" sz="2400" i="1" dirty="0" err="1"/>
              <a:t>append</a:t>
            </a:r>
            <a:r>
              <a:rPr lang="it-IT" sz="2400" i="1" dirty="0"/>
              <a:t> </a:t>
            </a:r>
            <a:r>
              <a:rPr lang="it-IT" sz="2400" i="1" dirty="0" err="1"/>
              <a:t>chord</a:t>
            </a:r>
            <a:r>
              <a:rPr lang="it-IT" sz="2400" i="1" dirty="0"/>
              <a:t> to </a:t>
            </a:r>
            <a:r>
              <a:rPr lang="it-IT" sz="2400" i="1" dirty="0" err="1"/>
              <a:t>sequence</a:t>
            </a:r>
            <a:endParaRPr lang="it-IT" sz="2400" dirty="0"/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8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207265" y="1645920"/>
            <a:ext cx="4224176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 AND FURTHER DEVELOPMENTS</a:t>
            </a:r>
          </a:p>
        </p:txBody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2443E9F5-8F6E-BE9C-2C89-EC9016635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031132"/>
              </p:ext>
            </p:extLst>
          </p:nvPr>
        </p:nvGraphicFramePr>
        <p:xfrm>
          <a:off x="5204109" y="1645920"/>
          <a:ext cx="5919503" cy="447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29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MAIN GOAL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3889EB-A221-9538-D963-C5CA9F1B61F7}"/>
              </a:ext>
            </a:extLst>
          </p:cNvPr>
          <p:cNvSpPr txBox="1"/>
          <p:nvPr/>
        </p:nvSpPr>
        <p:spPr>
          <a:xfrm>
            <a:off x="648931" y="1761413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Convert a chord sequence into a feasible and «musical» voicing sequence on guitar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Follow voicing principles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is found algorithmically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possibilities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alternate tunings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21488E6-81D0-FB21-1A7A-542BB3B12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6" r="337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2F2F2"/>
                </a:solidFill>
              </a:rPr>
              <a:t>FEATURES</a:t>
            </a:r>
          </a:p>
          <a:p>
            <a:pPr>
              <a:spcAft>
                <a:spcPts val="600"/>
              </a:spcAft>
            </a:pPr>
            <a:endParaRPr lang="en-US" sz="3200">
              <a:solidFill>
                <a:srgbClr val="F2F2F2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40761794-572C-956C-FB00-3444CAAD4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6447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67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sp>
        <p:nvSpPr>
          <p:cNvPr id="7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79445-ACD7-1CFE-75F6-C74FCA05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645577"/>
            <a:ext cx="5449889" cy="1566843"/>
          </a:xfrm>
          <a:prstGeom prst="rect">
            <a:avLst/>
          </a:prstGeom>
          <a:effectLst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2" y="1536288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Top part dedicated to the input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Add or remove chords from the sequence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Specify </a:t>
            </a:r>
            <a:r>
              <a:rPr lang="en-US" sz="1600" b="1" dirty="0">
                <a:solidFill>
                  <a:srgbClr val="EBEBEB"/>
                </a:solidFill>
              </a:rPr>
              <a:t>root</a:t>
            </a:r>
            <a:r>
              <a:rPr lang="en-US" sz="1600" dirty="0">
                <a:solidFill>
                  <a:srgbClr val="EBEBEB"/>
                </a:solidFill>
              </a:rPr>
              <a:t> and </a:t>
            </a:r>
            <a:r>
              <a:rPr lang="en-US" sz="1600" b="1" dirty="0">
                <a:solidFill>
                  <a:srgbClr val="EBEBEB"/>
                </a:solidFill>
              </a:rPr>
              <a:t>type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Submit</a:t>
            </a:r>
            <a:r>
              <a:rPr lang="en-US" sz="1600" dirty="0">
                <a:solidFill>
                  <a:srgbClr val="EBEBEB"/>
                </a:solidFill>
              </a:rPr>
              <a:t> button generates the voicing sequence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Options</a:t>
            </a:r>
            <a:r>
              <a:rPr lang="en-US" sz="1600" dirty="0">
                <a:solidFill>
                  <a:srgbClr val="EBEBEB"/>
                </a:solidFill>
              </a:rPr>
              <a:t> button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Enable MIDI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EBEBEB"/>
                </a:solidFill>
              </a:rPr>
              <a:t>Clear sequence </a:t>
            </a:r>
            <a:r>
              <a:rPr lang="en-US" sz="1600" dirty="0">
                <a:solidFill>
                  <a:srgbClr val="EBEBEB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574019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5D2C3A1-02AF-DBFB-BB2B-697A10406D42}"/>
              </a:ext>
            </a:extLst>
          </p:cNvPr>
          <p:cNvSpPr txBox="1">
            <a:spLocks/>
          </p:cNvSpPr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EBEBEB"/>
                </a:solidFill>
              </a:rPr>
              <a:t>GUI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D53F4-7608-5BF4-F38A-F7B5A1CB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" r="9774" b="-3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2F2C92-46DD-1023-9BD7-DF6F99967984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The lower section of the GUI is devoted to chord and sequence playing/visualization: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Play/forward/backward </a:t>
            </a:r>
            <a:r>
              <a:rPr lang="en-US" dirty="0">
                <a:solidFill>
                  <a:srgbClr val="FFFFFF"/>
                </a:solidFill>
              </a:rPr>
              <a:t>buttons to listen to the sequence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view between </a:t>
            </a:r>
            <a:r>
              <a:rPr lang="en-US" b="1" dirty="0">
                <a:solidFill>
                  <a:srgbClr val="FFFFFF"/>
                </a:solidFill>
              </a:rPr>
              <a:t>fretboard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rgbClr val="FFFFFF"/>
                </a:solidFill>
              </a:rPr>
              <a:t>TAB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Tuning</a:t>
            </a:r>
            <a:r>
              <a:rPr lang="en-US" dirty="0">
                <a:solidFill>
                  <a:srgbClr val="FFFFFF"/>
                </a:solidFill>
              </a:rPr>
              <a:t> menu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28547D-E682-2930-8FF3-582AC001FB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24" b="-4"/>
          <a:stretch/>
        </p:blipFill>
        <p:spPr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E95B6-DBA7-60D1-942A-26B6FC10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03" r="19209" b="1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3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9103C-CAE0-1098-4B1F-8D0509DD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it-IT"/>
              <a:t>Frameworks and Technologies Used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schermata, Elementi grafici, logo, giallo&#10;&#10;Descrizione generata automaticamente">
            <a:extLst>
              <a:ext uri="{FF2B5EF4-FFF2-40B4-BE49-F238E27FC236}">
                <a16:creationId xmlns:a16="http://schemas.microsoft.com/office/drawing/2014/main" id="{BC4BD8F2-3A71-C2B1-F76B-079BE5DC3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0" y="647699"/>
            <a:ext cx="3844542" cy="2162555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3B90C5-8AED-24B3-30E6-ACF8B5F5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it-IT"/>
              <a:t>Entire application is developed in Javascript/HTML/CSS</a:t>
            </a:r>
          </a:p>
          <a:p>
            <a:r>
              <a:rPr lang="it-IT"/>
              <a:t>Vue.js framework used for the GUI</a:t>
            </a:r>
          </a:p>
          <a:p>
            <a:r>
              <a:rPr lang="it-IT"/>
              <a:t>Web MIDI API for MIDI interaction</a:t>
            </a:r>
          </a:p>
          <a:p>
            <a:r>
              <a:rPr lang="it-IT"/>
              <a:t>Tonal js music theory library</a:t>
            </a:r>
          </a:p>
          <a:p>
            <a:pPr lvl="1"/>
            <a:r>
              <a:rPr lang="it-IT"/>
              <a:t>Chords notes</a:t>
            </a:r>
          </a:p>
          <a:p>
            <a:pPr lvl="1"/>
            <a:r>
              <a:rPr lang="it-IT"/>
              <a:t>Musical intervals</a:t>
            </a:r>
          </a:p>
          <a:p>
            <a:r>
              <a:rPr lang="it-IT"/>
              <a:t>AudioSynth</a:t>
            </a:r>
          </a:p>
          <a:p>
            <a:pPr lvl="1"/>
            <a:r>
              <a:rPr lang="it-IT"/>
              <a:t>Generating guitar sound for chord player</a:t>
            </a:r>
          </a:p>
        </p:txBody>
      </p:sp>
      <p:pic>
        <p:nvPicPr>
          <p:cNvPr id="9" name="Graphic 6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02B2400-003D-5D14-8D41-FB0792ECA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85107" y="3006197"/>
            <a:ext cx="3737409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92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0D1743-8D1E-56AB-B4F4-569A5439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</a:rPr>
              <a:t>Code </a:t>
            </a:r>
            <a:r>
              <a:rPr lang="it-IT" sz="4000" dirty="0" err="1">
                <a:solidFill>
                  <a:srgbClr val="EBEBEB"/>
                </a:solidFill>
              </a:rPr>
              <a:t>Structure</a:t>
            </a:r>
            <a:endParaRPr lang="it-IT" sz="4000" dirty="0">
              <a:solidFill>
                <a:srgbClr val="EBEBEB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85931-9A26-C0E9-83C3-27034F0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235933"/>
            <a:ext cx="3517454" cy="4317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 err="1">
                <a:solidFill>
                  <a:srgbClr val="FFFFFF"/>
                </a:solidFill>
              </a:rPr>
              <a:t>Main</a:t>
            </a:r>
            <a:r>
              <a:rPr lang="it-IT" sz="1400" dirty="0">
                <a:solidFill>
                  <a:srgbClr val="FFFFFF"/>
                </a:solidFill>
              </a:rPr>
              <a:t> component: </a:t>
            </a:r>
            <a:r>
              <a:rPr lang="it-IT" sz="1400" b="1" dirty="0" err="1">
                <a:solidFill>
                  <a:srgbClr val="FFFFFF"/>
                </a:solidFill>
              </a:rPr>
              <a:t>App.vue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Child </a:t>
            </a:r>
            <a:r>
              <a:rPr lang="it-IT" sz="1400" dirty="0" err="1">
                <a:solidFill>
                  <a:srgbClr val="FFFFFF"/>
                </a:solidFill>
              </a:rPr>
              <a:t>components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Input: </a:t>
            </a:r>
            <a:r>
              <a:rPr lang="it-IT" sz="1400" b="1" dirty="0" err="1">
                <a:solidFill>
                  <a:srgbClr val="FFFFFF"/>
                </a:solidFill>
              </a:rPr>
              <a:t>Tuning.vue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Options.vue</a:t>
            </a:r>
            <a:r>
              <a:rPr lang="it-IT" sz="1400" b="1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ToggleButton.vue</a:t>
            </a:r>
            <a:endParaRPr lang="it-IT" sz="14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Output: </a:t>
            </a:r>
            <a:r>
              <a:rPr lang="it-IT" sz="1400" b="1" dirty="0" err="1">
                <a:solidFill>
                  <a:srgbClr val="FFFFFF"/>
                </a:solidFill>
              </a:rPr>
              <a:t>Fretboard.vue</a:t>
            </a:r>
            <a:r>
              <a:rPr lang="it-IT" sz="1400" dirty="0">
                <a:solidFill>
                  <a:srgbClr val="FFFFFF"/>
                </a:solidFill>
              </a:rPr>
              <a:t>, </a:t>
            </a:r>
            <a:r>
              <a:rPr lang="it-IT" sz="1400" b="1" dirty="0" err="1">
                <a:solidFill>
                  <a:srgbClr val="FFFFFF"/>
                </a:solidFill>
              </a:rPr>
              <a:t>Tablature.vue</a:t>
            </a:r>
            <a:endParaRPr lang="it-IT" sz="14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rgbClr val="FFFFFF"/>
                </a:solidFill>
              </a:rPr>
              <a:t>Utility </a:t>
            </a:r>
            <a:r>
              <a:rPr lang="it-IT" sz="1400" dirty="0" err="1">
                <a:solidFill>
                  <a:srgbClr val="FFFFFF"/>
                </a:solidFill>
              </a:rPr>
              <a:t>functions</a:t>
            </a:r>
            <a:r>
              <a:rPr lang="it-IT" sz="1400" dirty="0">
                <a:solidFill>
                  <a:srgbClr val="FFFFFF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voicing.js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feasibility.js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freatbordModel.js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midiInput.js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note.js</a:t>
            </a:r>
          </a:p>
          <a:p>
            <a:pPr lvl="1">
              <a:lnSpc>
                <a:spcPct val="90000"/>
              </a:lnSpc>
            </a:pPr>
            <a:r>
              <a:rPr lang="it-IT" sz="1400" b="1" dirty="0">
                <a:solidFill>
                  <a:srgbClr val="FFFFFF"/>
                </a:solidFill>
              </a:rPr>
              <a:t>sound.js </a:t>
            </a: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DD6F3B51-AF08-4791-7182-B11D59C7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95" y="2861443"/>
            <a:ext cx="6756647" cy="1418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2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DCD6D-C987-6BAD-A6B5-6CB1C4B2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fretboardModel.js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8457C-E6EF-EB42-A90D-8EA844BF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model to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guitar</a:t>
            </a:r>
            <a:r>
              <a:rPr lang="it-IT" dirty="0"/>
              <a:t> </a:t>
            </a:r>
            <a:r>
              <a:rPr lang="it-IT" dirty="0" err="1"/>
              <a:t>fretboard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of Note </a:t>
            </a:r>
            <a:r>
              <a:rPr lang="it-IT" dirty="0" err="1"/>
              <a:t>objects</a:t>
            </a:r>
            <a:r>
              <a:rPr lang="it-IT" dirty="0"/>
              <a:t> (note.js)</a:t>
            </a:r>
          </a:p>
          <a:p>
            <a:pPr lvl="1"/>
            <a:r>
              <a:rPr lang="it-IT" dirty="0"/>
              <a:t>Note: pitch class and </a:t>
            </a:r>
            <a:r>
              <a:rPr lang="it-IT" dirty="0" err="1"/>
              <a:t>octave</a:t>
            </a:r>
            <a:endParaRPr lang="it-IT" dirty="0"/>
          </a:p>
          <a:p>
            <a:pPr lvl="1"/>
            <a:r>
              <a:rPr lang="it-IT" dirty="0"/>
              <a:t>Equality supports </a:t>
            </a:r>
            <a:r>
              <a:rPr lang="it-IT" dirty="0" err="1"/>
              <a:t>enharmonic</a:t>
            </a:r>
            <a:r>
              <a:rPr lang="it-IT" dirty="0"/>
              <a:t> </a:t>
            </a:r>
            <a:r>
              <a:rPr lang="it-IT" dirty="0" err="1"/>
              <a:t>representations</a:t>
            </a:r>
            <a:endParaRPr lang="it-IT" dirty="0"/>
          </a:p>
          <a:p>
            <a:r>
              <a:rPr lang="it-IT" dirty="0" err="1"/>
              <a:t>Functions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fretboard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getNote</a:t>
            </a:r>
            <a:r>
              <a:rPr lang="it-IT" dirty="0"/>
              <a:t>(position)</a:t>
            </a:r>
          </a:p>
          <a:p>
            <a:pPr lvl="1"/>
            <a:r>
              <a:rPr lang="it-IT" dirty="0" err="1"/>
              <a:t>findPositions</a:t>
            </a:r>
            <a:r>
              <a:rPr lang="it-IT" dirty="0"/>
              <a:t>(</a:t>
            </a:r>
            <a:r>
              <a:rPr lang="it-IT" dirty="0" err="1"/>
              <a:t>fretboard</a:t>
            </a:r>
            <a:r>
              <a:rPr lang="it-IT" dirty="0"/>
              <a:t>, note, </a:t>
            </a:r>
            <a:r>
              <a:rPr lang="it-IT" dirty="0" err="1"/>
              <a:t>ignoreOctave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3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CF92A-E7B9-76DA-23C0-51A0B6EB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52553"/>
            <a:ext cx="6188190" cy="162232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EBEBEB"/>
                </a:solidFill>
              </a:rPr>
              <a:t>feasibility.js </a:t>
            </a:r>
            <a:r>
              <a:rPr lang="it-IT" dirty="0">
                <a:solidFill>
                  <a:srgbClr val="EBEBEB"/>
                </a:solidFill>
              </a:rPr>
              <a:t>– Checking </a:t>
            </a:r>
            <a:r>
              <a:rPr lang="it-IT" dirty="0" err="1">
                <a:solidFill>
                  <a:srgbClr val="EBEBEB"/>
                </a:solidFill>
              </a:rPr>
              <a:t>feasibility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magine 6" descr="Immagine che contiene musica, Strumento musicale, chitarra, persona&#10;&#10;Descrizione generata automaticamente">
            <a:extLst>
              <a:ext uri="{FF2B5EF4-FFF2-40B4-BE49-F238E27FC236}">
                <a16:creationId xmlns:a16="http://schemas.microsoft.com/office/drawing/2014/main" id="{2DEC5DF2-251F-32F3-FCE3-584EA1180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1" r="2" b="20401"/>
          <a:stretch/>
        </p:blipFill>
        <p:spPr>
          <a:xfrm>
            <a:off x="7220078" y="10"/>
            <a:ext cx="4971922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0" y="0"/>
                </a:moveTo>
                <a:lnTo>
                  <a:pt x="1343538" y="0"/>
                </a:lnTo>
                <a:lnTo>
                  <a:pt x="1343538" y="1"/>
                </a:lnTo>
                <a:lnTo>
                  <a:pt x="4971922" y="1"/>
                </a:lnTo>
                <a:lnTo>
                  <a:pt x="4971922" y="2286000"/>
                </a:lnTo>
                <a:lnTo>
                  <a:pt x="232518" y="2286000"/>
                </a:lnTo>
                <a:lnTo>
                  <a:pt x="227089" y="2167128"/>
                </a:lnTo>
                <a:lnTo>
                  <a:pt x="218852" y="2014881"/>
                </a:lnTo>
                <a:lnTo>
                  <a:pt x="210952" y="1861947"/>
                </a:lnTo>
                <a:lnTo>
                  <a:pt x="200867" y="1709014"/>
                </a:lnTo>
                <a:lnTo>
                  <a:pt x="188764" y="1554023"/>
                </a:lnTo>
                <a:lnTo>
                  <a:pt x="176662" y="1401090"/>
                </a:lnTo>
                <a:lnTo>
                  <a:pt x="162710" y="1245413"/>
                </a:lnTo>
                <a:lnTo>
                  <a:pt x="147414" y="1089051"/>
                </a:lnTo>
                <a:lnTo>
                  <a:pt x="131278" y="934746"/>
                </a:lnTo>
                <a:lnTo>
                  <a:pt x="112452" y="778383"/>
                </a:lnTo>
                <a:lnTo>
                  <a:pt x="92281" y="622707"/>
                </a:lnTo>
                <a:lnTo>
                  <a:pt x="72278" y="466344"/>
                </a:lnTo>
                <a:lnTo>
                  <a:pt x="48914" y="310668"/>
                </a:lnTo>
                <a:lnTo>
                  <a:pt x="25045" y="155677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98737-DD02-151D-6D99-55011682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929581"/>
            <a:ext cx="6140699" cy="4322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First check: </a:t>
            </a:r>
            <a:r>
              <a:rPr lang="it-IT" sz="2800" dirty="0" err="1">
                <a:solidFill>
                  <a:srgbClr val="FFFFFF"/>
                </a:solidFill>
              </a:rPr>
              <a:t>only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search</a:t>
            </a:r>
            <a:r>
              <a:rPr lang="it-IT" sz="2800" dirty="0">
                <a:solidFill>
                  <a:srgbClr val="FFFFFF"/>
                </a:solidFill>
              </a:rPr>
              <a:t> </a:t>
            </a:r>
            <a:r>
              <a:rPr lang="it-IT" sz="2800" dirty="0" err="1">
                <a:solidFill>
                  <a:srgbClr val="FFFFFF"/>
                </a:solidFill>
              </a:rPr>
              <a:t>within</a:t>
            </a:r>
            <a:r>
              <a:rPr lang="it-IT" sz="2800" dirty="0">
                <a:solidFill>
                  <a:srgbClr val="FFFFFF"/>
                </a:solidFill>
              </a:rPr>
              <a:t> limited range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Second check: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More </a:t>
            </a:r>
            <a:r>
              <a:rPr lang="it-IT" sz="2400" dirty="0" err="1">
                <a:solidFill>
                  <a:srgbClr val="FFFFFF"/>
                </a:solidFill>
              </a:rPr>
              <a:t>complex</a:t>
            </a:r>
            <a:r>
              <a:rPr lang="it-IT" sz="2400" dirty="0">
                <a:solidFill>
                  <a:srgbClr val="FFFFFF"/>
                </a:solidFill>
              </a:rPr>
              <a:t> rules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an </a:t>
            </a:r>
            <a:r>
              <a:rPr lang="it-IT" sz="2400" dirty="0" err="1">
                <a:solidFill>
                  <a:srgbClr val="FFFFFF"/>
                </a:solidFill>
              </a:rPr>
              <a:t>integer</a:t>
            </a:r>
            <a:r>
              <a:rPr lang="it-IT" sz="2400" dirty="0">
                <a:solidFill>
                  <a:srgbClr val="FFFFFF"/>
                </a:solidFill>
              </a:rPr>
              <a:t>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finger </a:t>
            </a:r>
            <a:r>
              <a:rPr lang="it-IT" sz="2400" i="1" dirty="0">
                <a:solidFill>
                  <a:srgbClr val="FFFFFF"/>
                </a:solidFill>
              </a:rPr>
              <a:t>→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b="1" dirty="0">
                <a:solidFill>
                  <a:srgbClr val="FFFFFF"/>
                </a:solidFill>
              </a:rPr>
              <a:t>fingers list = [0, 1, 2, 3]</a:t>
            </a:r>
          </a:p>
          <a:p>
            <a:pPr lvl="1">
              <a:lnSpc>
                <a:spcPct val="90000"/>
              </a:lnSpc>
            </a:pPr>
            <a:r>
              <a:rPr lang="it-IT" sz="2400" dirty="0" err="1">
                <a:solidFill>
                  <a:srgbClr val="FFFFFF"/>
                </a:solidFill>
              </a:rPr>
              <a:t>Assign</a:t>
            </a:r>
            <a:r>
              <a:rPr lang="it-IT" sz="2400" dirty="0">
                <a:solidFill>
                  <a:srgbClr val="FFFFFF"/>
                </a:solidFill>
              </a:rPr>
              <a:t> a finger to </a:t>
            </a:r>
            <a:r>
              <a:rPr lang="it-IT" sz="2400" dirty="0" err="1">
                <a:solidFill>
                  <a:srgbClr val="FFFFFF"/>
                </a:solidFill>
              </a:rPr>
              <a:t>each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pressed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fret</a:t>
            </a:r>
            <a:endParaRPr lang="it-IT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solidFill>
                  <a:srgbClr val="FFFFFF"/>
                </a:solidFill>
              </a:rPr>
              <a:t>Easy to </a:t>
            </a:r>
            <a:r>
              <a:rPr lang="it-IT" sz="2400" dirty="0" err="1">
                <a:solidFill>
                  <a:srgbClr val="FFFFFF"/>
                </a:solidFill>
              </a:rPr>
              <a:t>implement</a:t>
            </a:r>
            <a:r>
              <a:rPr lang="it-IT" sz="2400" dirty="0">
                <a:solidFill>
                  <a:srgbClr val="FFFFFF"/>
                </a:solidFill>
              </a:rPr>
              <a:t> checks</a:t>
            </a:r>
          </a:p>
          <a:p>
            <a:pPr lvl="2">
              <a:lnSpc>
                <a:spcPct val="90000"/>
              </a:lnSpc>
            </a:pPr>
            <a:r>
              <a:rPr lang="it-IT" sz="2000" dirty="0">
                <a:solidFill>
                  <a:srgbClr val="FFFFFF"/>
                </a:solidFill>
              </a:rPr>
              <a:t>E.g. finger crossing check </a:t>
            </a:r>
            <a:r>
              <a:rPr lang="it-IT" sz="2000" i="1" dirty="0">
                <a:solidFill>
                  <a:srgbClr val="FFFFFF"/>
                </a:solidFill>
              </a:rPr>
              <a:t>→</a:t>
            </a:r>
            <a:r>
              <a:rPr lang="it-IT" sz="1800" i="1" dirty="0">
                <a:solidFill>
                  <a:srgbClr val="FFFFFF"/>
                </a:solidFill>
              </a:rPr>
              <a:t> </a:t>
            </a:r>
            <a:r>
              <a:rPr lang="it-IT" sz="1800" b="1" i="1" dirty="0">
                <a:solidFill>
                  <a:srgbClr val="FFFFFF"/>
                </a:solidFill>
              </a:rPr>
              <a:t>(finger-</a:t>
            </a:r>
            <a:r>
              <a:rPr lang="it-IT" sz="1800" b="1" i="1" dirty="0" err="1">
                <a:solidFill>
                  <a:srgbClr val="FFFFFF"/>
                </a:solidFill>
              </a:rPr>
              <a:t>usedFinger</a:t>
            </a:r>
            <a:r>
              <a:rPr lang="it-IT" sz="1800" b="1" i="1" dirty="0">
                <a:solidFill>
                  <a:srgbClr val="FFFFFF"/>
                </a:solidFill>
              </a:rPr>
              <a:t>)*(</a:t>
            </a:r>
            <a:r>
              <a:rPr lang="it-IT" sz="1800" b="1" i="1" dirty="0" err="1">
                <a:solidFill>
                  <a:srgbClr val="FFFFFF"/>
                </a:solidFill>
              </a:rPr>
              <a:t>currentFret-usedFret</a:t>
            </a:r>
            <a:r>
              <a:rPr lang="it-IT" sz="1800" b="1" i="1" dirty="0">
                <a:solidFill>
                  <a:srgbClr val="FFFFFF"/>
                </a:solidFill>
              </a:rPr>
              <a:t>) &lt; 0</a:t>
            </a:r>
          </a:p>
          <a:p>
            <a:pPr lvl="1">
              <a:lnSpc>
                <a:spcPct val="90000"/>
              </a:lnSpc>
            </a:pPr>
            <a:r>
              <a:rPr lang="it-IT" sz="2000" dirty="0" err="1">
                <a:solidFill>
                  <a:srgbClr val="FFFFFF"/>
                </a:solidFill>
              </a:rPr>
              <a:t>Find</a:t>
            </a:r>
            <a:r>
              <a:rPr lang="it-IT" sz="2000" dirty="0">
                <a:solidFill>
                  <a:srgbClr val="FFFFFF"/>
                </a:solidFill>
              </a:rPr>
              <a:t> a finger-</a:t>
            </a:r>
            <a:r>
              <a:rPr lang="it-IT" sz="2000" dirty="0" err="1">
                <a:solidFill>
                  <a:srgbClr val="FFFFFF"/>
                </a:solidFill>
              </a:rPr>
              <a:t>frets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assignment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that</a:t>
            </a:r>
            <a:r>
              <a:rPr lang="it-IT" sz="2000" dirty="0">
                <a:solidFill>
                  <a:srgbClr val="FFFFFF"/>
                </a:solidFill>
              </a:rPr>
              <a:t> </a:t>
            </a:r>
            <a:r>
              <a:rPr lang="it-IT" sz="2000" dirty="0" err="1">
                <a:solidFill>
                  <a:srgbClr val="FFFFFF"/>
                </a:solidFill>
              </a:rPr>
              <a:t>doesn’t</a:t>
            </a:r>
            <a:r>
              <a:rPr lang="it-IT" sz="2000" dirty="0">
                <a:solidFill>
                  <a:srgbClr val="FFFFFF"/>
                </a:solidFill>
              </a:rPr>
              <a:t> violate </a:t>
            </a:r>
            <a:r>
              <a:rPr lang="it-IT" sz="2000" dirty="0" err="1">
                <a:solidFill>
                  <a:srgbClr val="FFFFFF"/>
                </a:solidFill>
              </a:rPr>
              <a:t>constraints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4DAF9-BC56-42F1-6584-67DC6A3F5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3" r="-2" b="25633"/>
          <a:stretch/>
        </p:blipFill>
        <p:spPr bwMode="auto">
          <a:xfrm>
            <a:off x="7437114" y="2286000"/>
            <a:ext cx="4754886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Strumento musicale, musica, chitarra, persona&#10;&#10;Descrizione generata automaticamente">
            <a:extLst>
              <a:ext uri="{FF2B5EF4-FFF2-40B4-BE49-F238E27FC236}">
                <a16:creationId xmlns:a16="http://schemas.microsoft.com/office/drawing/2014/main" id="{12D5DE69-53B2-63BF-A569-4ADEACF2BA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r="2" b="9313"/>
          <a:stretch/>
        </p:blipFill>
        <p:spPr>
          <a:xfrm>
            <a:off x="7218902" y="4572000"/>
            <a:ext cx="4973099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958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1308</TotalTime>
  <Words>2984</Words>
  <Application>Microsoft Office PowerPoint</Application>
  <PresentationFormat>Widescreen</PresentationFormat>
  <Paragraphs>226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Amasis MT Pro Medium</vt:lpstr>
      <vt:lpstr>Arial</vt:lpstr>
      <vt:lpstr>Calibri</vt:lpstr>
      <vt:lpstr>Century Gothic</vt:lpstr>
      <vt:lpstr>Courier New</vt:lpstr>
      <vt:lpstr>Wingdings 3</vt:lpstr>
      <vt:lpstr>Ione</vt:lpstr>
      <vt:lpstr>TabMaker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Frameworks and Technologies Used</vt:lpstr>
      <vt:lpstr>Code Structure</vt:lpstr>
      <vt:lpstr>fretboardModel.js</vt:lpstr>
      <vt:lpstr>feasibility.js – Checking feasibility</vt:lpstr>
      <vt:lpstr>Presentazione standard di PowerPoint</vt:lpstr>
      <vt:lpstr>voicing.js – positions search</vt:lpstr>
      <vt:lpstr>Presentazione standard di PowerPoint</vt:lpstr>
      <vt:lpstr>midiInput.js – Handle MIDI input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TabMaker</dc:title>
  <dc:creator>Stefano Ravasi</dc:creator>
  <cp:lastModifiedBy>Riccardo Di Bella</cp:lastModifiedBy>
  <cp:revision>123</cp:revision>
  <dcterms:created xsi:type="dcterms:W3CDTF">2023-07-03T12:40:54Z</dcterms:created>
  <dcterms:modified xsi:type="dcterms:W3CDTF">2023-07-23T15:55:07Z</dcterms:modified>
</cp:coreProperties>
</file>