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84" r:id="rId9"/>
    <p:sldId id="260" r:id="rId10"/>
    <p:sldId id="278" r:id="rId11"/>
    <p:sldId id="261" r:id="rId12"/>
    <p:sldId id="274" r:id="rId13"/>
    <p:sldId id="28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68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5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5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5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5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5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5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5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5"/>
      <dgm:spPr/>
    </dgm:pt>
    <dgm:pt modelId="{AE25924C-A9A5-4DCB-A028-4FE32F569180}" type="pres">
      <dgm:prSet presAssocID="{DACCF290-BAF1-417E-A283-3B109951F9B3}" presName="vert1" presStyleCnt="0"/>
      <dgm:spPr/>
    </dgm:pt>
    <dgm:pt modelId="{32A7D242-7512-488A-B851-8DFFC95BBFD2}" type="pres">
      <dgm:prSet presAssocID="{5469E7B8-B284-4383-9D28-1EE9A67C4F70}" presName="thickLine" presStyleLbl="alignNode1" presStyleIdx="4" presStyleCnt="5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4" presStyleCnt="5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0758ECFD-D6A5-41A6-864B-D39A15A89044}" srcId="{FE4F50F1-4A2F-4A10-901F-320D0BBFB972}" destId="{5469E7B8-B284-4383-9D28-1EE9A67C4F70}" srcOrd="4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C36BCAEB-CD99-400C-87C0-D09A52F77E2C}" type="presParOf" srcId="{F1F09055-6E41-42C1-BD75-F5B51814CD23}" destId="{32A7D242-7512-488A-B851-8DFFC95BBFD2}" srcOrd="8" destOrd="0" presId="urn:microsoft.com/office/officeart/2008/layout/LinedList"/>
    <dgm:cxn modelId="{534213D6-187D-4B3F-9D60-A129A792A5AA}" type="presParOf" srcId="{F1F09055-6E41-42C1-BD75-F5B51814CD23}" destId="{82EA9EDD-58BB-4FF6-82FA-38CABC8AC5C9}" srcOrd="9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545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545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Chord sequences are playable and enjoyable from a musical perspective</a:t>
          </a:r>
        </a:p>
      </dsp:txBody>
      <dsp:txXfrm>
        <a:off x="0" y="545"/>
        <a:ext cx="5919503" cy="893945"/>
      </dsp:txXfrm>
    </dsp:sp>
    <dsp:sp modelId="{36944F8F-7E08-42DB-B4D8-B55F697D867B}">
      <dsp:nvSpPr>
        <dsp:cNvPr id="0" name=""/>
        <dsp:cNvSpPr/>
      </dsp:nvSpPr>
      <dsp:spPr>
        <a:xfrm>
          <a:off x="0" y="89449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894491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but effective GUI</a:t>
          </a:r>
        </a:p>
      </dsp:txBody>
      <dsp:txXfrm>
        <a:off x="0" y="894491"/>
        <a:ext cx="5919503" cy="893945"/>
      </dsp:txXfrm>
    </dsp:sp>
    <dsp:sp modelId="{2EE1021D-C362-494B-9CE4-A0A2BE1591E9}">
      <dsp:nvSpPr>
        <dsp:cNvPr id="0" name=""/>
        <dsp:cNvSpPr/>
      </dsp:nvSpPr>
      <dsp:spPr>
        <a:xfrm>
          <a:off x="0" y="1788437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788437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 </a:t>
          </a:r>
          <a:r>
            <a:rPr lang="en-US" sz="2300" b="1" kern="1200" dirty="0"/>
            <a:t>more interesting voicing rules</a:t>
          </a:r>
        </a:p>
      </dsp:txBody>
      <dsp:txXfrm>
        <a:off x="0" y="1788437"/>
        <a:ext cx="5919503" cy="893945"/>
      </dsp:txXfrm>
    </dsp:sp>
    <dsp:sp modelId="{A539E8C4-BB88-443A-916F-19DBD6B934B7}">
      <dsp:nvSpPr>
        <dsp:cNvPr id="0" name=""/>
        <dsp:cNvSpPr/>
      </dsp:nvSpPr>
      <dsp:spPr>
        <a:xfrm>
          <a:off x="0" y="26823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682383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more user options (e.g. </a:t>
          </a:r>
          <a:r>
            <a:rPr lang="en-US" sz="2300" b="1" kern="1200" dirty="0"/>
            <a:t>interacting</a:t>
          </a:r>
          <a:r>
            <a:rPr lang="en-US" sz="2300" kern="1200" dirty="0"/>
            <a:t> with the resulting sequence)</a:t>
          </a:r>
        </a:p>
      </dsp:txBody>
      <dsp:txXfrm>
        <a:off x="0" y="2682383"/>
        <a:ext cx="5919503" cy="893945"/>
      </dsp:txXfrm>
    </dsp:sp>
    <dsp:sp modelId="{32A7D242-7512-488A-B851-8DFFC95BBFD2}">
      <dsp:nvSpPr>
        <dsp:cNvPr id="0" name=""/>
        <dsp:cNvSpPr/>
      </dsp:nvSpPr>
      <dsp:spPr>
        <a:xfrm>
          <a:off x="0" y="357632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576329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</a:t>
          </a:r>
          <a:r>
            <a:rPr lang="en-US" sz="2300" b="1" kern="1200" dirty="0"/>
            <a:t>musical staff notation </a:t>
          </a:r>
          <a:r>
            <a:rPr lang="en-US" sz="2300" kern="1200" dirty="0"/>
            <a:t>for chord input/visualization</a:t>
          </a:r>
        </a:p>
      </dsp:txBody>
      <dsp:txXfrm>
        <a:off x="0" y="3576329"/>
        <a:ext cx="5919503" cy="893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7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1" dirty="0">
                <a:solidFill>
                  <a:srgbClr val="EBEBEB"/>
                </a:solidFill>
              </a:rPr>
              <a:t>voicing.js </a:t>
            </a:r>
            <a:r>
              <a:rPr lang="en-US" sz="6700" dirty="0">
                <a:solidFill>
                  <a:srgbClr val="EBEBEB"/>
                </a:solidFill>
              </a:rPr>
              <a:t>-</a:t>
            </a:r>
          </a:p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voicing.js </a:t>
            </a:r>
            <a:r>
              <a:rPr lang="it-IT" dirty="0"/>
              <a:t>– positions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b="1" i="1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chord</a:t>
            </a:r>
            <a:endParaRPr lang="it-IT" dirty="0"/>
          </a:p>
          <a:p>
            <a:pPr lvl="1"/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«</a:t>
            </a:r>
            <a:r>
              <a:rPr lang="it-IT" dirty="0" err="1"/>
              <a:t>paths</a:t>
            </a:r>
            <a:r>
              <a:rPr lang="it-IT" dirty="0"/>
              <a:t>» from the top to the bottom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b="1" i="1" dirty="0" err="1"/>
              <a:t>findNextPositions</a:t>
            </a:r>
            <a:r>
              <a:rPr lang="it-IT" i="1" dirty="0"/>
              <a:t> </a:t>
            </a:r>
            <a:r>
              <a:rPr lang="it-IT" i="1" dirty="0" err="1"/>
              <a:t>find</a:t>
            </a:r>
            <a:r>
              <a:rPr lang="it-IT" i="1" dirty="0"/>
              <a:t> </a:t>
            </a:r>
            <a:r>
              <a:rPr lang="it-IT" i="1" dirty="0" err="1"/>
              <a:t>all</a:t>
            </a:r>
            <a:r>
              <a:rPr lang="it-IT" i="1" dirty="0"/>
              <a:t> </a:t>
            </a:r>
            <a:r>
              <a:rPr lang="it-IT" i="1" dirty="0" err="1"/>
              <a:t>valid</a:t>
            </a:r>
            <a:r>
              <a:rPr lang="it-IT" i="1" dirty="0"/>
              <a:t> positions on the </a:t>
            </a:r>
            <a:r>
              <a:rPr lang="it-IT" i="1" dirty="0" err="1"/>
              <a:t>next</a:t>
            </a:r>
            <a:r>
              <a:rPr lang="it-IT" i="1" dirty="0"/>
              <a:t> </a:t>
            </a:r>
            <a:r>
              <a:rPr lang="it-IT" i="1" dirty="0" err="1"/>
              <a:t>string</a:t>
            </a:r>
            <a:endParaRPr lang="it-IT" b="1" i="1" dirty="0"/>
          </a:p>
          <a:p>
            <a:pPr lvl="1"/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violates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voicing.js </a:t>
            </a:r>
            <a:r>
              <a:rPr lang="en-US" dirty="0">
                <a:solidFill>
                  <a:srgbClr val="FFFFFF"/>
                </a:solidFill>
              </a:rPr>
              <a:t>– Voicing 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8F3F-AA91-C0EE-9B5B-7FB492D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midiInput.js – Handle MIDI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E16CB-58CC-57B7-B29E-F9A8DA28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Chord</a:t>
            </a:r>
            <a:r>
              <a:rPr lang="it-IT" sz="3200" dirty="0"/>
              <a:t> </a:t>
            </a:r>
            <a:r>
              <a:rPr lang="it-IT" sz="3200" dirty="0" err="1"/>
              <a:t>recognition</a:t>
            </a:r>
            <a:r>
              <a:rPr lang="it-IT" sz="3200" dirty="0"/>
              <a:t>:</a:t>
            </a:r>
          </a:p>
          <a:p>
            <a:pPr lvl="1"/>
            <a:r>
              <a:rPr lang="it-IT" sz="2800" dirty="0" err="1"/>
              <a:t>Consider</a:t>
            </a:r>
            <a:r>
              <a:rPr lang="it-IT" sz="2800" dirty="0"/>
              <a:t> notes </a:t>
            </a:r>
            <a:r>
              <a:rPr lang="it-IT" sz="2800" dirty="0" err="1"/>
              <a:t>within</a:t>
            </a:r>
            <a:r>
              <a:rPr lang="it-IT" sz="2800" dirty="0"/>
              <a:t> a 200 </a:t>
            </a:r>
            <a:r>
              <a:rPr lang="it-IT" sz="2800" dirty="0" err="1"/>
              <a:t>ms</a:t>
            </a:r>
            <a:r>
              <a:rPr lang="it-IT" sz="2800" dirty="0"/>
              <a:t> window</a:t>
            </a:r>
          </a:p>
          <a:p>
            <a:pPr lvl="1"/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least</a:t>
            </a:r>
            <a:r>
              <a:rPr lang="it-IT" sz="2800" dirty="0"/>
              <a:t> 3 notes</a:t>
            </a:r>
          </a:p>
          <a:p>
            <a:pPr lvl="2"/>
            <a:r>
              <a:rPr lang="it-IT" sz="2400" dirty="0" err="1"/>
              <a:t>Recognize</a:t>
            </a:r>
            <a:r>
              <a:rPr lang="it-IT" sz="2400" dirty="0"/>
              <a:t> </a:t>
            </a:r>
            <a:r>
              <a:rPr lang="it-IT" sz="2400" dirty="0" err="1"/>
              <a:t>chord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b="1" i="1" dirty="0" err="1"/>
              <a:t>Chord.detect</a:t>
            </a:r>
            <a:r>
              <a:rPr lang="it-IT" sz="2400" b="1" i="1" dirty="0"/>
              <a:t>(notes)</a:t>
            </a:r>
            <a:r>
              <a:rPr lang="it-IT" sz="2400" i="1" dirty="0"/>
              <a:t> from tonal.js library</a:t>
            </a:r>
          </a:p>
          <a:p>
            <a:pPr lvl="2"/>
            <a:r>
              <a:rPr lang="it-IT" sz="2400" i="1" dirty="0"/>
              <a:t>Use </a:t>
            </a:r>
            <a:r>
              <a:rPr lang="it-IT" sz="2400" b="1" i="1" dirty="0" err="1"/>
              <a:t>callback</a:t>
            </a:r>
            <a:r>
              <a:rPr lang="it-IT" sz="2400" i="1" dirty="0"/>
              <a:t> to </a:t>
            </a:r>
            <a:r>
              <a:rPr lang="it-IT" sz="2400" i="1" dirty="0" err="1"/>
              <a:t>App.vue</a:t>
            </a:r>
            <a:r>
              <a:rPr lang="it-IT" sz="2400" i="1" dirty="0"/>
              <a:t> to </a:t>
            </a:r>
            <a:r>
              <a:rPr lang="it-IT" sz="2400" i="1" dirty="0" err="1"/>
              <a:t>append</a:t>
            </a:r>
            <a:r>
              <a:rPr lang="it-IT" sz="2400" i="1" dirty="0"/>
              <a:t> </a:t>
            </a:r>
            <a:r>
              <a:rPr lang="it-IT" sz="2400" i="1" dirty="0" err="1"/>
              <a:t>chord</a:t>
            </a:r>
            <a:r>
              <a:rPr lang="it-IT" sz="2400" i="1" dirty="0"/>
              <a:t> to </a:t>
            </a:r>
            <a:r>
              <a:rPr lang="it-IT" sz="2400" i="1" dirty="0" err="1"/>
              <a:t>sequence</a:t>
            </a:r>
            <a:endParaRPr lang="it-IT" sz="2400" dirty="0"/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89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31132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7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79445-ACD7-1CFE-75F6-C74FCA05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45577"/>
            <a:ext cx="5449889" cy="1566843"/>
          </a:xfrm>
          <a:prstGeom prst="rect">
            <a:avLst/>
          </a:prstGeom>
          <a:effectLst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2" y="1536288"/>
            <a:ext cx="4166509" cy="48983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Specify </a:t>
            </a:r>
            <a:r>
              <a:rPr lang="en-US" sz="1600" b="1" dirty="0">
                <a:solidFill>
                  <a:srgbClr val="EBEBEB"/>
                </a:solidFill>
              </a:rPr>
              <a:t>root</a:t>
            </a:r>
            <a:r>
              <a:rPr lang="en-US" sz="1600" dirty="0">
                <a:solidFill>
                  <a:srgbClr val="EBEBEB"/>
                </a:solidFill>
              </a:rPr>
              <a:t> and </a:t>
            </a:r>
            <a:r>
              <a:rPr lang="en-US" sz="16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Submit</a:t>
            </a:r>
            <a:r>
              <a:rPr lang="en-US" sz="1600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Options</a:t>
            </a:r>
            <a:r>
              <a:rPr lang="en-US" sz="1600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Enable MIDI </a:t>
            </a:r>
            <a:r>
              <a:rPr lang="en-US" sz="1600" dirty="0">
                <a:solidFill>
                  <a:srgbClr val="EBEBEB"/>
                </a:solidFill>
              </a:rPr>
              <a:t>button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Clear sequence </a:t>
            </a:r>
            <a:r>
              <a:rPr lang="en-US" sz="1600" dirty="0">
                <a:solidFill>
                  <a:srgbClr val="EBEBEB"/>
                </a:solidFill>
              </a:rPr>
              <a:t>button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Chord cards can be moved around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it-IT"/>
              <a:t>Frameworks and Technologies Used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schermata, Elementi grafici, logo, giallo&#10;&#10;Descrizione generata automaticamente">
            <a:extLst>
              <a:ext uri="{FF2B5EF4-FFF2-40B4-BE49-F238E27FC236}">
                <a16:creationId xmlns:a16="http://schemas.microsoft.com/office/drawing/2014/main" id="{BC4BD8F2-3A71-C2B1-F76B-079BE5DC3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0" y="647699"/>
            <a:ext cx="3844542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it-IT"/>
              <a:t>Entire application is developed in Javascript/HTML/CSS</a:t>
            </a:r>
          </a:p>
          <a:p>
            <a:r>
              <a:rPr lang="it-IT"/>
              <a:t>Vue.js framework used for the GUI</a:t>
            </a:r>
          </a:p>
          <a:p>
            <a:r>
              <a:rPr lang="it-IT"/>
              <a:t>Web MIDI API for MIDI interaction</a:t>
            </a:r>
          </a:p>
          <a:p>
            <a:r>
              <a:rPr lang="it-IT"/>
              <a:t>Tonal js music theory library</a:t>
            </a:r>
          </a:p>
          <a:p>
            <a:pPr lvl="1"/>
            <a:r>
              <a:rPr lang="it-IT"/>
              <a:t>Chords notes</a:t>
            </a:r>
          </a:p>
          <a:p>
            <a:pPr lvl="1"/>
            <a:r>
              <a:rPr lang="it-IT"/>
              <a:t>Musical intervals</a:t>
            </a:r>
          </a:p>
          <a:p>
            <a:r>
              <a:rPr lang="it-IT"/>
              <a:t>AudioSynth</a:t>
            </a:r>
          </a:p>
          <a:p>
            <a:pPr lvl="1"/>
            <a:r>
              <a:rPr lang="it-IT"/>
              <a:t>Generating guitar sound for chord player</a:t>
            </a:r>
          </a:p>
        </p:txBody>
      </p:sp>
      <p:pic>
        <p:nvPicPr>
          <p:cNvPr id="9" name="Graphic 6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02B2400-003D-5D14-8D41-FB0792ECA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85107" y="3006197"/>
            <a:ext cx="3737409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20624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</a:rPr>
              <a:t>Code </a:t>
            </a:r>
            <a:r>
              <a:rPr lang="it-IT" sz="4000" dirty="0" err="1">
                <a:solidFill>
                  <a:srgbClr val="EBEBEB"/>
                </a:solidFill>
              </a:rPr>
              <a:t>Structure</a:t>
            </a:r>
            <a:endParaRPr lang="it-IT" sz="4000" dirty="0">
              <a:solidFill>
                <a:srgbClr val="EBEBEB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235933"/>
            <a:ext cx="3517454" cy="4317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 err="1">
                <a:solidFill>
                  <a:srgbClr val="FFFFFF"/>
                </a:solidFill>
              </a:rPr>
              <a:t>Main</a:t>
            </a:r>
            <a:r>
              <a:rPr lang="it-IT" sz="1400" dirty="0">
                <a:solidFill>
                  <a:srgbClr val="FFFFFF"/>
                </a:solidFill>
              </a:rPr>
              <a:t> component: </a:t>
            </a:r>
            <a:r>
              <a:rPr lang="it-IT" sz="1400" b="1" dirty="0" err="1">
                <a:solidFill>
                  <a:srgbClr val="FFFFFF"/>
                </a:solidFill>
              </a:rPr>
              <a:t>App.vue</a:t>
            </a:r>
            <a:endParaRPr lang="it-IT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Child </a:t>
            </a:r>
            <a:r>
              <a:rPr lang="it-IT" sz="1400" dirty="0" err="1">
                <a:solidFill>
                  <a:srgbClr val="FFFFFF"/>
                </a:solidFill>
              </a:rPr>
              <a:t>components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Input: </a:t>
            </a:r>
            <a:r>
              <a:rPr lang="it-IT" sz="1400" b="1" dirty="0" err="1">
                <a:solidFill>
                  <a:srgbClr val="FFFFFF"/>
                </a:solidFill>
              </a:rPr>
              <a:t>Tuning.vue</a:t>
            </a:r>
            <a:r>
              <a:rPr lang="it-IT" sz="1400" b="1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Options.vue</a:t>
            </a:r>
            <a:r>
              <a:rPr lang="it-IT" sz="1400" b="1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ToggleButton.vue</a:t>
            </a:r>
            <a:endParaRPr lang="it-IT" sz="14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Output: </a:t>
            </a:r>
            <a:r>
              <a:rPr lang="it-IT" sz="1400" b="1" dirty="0" err="1">
                <a:solidFill>
                  <a:srgbClr val="FFFFFF"/>
                </a:solidFill>
              </a:rPr>
              <a:t>Fretboard.vue</a:t>
            </a:r>
            <a:r>
              <a:rPr lang="it-IT" sz="1400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Tablature.vue</a:t>
            </a:r>
            <a:endParaRPr lang="it-IT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Utility </a:t>
            </a:r>
            <a:r>
              <a:rPr lang="it-IT" sz="1400" dirty="0" err="1">
                <a:solidFill>
                  <a:srgbClr val="FFFFFF"/>
                </a:solidFill>
              </a:rPr>
              <a:t>functions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voicing.js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feasibility.js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freatbordModel.js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midiInput.js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note.js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sound.js </a:t>
            </a: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DD6F3B51-AF08-4791-7182-B11D59C7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95" y="2861443"/>
            <a:ext cx="6756647" cy="1418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2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DCD6D-C987-6BAD-A6B5-6CB1C4B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fretboardModel.js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8457C-E6EF-EB42-A90D-8EA844BF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model to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Note </a:t>
            </a:r>
            <a:r>
              <a:rPr lang="it-IT" dirty="0" err="1"/>
              <a:t>objects</a:t>
            </a:r>
            <a:r>
              <a:rPr lang="it-IT" dirty="0"/>
              <a:t> (note.js)</a:t>
            </a:r>
          </a:p>
          <a:p>
            <a:pPr lvl="1"/>
            <a:r>
              <a:rPr lang="it-IT" dirty="0"/>
              <a:t>Note: pitch class and </a:t>
            </a:r>
            <a:r>
              <a:rPr lang="it-IT" dirty="0" err="1"/>
              <a:t>octave</a:t>
            </a:r>
            <a:endParaRPr lang="it-IT" dirty="0"/>
          </a:p>
          <a:p>
            <a:pPr lvl="1"/>
            <a:r>
              <a:rPr lang="it-IT" dirty="0"/>
              <a:t>Equality supports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representations</a:t>
            </a:r>
            <a:endParaRPr lang="it-IT" dirty="0"/>
          </a:p>
          <a:p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getNote</a:t>
            </a:r>
            <a:r>
              <a:rPr lang="it-IT" dirty="0"/>
              <a:t>(position)</a:t>
            </a:r>
          </a:p>
          <a:p>
            <a:pPr lvl="1"/>
            <a:r>
              <a:rPr lang="it-IT" dirty="0" err="1"/>
              <a:t>findPositions</a:t>
            </a:r>
            <a:r>
              <a:rPr lang="it-IT" dirty="0"/>
              <a:t>(</a:t>
            </a:r>
            <a:r>
              <a:rPr lang="it-IT" dirty="0" err="1"/>
              <a:t>fretboard</a:t>
            </a:r>
            <a:r>
              <a:rPr lang="it-IT" dirty="0"/>
              <a:t>, note, </a:t>
            </a:r>
            <a:r>
              <a:rPr lang="it-IT" dirty="0" err="1"/>
              <a:t>ignoreOctave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3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52553"/>
            <a:ext cx="6188190" cy="162232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EBEBEB"/>
                </a:solidFill>
              </a:rPr>
              <a:t>feasibility.js </a:t>
            </a:r>
            <a:r>
              <a:rPr lang="it-IT" dirty="0">
                <a:solidFill>
                  <a:srgbClr val="EBEBEB"/>
                </a:solidFill>
              </a:rPr>
              <a:t>– Checking </a:t>
            </a:r>
            <a:r>
              <a:rPr lang="it-IT" dirty="0" err="1">
                <a:solidFill>
                  <a:srgbClr val="EBEBEB"/>
                </a:solidFill>
              </a:rPr>
              <a:t>feasibility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29581"/>
            <a:ext cx="6140699" cy="4322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First check: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search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within</a:t>
            </a:r>
            <a:r>
              <a:rPr lang="it-IT" sz="2800" dirty="0">
                <a:solidFill>
                  <a:srgbClr val="FFFFFF"/>
                </a:solidFill>
              </a:rPr>
              <a:t> limited range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Second check: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More </a:t>
            </a:r>
            <a:r>
              <a:rPr lang="it-IT" sz="2400" dirty="0" err="1">
                <a:solidFill>
                  <a:srgbClr val="FFFFFF"/>
                </a:solidFill>
              </a:rPr>
              <a:t>complex</a:t>
            </a:r>
            <a:r>
              <a:rPr lang="it-IT" sz="2400" dirty="0">
                <a:solidFill>
                  <a:srgbClr val="FFFFFF"/>
                </a:solidFill>
              </a:rPr>
              <a:t> rules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an </a:t>
            </a:r>
            <a:r>
              <a:rPr lang="it-IT" sz="2400" dirty="0" err="1">
                <a:solidFill>
                  <a:srgbClr val="FFFFFF"/>
                </a:solidFill>
              </a:rPr>
              <a:t>integer</a:t>
            </a:r>
            <a:r>
              <a:rPr lang="it-IT" sz="2400" dirty="0">
                <a:solidFill>
                  <a:srgbClr val="FFFFFF"/>
                </a:solidFill>
              </a:rPr>
              <a:t>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finger </a:t>
            </a:r>
            <a:r>
              <a:rPr lang="it-IT" sz="2400" i="1" dirty="0">
                <a:solidFill>
                  <a:srgbClr val="FFFFFF"/>
                </a:solidFill>
              </a:rPr>
              <a:t>→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b="1" dirty="0">
                <a:solidFill>
                  <a:srgbClr val="FFFFFF"/>
                </a:solidFill>
              </a:rPr>
              <a:t>fingers list = [0, 1, 2, 3]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 finger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pressed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fret</a:t>
            </a:r>
            <a:endParaRPr lang="it-IT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Easy to </a:t>
            </a:r>
            <a:r>
              <a:rPr lang="it-IT" sz="2400" dirty="0" err="1">
                <a:solidFill>
                  <a:srgbClr val="FFFFFF"/>
                </a:solidFill>
              </a:rPr>
              <a:t>implement</a:t>
            </a:r>
            <a:r>
              <a:rPr lang="it-IT" sz="2400" dirty="0">
                <a:solidFill>
                  <a:srgbClr val="FFFFFF"/>
                </a:solidFill>
              </a:rPr>
              <a:t> checks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E.g. finger crossing check </a:t>
            </a:r>
            <a:r>
              <a:rPr lang="it-IT" sz="2000" i="1" dirty="0">
                <a:solidFill>
                  <a:srgbClr val="FFFFFF"/>
                </a:solidFill>
              </a:rPr>
              <a:t>→</a:t>
            </a:r>
            <a:r>
              <a:rPr lang="it-IT" sz="1800" i="1" dirty="0">
                <a:solidFill>
                  <a:srgbClr val="FFFFFF"/>
                </a:solidFill>
              </a:rPr>
              <a:t> </a:t>
            </a:r>
            <a:r>
              <a:rPr lang="it-IT" sz="1800" b="1" i="1" dirty="0">
                <a:solidFill>
                  <a:srgbClr val="FFFFFF"/>
                </a:solidFill>
              </a:rPr>
              <a:t>(finger-</a:t>
            </a:r>
            <a:r>
              <a:rPr lang="it-IT" sz="1800" b="1" i="1" dirty="0" err="1">
                <a:solidFill>
                  <a:srgbClr val="FFFFFF"/>
                </a:solidFill>
              </a:rPr>
              <a:t>usedFinger</a:t>
            </a:r>
            <a:r>
              <a:rPr lang="it-IT" sz="1800" b="1" i="1" dirty="0">
                <a:solidFill>
                  <a:srgbClr val="FFFFFF"/>
                </a:solidFill>
              </a:rPr>
              <a:t>)*(</a:t>
            </a:r>
            <a:r>
              <a:rPr lang="it-IT" sz="1800" b="1" i="1" dirty="0" err="1">
                <a:solidFill>
                  <a:srgbClr val="FFFFFF"/>
                </a:solidFill>
              </a:rPr>
              <a:t>currentFret-usedFret</a:t>
            </a:r>
            <a:r>
              <a:rPr lang="it-IT" sz="1800" b="1" i="1" dirty="0">
                <a:solidFill>
                  <a:srgbClr val="FFFFFF"/>
                </a:solidFill>
              </a:rPr>
              <a:t>) &lt; 0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FFFFFF"/>
                </a:solidFill>
              </a:rPr>
              <a:t>Find</a:t>
            </a:r>
            <a:r>
              <a:rPr lang="it-IT" sz="2000" dirty="0">
                <a:solidFill>
                  <a:srgbClr val="FFFFFF"/>
                </a:solidFill>
              </a:rPr>
              <a:t> a finger-</a:t>
            </a:r>
            <a:r>
              <a:rPr lang="it-IT" sz="2000" dirty="0" err="1">
                <a:solidFill>
                  <a:srgbClr val="FFFFFF"/>
                </a:solidFill>
              </a:rPr>
              <a:t>frets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assignment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that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doesn’t</a:t>
            </a:r>
            <a:r>
              <a:rPr lang="it-IT" sz="2000" dirty="0">
                <a:solidFill>
                  <a:srgbClr val="FFFFFF"/>
                </a:solidFill>
              </a:rPr>
              <a:t> violate </a:t>
            </a:r>
            <a:r>
              <a:rPr lang="it-IT" sz="2000" dirty="0" err="1">
                <a:solidFill>
                  <a:srgbClr val="FFFFFF"/>
                </a:solidFill>
              </a:rPr>
              <a:t>constraints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1309</TotalTime>
  <Words>577</Words>
  <Application>Microsoft Office PowerPoint</Application>
  <PresentationFormat>Widescreen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Amasis MT Pro Medium</vt:lpstr>
      <vt:lpstr>Arial</vt:lpstr>
      <vt:lpstr>Calibri</vt:lpstr>
      <vt:lpstr>Century Gothic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Structure</vt:lpstr>
      <vt:lpstr>fretboardModel.js</vt:lpstr>
      <vt:lpstr>feasibility.js – Checking feasibility</vt:lpstr>
      <vt:lpstr>Presentazione standard di PowerPoint</vt:lpstr>
      <vt:lpstr>voicing.js – positions search</vt:lpstr>
      <vt:lpstr>Presentazione standard di PowerPoint</vt:lpstr>
      <vt:lpstr>midiInput.js – Handle MIDI input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126</cp:revision>
  <dcterms:created xsi:type="dcterms:W3CDTF">2023-07-03T12:40:54Z</dcterms:created>
  <dcterms:modified xsi:type="dcterms:W3CDTF">2023-07-23T23:45:33Z</dcterms:modified>
</cp:coreProperties>
</file>