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72" r:id="rId3"/>
    <p:sldId id="270" r:id="rId4"/>
    <p:sldId id="273" r:id="rId5"/>
    <p:sldId id="278" r:id="rId6"/>
    <p:sldId id="261" r:id="rId7"/>
    <p:sldId id="260" r:id="rId8"/>
    <p:sldId id="274" r:id="rId9"/>
    <p:sldId id="275" r:id="rId10"/>
    <p:sldId id="276" r:id="rId11"/>
    <p:sldId id="27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5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1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10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5275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70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941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331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4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75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1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20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83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69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87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8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23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288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A7BB36-81C6-0948-E452-A7E374FFB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2012" y="1447800"/>
            <a:ext cx="6691338" cy="3329581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it-IT" sz="11500" dirty="0" err="1">
                <a:solidFill>
                  <a:srgbClr val="EBEBEB"/>
                </a:solidFill>
                <a:latin typeface="Amasis MT Pro Medium" panose="02040604050005020304" pitchFamily="18" charset="0"/>
              </a:rPr>
              <a:t>TabMaker</a:t>
            </a:r>
            <a:endParaRPr lang="it-IT" sz="11500" dirty="0">
              <a:solidFill>
                <a:srgbClr val="EBEBEB"/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06F49B4-8699-2FBE-75F3-0D41C7061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3336" y="4777380"/>
            <a:ext cx="5663953" cy="1259435"/>
          </a:xfrm>
        </p:spPr>
        <p:txBody>
          <a:bodyPr>
            <a:normAutofit lnSpcReduction="10000"/>
          </a:bodyPr>
          <a:lstStyle/>
          <a:p>
            <a:r>
              <a:rPr lang="it-IT" sz="1500" cap="none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Group </a:t>
            </a:r>
            <a:r>
              <a:rPr lang="it-IT" sz="1500" cap="none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members</a:t>
            </a:r>
            <a:r>
              <a:rPr lang="it-IT" sz="1500" cap="none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: Riccardo Di Bella, Stefano Ravasi, </a:t>
            </a:r>
            <a:r>
              <a:rPr lang="it-IT" sz="1500" cap="none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Yan</a:t>
            </a:r>
            <a:r>
              <a:rPr lang="it-IT" sz="1500" cap="none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 </a:t>
            </a:r>
            <a:r>
              <a:rPr lang="it-IT" sz="1500" cap="none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Zuhang</a:t>
            </a:r>
            <a:endParaRPr lang="it-IT" sz="1500" cap="none" dirty="0">
              <a:solidFill>
                <a:schemeClr val="tx2">
                  <a:lumMod val="40000"/>
                  <a:lumOff val="60000"/>
                </a:schemeClr>
              </a:solidFill>
              <a:latin typeface="+mn-lt"/>
            </a:endParaRPr>
          </a:p>
          <a:p>
            <a:r>
              <a:rPr lang="it-IT" sz="1500" cap="none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ACTM – CMRM Project </a:t>
            </a:r>
          </a:p>
          <a:p>
            <a:r>
              <a:rPr lang="it-IT" sz="1500" cap="none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 A.Y. 2022/23</a:t>
            </a:r>
          </a:p>
          <a:p>
            <a:endParaRPr lang="it-IT" sz="1800" cap="none" dirty="0">
              <a:solidFill>
                <a:schemeClr val="tx2">
                  <a:lumMod val="40000"/>
                  <a:lumOff val="60000"/>
                </a:schemeClr>
              </a:solidFill>
              <a:latin typeface="+mn-lt"/>
            </a:endParaRPr>
          </a:p>
        </p:txBody>
      </p:sp>
      <p:pic>
        <p:nvPicPr>
          <p:cNvPr id="17" name="Picture 3" descr="Immagine che contiene grafica vettoriale, arte&#10;&#10;Descrizione generata automaticamente con attendibilità media">
            <a:extLst>
              <a:ext uri="{FF2B5EF4-FFF2-40B4-BE49-F238E27FC236}">
                <a16:creationId xmlns:a16="http://schemas.microsoft.com/office/drawing/2014/main" id="{CE13B5A3-FFEC-76B4-EB14-44DC80A12B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499" r="37824"/>
          <a:stretch/>
        </p:blipFill>
        <p:spPr>
          <a:xfrm>
            <a:off x="20" y="10"/>
            <a:ext cx="4481944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50782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F5D2C3A1-02AF-DBFB-BB2B-697A10406D42}"/>
              </a:ext>
            </a:extLst>
          </p:cNvPr>
          <p:cNvSpPr txBox="1">
            <a:spLocks/>
          </p:cNvSpPr>
          <p:nvPr/>
        </p:nvSpPr>
        <p:spPr>
          <a:xfrm>
            <a:off x="646112" y="452718"/>
            <a:ext cx="7361546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3600" dirty="0"/>
              <a:t>CONCLUSIONS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BD2F2C92-46DD-1023-9BD7-DF6F99967984}"/>
              </a:ext>
            </a:extLst>
          </p:cNvPr>
          <p:cNvSpPr txBox="1">
            <a:spLocks/>
          </p:cNvSpPr>
          <p:nvPr/>
        </p:nvSpPr>
        <p:spPr>
          <a:xfrm>
            <a:off x="646112" y="1443318"/>
            <a:ext cx="10899776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developed</a:t>
            </a:r>
            <a:r>
              <a:rPr lang="it-IT" dirty="0"/>
              <a:t> project </a:t>
            </a:r>
            <a:r>
              <a:rPr lang="it-IT" dirty="0" err="1"/>
              <a:t>gave</a:t>
            </a:r>
            <a:r>
              <a:rPr lang="it-IT" dirty="0"/>
              <a:t> </a:t>
            </a:r>
            <a:r>
              <a:rPr lang="it-IT" dirty="0" err="1"/>
              <a:t>satisfying</a:t>
            </a:r>
            <a:r>
              <a:rPr lang="it-IT" dirty="0"/>
              <a:t> </a:t>
            </a:r>
            <a:r>
              <a:rPr lang="it-IT" dirty="0" err="1"/>
              <a:t>results</a:t>
            </a:r>
            <a:r>
              <a:rPr lang="it-IT" dirty="0"/>
              <a:t>: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Works </a:t>
            </a:r>
            <a:r>
              <a:rPr lang="it-IT" dirty="0" err="1"/>
              <a:t>perfectly</a:t>
            </a:r>
            <a:r>
              <a:rPr lang="it-IT" dirty="0"/>
              <a:t> with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triads</a:t>
            </a:r>
            <a:r>
              <a:rPr lang="it-IT" dirty="0"/>
              <a:t> and </a:t>
            </a:r>
            <a:r>
              <a:rPr lang="it-IT" dirty="0" err="1"/>
              <a:t>tetrades</a:t>
            </a:r>
            <a:r>
              <a:rPr lang="it-IT" dirty="0"/>
              <a:t>  </a:t>
            </a:r>
          </a:p>
          <a:p>
            <a:endParaRPr lang="it-IT" dirty="0"/>
          </a:p>
          <a:p>
            <a:r>
              <a:rPr lang="it-IT" dirty="0"/>
              <a:t>Classic and </a:t>
            </a:r>
            <a:r>
              <a:rPr lang="it-IT" dirty="0" err="1"/>
              <a:t>original</a:t>
            </a:r>
            <a:r>
              <a:rPr lang="it-IT" dirty="0"/>
              <a:t> </a:t>
            </a:r>
            <a:r>
              <a:rPr lang="it-IT" dirty="0" err="1"/>
              <a:t>voicing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are </a:t>
            </a:r>
            <a:r>
              <a:rPr lang="it-IT" dirty="0" err="1"/>
              <a:t>feasible</a:t>
            </a:r>
            <a:r>
              <a:rPr lang="it-IT" dirty="0"/>
              <a:t> and </a:t>
            </a:r>
            <a:r>
              <a:rPr lang="it-IT" dirty="0" err="1"/>
              <a:t>pleasant</a:t>
            </a:r>
            <a:r>
              <a:rPr lang="it-IT" dirty="0"/>
              <a:t> to </a:t>
            </a:r>
            <a:r>
              <a:rPr lang="it-IT" dirty="0" err="1"/>
              <a:t>hear</a:t>
            </a:r>
            <a:endParaRPr lang="it-IT" dirty="0"/>
          </a:p>
          <a:p>
            <a:endParaRPr lang="it-IT" dirty="0"/>
          </a:p>
          <a:p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sequences</a:t>
            </a:r>
            <a:r>
              <a:rPr lang="it-IT" dirty="0"/>
              <a:t> are </a:t>
            </a:r>
            <a:r>
              <a:rPr lang="it-IT" dirty="0" err="1"/>
              <a:t>playable</a:t>
            </a:r>
            <a:r>
              <a:rPr lang="it-IT" dirty="0"/>
              <a:t> and </a:t>
            </a:r>
            <a:r>
              <a:rPr lang="it-IT" dirty="0" err="1"/>
              <a:t>enjoyable</a:t>
            </a:r>
            <a:r>
              <a:rPr lang="it-IT" dirty="0"/>
              <a:t> from a musical </a:t>
            </a:r>
            <a:r>
              <a:rPr lang="it-IT" dirty="0" err="1"/>
              <a:t>perspective</a:t>
            </a:r>
            <a:endParaRPr lang="it-IT" dirty="0"/>
          </a:p>
          <a:p>
            <a:endParaRPr lang="it-IT" dirty="0"/>
          </a:p>
          <a:p>
            <a:r>
              <a:rPr lang="it-IT" dirty="0"/>
              <a:t>Graphic user </a:t>
            </a:r>
            <a:r>
              <a:rPr lang="it-IT" dirty="0" err="1"/>
              <a:t>interface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interactive and easy to use: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allows</a:t>
            </a:r>
            <a:r>
              <a:rPr lang="it-IT" dirty="0"/>
              <a:t> the user to </a:t>
            </a:r>
            <a:r>
              <a:rPr lang="it-IT" dirty="0" err="1"/>
              <a:t>learn</a:t>
            </a:r>
            <a:r>
              <a:rPr lang="it-IT" dirty="0"/>
              <a:t>/test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voicings</a:t>
            </a:r>
            <a:r>
              <a:rPr lang="it-IT" dirty="0"/>
              <a:t> and to </a:t>
            </a:r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interesting</a:t>
            </a:r>
            <a:r>
              <a:rPr lang="it-IT" dirty="0"/>
              <a:t> </a:t>
            </a:r>
            <a:r>
              <a:rPr lang="it-IT" dirty="0" err="1"/>
              <a:t>harmonic</a:t>
            </a:r>
            <a:r>
              <a:rPr lang="it-IT" dirty="0"/>
              <a:t> </a:t>
            </a:r>
            <a:r>
              <a:rPr lang="it-IT" dirty="0" err="1"/>
              <a:t>progressions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75292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F5D2C3A1-02AF-DBFB-BB2B-697A10406D42}"/>
              </a:ext>
            </a:extLst>
          </p:cNvPr>
          <p:cNvSpPr txBox="1">
            <a:spLocks/>
          </p:cNvSpPr>
          <p:nvPr/>
        </p:nvSpPr>
        <p:spPr>
          <a:xfrm>
            <a:off x="646112" y="452718"/>
            <a:ext cx="7361546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3600" dirty="0"/>
              <a:t>FURTHER IMPROVEMENTS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BD2F2C92-46DD-1023-9BD7-DF6F99967984}"/>
              </a:ext>
            </a:extLst>
          </p:cNvPr>
          <p:cNvSpPr txBox="1">
            <a:spLocks/>
          </p:cNvSpPr>
          <p:nvPr/>
        </p:nvSpPr>
        <p:spPr>
          <a:xfrm>
            <a:off x="646112" y="1443318"/>
            <a:ext cx="10899776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it-IT" dirty="0"/>
              <a:t>The following </a:t>
            </a:r>
            <a:r>
              <a:rPr lang="it-IT" dirty="0" err="1"/>
              <a:t>ideas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be </a:t>
            </a:r>
            <a:r>
              <a:rPr lang="it-IT" dirty="0" err="1"/>
              <a:t>developed</a:t>
            </a:r>
            <a:r>
              <a:rPr lang="it-IT" dirty="0"/>
              <a:t> in the future: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 err="1"/>
              <a:t>Improve</a:t>
            </a:r>
            <a:r>
              <a:rPr lang="it-IT" dirty="0"/>
              <a:t> the </a:t>
            </a:r>
            <a:r>
              <a:rPr lang="it-IT" dirty="0" err="1"/>
              <a:t>algorithm</a:t>
            </a:r>
            <a:r>
              <a:rPr lang="it-IT" dirty="0"/>
              <a:t> to make </a:t>
            </a:r>
            <a:r>
              <a:rPr lang="it-IT" dirty="0" err="1"/>
              <a:t>it</a:t>
            </a:r>
            <a:r>
              <a:rPr lang="it-IT" dirty="0"/>
              <a:t> work with </a:t>
            </a:r>
            <a:r>
              <a:rPr lang="it-IT" dirty="0" err="1"/>
              <a:t>chords</a:t>
            </a:r>
            <a:r>
              <a:rPr lang="it-IT" dirty="0"/>
              <a:t> </a:t>
            </a:r>
            <a:r>
              <a:rPr lang="it-IT" dirty="0" err="1"/>
              <a:t>built</a:t>
            </a:r>
            <a:r>
              <a:rPr lang="it-IT" dirty="0"/>
              <a:t> with more </a:t>
            </a:r>
            <a:r>
              <a:rPr lang="it-IT" dirty="0" err="1"/>
              <a:t>than</a:t>
            </a:r>
            <a:r>
              <a:rPr lang="it-IT" dirty="0"/>
              <a:t> 4 </a:t>
            </a:r>
            <a:r>
              <a:rPr lang="it-IT" dirty="0" err="1"/>
              <a:t>tones</a:t>
            </a:r>
            <a:endParaRPr lang="it-IT" dirty="0"/>
          </a:p>
          <a:p>
            <a:endParaRPr lang="it-IT" dirty="0"/>
          </a:p>
          <a:p>
            <a:r>
              <a:rPr lang="it-IT" dirty="0" err="1"/>
              <a:t>Improve</a:t>
            </a:r>
            <a:r>
              <a:rPr lang="it-IT" dirty="0"/>
              <a:t> the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efficiency</a:t>
            </a:r>
            <a:r>
              <a:rPr lang="it-IT" dirty="0"/>
              <a:t> to </a:t>
            </a:r>
            <a:r>
              <a:rPr lang="it-IT" dirty="0" err="1"/>
              <a:t>allow</a:t>
            </a:r>
            <a:r>
              <a:rPr lang="it-IT" dirty="0"/>
              <a:t> a </a:t>
            </a:r>
            <a:r>
              <a:rPr lang="it-IT" dirty="0" err="1"/>
              <a:t>higher</a:t>
            </a:r>
            <a:r>
              <a:rPr lang="it-IT" dirty="0"/>
              <a:t> </a:t>
            </a:r>
            <a:r>
              <a:rPr lang="it-IT" dirty="0" err="1"/>
              <a:t>recursion</a:t>
            </a:r>
            <a:r>
              <a:rPr lang="it-IT" dirty="0"/>
              <a:t> </a:t>
            </a:r>
            <a:r>
              <a:rPr lang="it-IT" dirty="0" err="1"/>
              <a:t>depth</a:t>
            </a:r>
            <a:endParaRPr lang="it-IT" dirty="0"/>
          </a:p>
          <a:p>
            <a:endParaRPr lang="it-IT" dirty="0"/>
          </a:p>
          <a:p>
            <a:r>
              <a:rPr lang="it-IT" dirty="0" err="1"/>
              <a:t>Add</a:t>
            </a:r>
            <a:r>
              <a:rPr lang="it-IT" dirty="0"/>
              <a:t> MIDI capabilities for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recognition</a:t>
            </a:r>
            <a:r>
              <a:rPr lang="it-IT" dirty="0"/>
              <a:t> and </a:t>
            </a:r>
            <a:r>
              <a:rPr lang="it-IT" dirty="0" err="1"/>
              <a:t>selection</a:t>
            </a:r>
            <a:endParaRPr lang="it-IT" dirty="0"/>
          </a:p>
          <a:p>
            <a:endParaRPr lang="it-IT" dirty="0"/>
          </a:p>
          <a:p>
            <a:r>
              <a:rPr lang="it-IT" dirty="0" err="1"/>
              <a:t>Add</a:t>
            </a:r>
            <a:r>
              <a:rPr lang="it-IT" dirty="0"/>
              <a:t> musical staff </a:t>
            </a:r>
            <a:r>
              <a:rPr lang="it-IT" dirty="0" err="1"/>
              <a:t>notation</a:t>
            </a:r>
            <a:r>
              <a:rPr lang="it-IT" dirty="0"/>
              <a:t> for </a:t>
            </a:r>
            <a:r>
              <a:rPr lang="it-IT" dirty="0" err="1"/>
              <a:t>chord</a:t>
            </a:r>
            <a:r>
              <a:rPr lang="it-IT" dirty="0"/>
              <a:t> input/</a:t>
            </a:r>
            <a:r>
              <a:rPr lang="it-IT" dirty="0" err="1"/>
              <a:t>visualization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95609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F5D2C3A1-02AF-DBFB-BB2B-697A10406D42}"/>
              </a:ext>
            </a:extLst>
          </p:cNvPr>
          <p:cNvSpPr txBox="1">
            <a:spLocks/>
          </p:cNvSpPr>
          <p:nvPr/>
        </p:nvSpPr>
        <p:spPr>
          <a:xfrm>
            <a:off x="646112" y="452718"/>
            <a:ext cx="7361546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3600" dirty="0"/>
              <a:t>FEATURES</a:t>
            </a:r>
          </a:p>
          <a:p>
            <a:endParaRPr lang="it-IT" sz="3600" dirty="0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BD2F2C92-46DD-1023-9BD7-DF6F99967984}"/>
              </a:ext>
            </a:extLst>
          </p:cNvPr>
          <p:cNvSpPr txBox="1">
            <a:spLocks/>
          </p:cNvSpPr>
          <p:nvPr/>
        </p:nvSpPr>
        <p:spPr>
          <a:xfrm>
            <a:off x="646112" y="1443318"/>
            <a:ext cx="10779449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main</a:t>
            </a:r>
            <a:r>
              <a:rPr lang="it-IT" dirty="0"/>
              <a:t> features </a:t>
            </a:r>
            <a:r>
              <a:rPr lang="it-IT" dirty="0" err="1"/>
              <a:t>implemented</a:t>
            </a:r>
            <a:r>
              <a:rPr lang="it-IT" dirty="0"/>
              <a:t> are:</a:t>
            </a:r>
          </a:p>
          <a:p>
            <a:endParaRPr lang="it-IT" dirty="0"/>
          </a:p>
          <a:p>
            <a:r>
              <a:rPr lang="it-IT" dirty="0" err="1"/>
              <a:t>Chords</a:t>
            </a:r>
            <a:r>
              <a:rPr lang="it-IT" dirty="0"/>
              <a:t> </a:t>
            </a:r>
            <a:r>
              <a:rPr lang="it-IT" dirty="0" err="1"/>
              <a:t>selection</a:t>
            </a:r>
            <a:r>
              <a:rPr lang="it-IT" dirty="0"/>
              <a:t>: the user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select</a:t>
            </a:r>
            <a:r>
              <a:rPr lang="it-IT" dirty="0"/>
              <a:t> an </a:t>
            </a:r>
            <a:r>
              <a:rPr lang="it-IT" dirty="0" err="1"/>
              <a:t>ordered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 of </a:t>
            </a:r>
            <a:r>
              <a:rPr lang="it-IT" dirty="0" err="1"/>
              <a:t>chords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r>
              <a:rPr lang="it-IT" dirty="0" err="1"/>
              <a:t>Sequence</a:t>
            </a:r>
            <a:r>
              <a:rPr lang="it-IT" dirty="0"/>
              <a:t> play: the </a:t>
            </a:r>
            <a:r>
              <a:rPr lang="it-IT" dirty="0" err="1"/>
              <a:t>found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 of </a:t>
            </a:r>
            <a:r>
              <a:rPr lang="it-IT" dirty="0" err="1"/>
              <a:t>voicings</a:t>
            </a:r>
            <a:r>
              <a:rPr lang="it-IT" dirty="0"/>
              <a:t> can be </a:t>
            </a:r>
            <a:r>
              <a:rPr lang="it-IT" dirty="0" err="1"/>
              <a:t>played</a:t>
            </a:r>
            <a:r>
              <a:rPr lang="it-IT" dirty="0"/>
              <a:t> back for acoustic feedback (first </a:t>
            </a:r>
            <a:r>
              <a:rPr lang="it-IT" dirty="0" err="1"/>
              <a:t>as</a:t>
            </a:r>
            <a:r>
              <a:rPr lang="it-IT" dirty="0"/>
              <a:t> an arpeggio,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strum</a:t>
            </a:r>
            <a:r>
              <a:rPr lang="it-IT" dirty="0"/>
              <a:t>)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 err="1"/>
              <a:t>Fretboard</a:t>
            </a:r>
            <a:r>
              <a:rPr lang="it-IT" dirty="0"/>
              <a:t>/TAB </a:t>
            </a:r>
            <a:r>
              <a:rPr lang="it-IT" dirty="0" err="1"/>
              <a:t>visualization</a:t>
            </a:r>
            <a:r>
              <a:rPr lang="it-IT" dirty="0"/>
              <a:t>: once the </a:t>
            </a:r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computed</a:t>
            </a:r>
            <a:r>
              <a:rPr lang="it-IT" dirty="0"/>
              <a:t>,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visualized</a:t>
            </a:r>
            <a:r>
              <a:rPr lang="it-IT" dirty="0"/>
              <a:t> on the </a:t>
            </a:r>
            <a:r>
              <a:rPr lang="it-IT" dirty="0" err="1"/>
              <a:t>guitar</a:t>
            </a:r>
            <a:r>
              <a:rPr lang="it-IT" dirty="0"/>
              <a:t> </a:t>
            </a:r>
            <a:r>
              <a:rPr lang="it-IT" dirty="0" err="1"/>
              <a:t>fretboard</a:t>
            </a:r>
            <a:r>
              <a:rPr lang="it-IT" dirty="0"/>
              <a:t> or in TAB </a:t>
            </a:r>
            <a:r>
              <a:rPr lang="it-IT" dirty="0" err="1"/>
              <a:t>notation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4867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F5D2C3A1-02AF-DBFB-BB2B-697A10406D42}"/>
              </a:ext>
            </a:extLst>
          </p:cNvPr>
          <p:cNvSpPr txBox="1">
            <a:spLocks/>
          </p:cNvSpPr>
          <p:nvPr/>
        </p:nvSpPr>
        <p:spPr>
          <a:xfrm>
            <a:off x="646112" y="452718"/>
            <a:ext cx="7361546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3600" dirty="0"/>
              <a:t>GUI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BD2F2C92-46DD-1023-9BD7-DF6F99967984}"/>
              </a:ext>
            </a:extLst>
          </p:cNvPr>
          <p:cNvSpPr txBox="1">
            <a:spLocks/>
          </p:cNvSpPr>
          <p:nvPr/>
        </p:nvSpPr>
        <p:spPr>
          <a:xfrm>
            <a:off x="646112" y="1443318"/>
            <a:ext cx="10806082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higher</a:t>
            </a:r>
            <a:r>
              <a:rPr lang="it-IT" dirty="0"/>
              <a:t> </a:t>
            </a:r>
            <a:r>
              <a:rPr lang="it-IT" dirty="0" err="1"/>
              <a:t>section</a:t>
            </a:r>
            <a:r>
              <a:rPr lang="it-IT" dirty="0"/>
              <a:t> of the GUI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devoted</a:t>
            </a:r>
            <a:r>
              <a:rPr lang="it-IT" dirty="0"/>
              <a:t> to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selection</a:t>
            </a:r>
            <a:r>
              <a:rPr lang="it-IT" dirty="0"/>
              <a:t> and </a:t>
            </a:r>
            <a:r>
              <a:rPr lang="it-IT" dirty="0" err="1"/>
              <a:t>sequence</a:t>
            </a:r>
            <a:r>
              <a:rPr lang="it-IT" dirty="0"/>
              <a:t> building:</a:t>
            </a:r>
          </a:p>
          <a:p>
            <a:endParaRPr lang="it-IT" dirty="0"/>
          </a:p>
          <a:p>
            <a:r>
              <a:rPr lang="it-IT" dirty="0"/>
              <a:t>The </a:t>
            </a:r>
            <a:r>
              <a:rPr lang="it-IT" dirty="0" err="1"/>
              <a:t>sequence</a:t>
            </a:r>
            <a:r>
              <a:rPr lang="it-IT" dirty="0"/>
              <a:t> can be </a:t>
            </a:r>
            <a:r>
              <a:rPr lang="it-IT" dirty="0" err="1"/>
              <a:t>built</a:t>
            </a:r>
            <a:r>
              <a:rPr lang="it-IT" dirty="0"/>
              <a:t> by </a:t>
            </a:r>
            <a:r>
              <a:rPr lang="it-IT" dirty="0" err="1"/>
              <a:t>adding</a:t>
            </a:r>
            <a:r>
              <a:rPr lang="it-IT" dirty="0"/>
              <a:t> an </a:t>
            </a:r>
            <a:r>
              <a:rPr lang="it-IT" dirty="0" err="1"/>
              <a:t>arbitrary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chords</a:t>
            </a:r>
            <a:r>
              <a:rPr lang="it-IT" dirty="0"/>
              <a:t>: the root and the </a:t>
            </a:r>
            <a:r>
              <a:rPr lang="it-IT" dirty="0" err="1"/>
              <a:t>type</a:t>
            </a:r>
            <a:r>
              <a:rPr lang="it-IT" dirty="0"/>
              <a:t> can be </a:t>
            </a:r>
            <a:r>
              <a:rPr lang="it-IT" dirty="0" err="1"/>
              <a:t>selected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of </a:t>
            </a:r>
            <a:r>
              <a:rPr lang="it-IT" dirty="0" err="1"/>
              <a:t>them</a:t>
            </a:r>
            <a:endParaRPr lang="it-IT" dirty="0"/>
          </a:p>
          <a:p>
            <a:endParaRPr lang="it-IT" dirty="0"/>
          </a:p>
          <a:p>
            <a:r>
              <a:rPr lang="it-IT" dirty="0"/>
              <a:t>The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started</a:t>
            </a:r>
            <a:r>
              <a:rPr lang="it-IT" dirty="0"/>
              <a:t> by </a:t>
            </a:r>
            <a:r>
              <a:rPr lang="it-IT" dirty="0" err="1"/>
              <a:t>clicking</a:t>
            </a:r>
            <a:r>
              <a:rPr lang="it-IT" dirty="0"/>
              <a:t> the </a:t>
            </a:r>
            <a:r>
              <a:rPr lang="it-IT" dirty="0" err="1"/>
              <a:t>submit</a:t>
            </a:r>
            <a:r>
              <a:rPr lang="it-IT" dirty="0"/>
              <a:t> </a:t>
            </a:r>
            <a:r>
              <a:rPr lang="it-IT" dirty="0" err="1"/>
              <a:t>button</a:t>
            </a:r>
            <a:endParaRPr lang="it-IT" dirty="0"/>
          </a:p>
          <a:p>
            <a:endParaRPr lang="it-I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7A2F08-EBCA-B78D-0B63-F9045710A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297" y="4367194"/>
            <a:ext cx="9177405" cy="249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019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F5D2C3A1-02AF-DBFB-BB2B-697A10406D42}"/>
              </a:ext>
            </a:extLst>
          </p:cNvPr>
          <p:cNvSpPr txBox="1">
            <a:spLocks/>
          </p:cNvSpPr>
          <p:nvPr/>
        </p:nvSpPr>
        <p:spPr>
          <a:xfrm>
            <a:off x="646112" y="452718"/>
            <a:ext cx="7361546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3600" dirty="0"/>
              <a:t>GUI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BD2F2C92-46DD-1023-9BD7-DF6F99967984}"/>
              </a:ext>
            </a:extLst>
          </p:cNvPr>
          <p:cNvSpPr txBox="1">
            <a:spLocks/>
          </p:cNvSpPr>
          <p:nvPr/>
        </p:nvSpPr>
        <p:spPr>
          <a:xfrm>
            <a:off x="646112" y="1443318"/>
            <a:ext cx="10899776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lower</a:t>
            </a:r>
            <a:r>
              <a:rPr lang="it-IT" dirty="0"/>
              <a:t> </a:t>
            </a:r>
            <a:r>
              <a:rPr lang="it-IT" dirty="0" err="1"/>
              <a:t>section</a:t>
            </a:r>
            <a:r>
              <a:rPr lang="it-IT" dirty="0"/>
              <a:t> of the GUI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devoted</a:t>
            </a:r>
            <a:r>
              <a:rPr lang="it-IT" dirty="0"/>
              <a:t> to </a:t>
            </a:r>
            <a:r>
              <a:rPr lang="it-IT" dirty="0" err="1"/>
              <a:t>chord</a:t>
            </a:r>
            <a:r>
              <a:rPr lang="it-IT" dirty="0"/>
              <a:t> and </a:t>
            </a:r>
            <a:r>
              <a:rPr lang="it-IT" dirty="0" err="1"/>
              <a:t>sequence</a:t>
            </a:r>
            <a:r>
              <a:rPr lang="it-IT" dirty="0"/>
              <a:t> playing/</a:t>
            </a:r>
            <a:r>
              <a:rPr lang="it-IT" dirty="0" err="1"/>
              <a:t>visualization</a:t>
            </a:r>
            <a:r>
              <a:rPr lang="it-IT" dirty="0"/>
              <a:t>:</a:t>
            </a:r>
          </a:p>
          <a:p>
            <a:endParaRPr lang="it-IT" dirty="0"/>
          </a:p>
          <a:p>
            <a:r>
              <a:rPr lang="it-IT" dirty="0"/>
              <a:t>The </a:t>
            </a:r>
            <a:r>
              <a:rPr lang="it-IT" dirty="0" err="1"/>
              <a:t>sequence</a:t>
            </a:r>
            <a:r>
              <a:rPr lang="it-IT" dirty="0"/>
              <a:t> can be </a:t>
            </a:r>
            <a:r>
              <a:rPr lang="it-IT" dirty="0" err="1"/>
              <a:t>played</a:t>
            </a:r>
            <a:r>
              <a:rPr lang="it-IT" dirty="0"/>
              <a:t>/</a:t>
            </a:r>
            <a:r>
              <a:rPr lang="it-IT" dirty="0" err="1"/>
              <a:t>stopped</a:t>
            </a:r>
            <a:r>
              <a:rPr lang="it-IT" dirty="0"/>
              <a:t> by </a:t>
            </a:r>
            <a:r>
              <a:rPr lang="it-IT" dirty="0" err="1"/>
              <a:t>clicking</a:t>
            </a:r>
            <a:r>
              <a:rPr lang="it-IT" dirty="0"/>
              <a:t> the play </a:t>
            </a:r>
            <a:r>
              <a:rPr lang="it-IT" dirty="0" err="1"/>
              <a:t>button</a:t>
            </a:r>
            <a:endParaRPr lang="it-IT" dirty="0"/>
          </a:p>
          <a:p>
            <a:endParaRPr lang="it-IT" dirty="0"/>
          </a:p>
          <a:p>
            <a:r>
              <a:rPr lang="it-IT" dirty="0"/>
              <a:t>The </a:t>
            </a:r>
            <a:r>
              <a:rPr lang="it-IT" dirty="0" err="1"/>
              <a:t>view</a:t>
            </a:r>
            <a:r>
              <a:rPr lang="it-IT" dirty="0"/>
              <a:t> can be </a:t>
            </a:r>
            <a:r>
              <a:rPr lang="it-IT" dirty="0" err="1"/>
              <a:t>chosen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fretboard</a:t>
            </a:r>
            <a:r>
              <a:rPr lang="it-IT" dirty="0"/>
              <a:t> single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visualization</a:t>
            </a:r>
            <a:r>
              <a:rPr lang="it-IT" dirty="0"/>
              <a:t> and </a:t>
            </a:r>
            <a:r>
              <a:rPr lang="it-IT" dirty="0" err="1"/>
              <a:t>sequence</a:t>
            </a:r>
            <a:r>
              <a:rPr lang="it-IT" dirty="0"/>
              <a:t> TAB </a:t>
            </a:r>
            <a:r>
              <a:rPr lang="it-IT" dirty="0" err="1"/>
              <a:t>visualization</a:t>
            </a:r>
            <a:r>
              <a:rPr lang="it-IT" dirty="0"/>
              <a:t>: </a:t>
            </a:r>
            <a:r>
              <a:rPr lang="it-IT" dirty="0" err="1"/>
              <a:t>while</a:t>
            </a:r>
            <a:r>
              <a:rPr lang="it-IT" dirty="0"/>
              <a:t> playing the </a:t>
            </a:r>
            <a:r>
              <a:rPr lang="it-IT" dirty="0" err="1"/>
              <a:t>guitar</a:t>
            </a:r>
            <a:r>
              <a:rPr lang="it-IT" dirty="0"/>
              <a:t> </a:t>
            </a:r>
            <a:r>
              <a:rPr lang="it-IT" dirty="0" err="1"/>
              <a:t>strings</a:t>
            </a:r>
            <a:r>
              <a:rPr lang="it-IT" dirty="0"/>
              <a:t> </a:t>
            </a:r>
            <a:r>
              <a:rPr lang="it-IT" dirty="0" err="1"/>
              <a:t>move</a:t>
            </a:r>
            <a:r>
              <a:rPr lang="it-IT" dirty="0"/>
              <a:t> </a:t>
            </a:r>
            <a:r>
              <a:rPr lang="it-IT" dirty="0" err="1"/>
              <a:t>accordingly</a:t>
            </a:r>
            <a:r>
              <a:rPr lang="it-IT" dirty="0"/>
              <a:t> and the notes are </a:t>
            </a:r>
            <a:r>
              <a:rPr lang="it-IT" dirty="0" err="1"/>
              <a:t>highlighted</a:t>
            </a:r>
            <a:r>
              <a:rPr lang="it-IT" dirty="0"/>
              <a:t> in TAB </a:t>
            </a:r>
            <a:r>
              <a:rPr lang="it-IT" dirty="0" err="1"/>
              <a:t>notation</a:t>
            </a:r>
            <a:endParaRPr lang="it-IT" dirty="0"/>
          </a:p>
          <a:p>
            <a:endParaRPr lang="it-IT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ED53F4-7608-5BF4-F38A-F7B5A1CB9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00" y="4922861"/>
            <a:ext cx="4698696" cy="19351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77E95B6-DBA7-60D1-942A-26B6FC10B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296" y="4922862"/>
            <a:ext cx="6664766" cy="19351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628547D-E682-2930-8FF3-582AC001FB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7307" y="2120406"/>
            <a:ext cx="1745992" cy="82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10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F5D2C3A1-02AF-DBFB-BB2B-697A10406D42}"/>
              </a:ext>
            </a:extLst>
          </p:cNvPr>
          <p:cNvSpPr txBox="1">
            <a:spLocks/>
          </p:cNvSpPr>
          <p:nvPr/>
        </p:nvSpPr>
        <p:spPr>
          <a:xfrm>
            <a:off x="646112" y="452718"/>
            <a:ext cx="7361546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3600" dirty="0"/>
              <a:t>OVERVIEW STRUCTURE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BD2F2C92-46DD-1023-9BD7-DF6F99967984}"/>
              </a:ext>
            </a:extLst>
          </p:cNvPr>
          <p:cNvSpPr txBox="1">
            <a:spLocks/>
          </p:cNvSpPr>
          <p:nvPr/>
        </p:nvSpPr>
        <p:spPr>
          <a:xfrm>
            <a:off x="646112" y="1443318"/>
            <a:ext cx="10899776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it-IT" dirty="0"/>
          </a:p>
        </p:txBody>
      </p:sp>
      <p:pic>
        <p:nvPicPr>
          <p:cNvPr id="6" name="Picture 5" descr="A screenshot of a phone&#10;&#10;Description automatically generated">
            <a:extLst>
              <a:ext uri="{FF2B5EF4-FFF2-40B4-BE49-F238E27FC236}">
                <a16:creationId xmlns:a16="http://schemas.microsoft.com/office/drawing/2014/main" id="{B2FD8CCE-B902-9E15-BD60-46B2EA817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038" y="1133364"/>
            <a:ext cx="1737590" cy="549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881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4CF92A-E7B9-76DA-23C0-51A0B6EB0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it-IT" sz="3600" dirty="0"/>
              <a:t>CHORD CONSTRAINTS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198737-DD02-151D-6D99-55011682B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pPr algn="just"/>
            <a:r>
              <a:rPr lang="it-IT" dirty="0"/>
              <a:t>A </a:t>
            </a:r>
            <a:r>
              <a:rPr lang="it-IT" dirty="0" err="1"/>
              <a:t>triad</a:t>
            </a:r>
            <a:r>
              <a:rPr lang="it-IT" dirty="0"/>
              <a:t> must </a:t>
            </a:r>
            <a:r>
              <a:rPr lang="it-IT" dirty="0" err="1"/>
              <a:t>contain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tones</a:t>
            </a:r>
            <a:endParaRPr lang="it-IT" dirty="0"/>
          </a:p>
          <a:p>
            <a:pPr algn="just"/>
            <a:endParaRPr lang="it-IT" dirty="0"/>
          </a:p>
          <a:p>
            <a:pPr algn="just"/>
            <a:r>
              <a:rPr lang="it-IT" dirty="0"/>
              <a:t>In a tetrade the 5th can be </a:t>
            </a:r>
            <a:r>
              <a:rPr lang="it-IT" dirty="0" err="1"/>
              <a:t>skipped</a:t>
            </a:r>
            <a:endParaRPr lang="it-IT" dirty="0"/>
          </a:p>
          <a:p>
            <a:pPr algn="just"/>
            <a:endParaRPr lang="it-IT" dirty="0"/>
          </a:p>
          <a:p>
            <a:pPr algn="just"/>
            <a:r>
              <a:rPr lang="it-IT" dirty="0" err="1"/>
              <a:t>Only</a:t>
            </a:r>
            <a:r>
              <a:rPr lang="it-IT" dirty="0"/>
              <a:t> 1st and 2nd </a:t>
            </a:r>
            <a:r>
              <a:rPr lang="it-IT" dirty="0" err="1"/>
              <a:t>inversions</a:t>
            </a:r>
            <a:r>
              <a:rPr lang="it-IT" dirty="0"/>
              <a:t> are </a:t>
            </a:r>
            <a:r>
              <a:rPr lang="it-IT" dirty="0" err="1"/>
              <a:t>allowed</a:t>
            </a:r>
            <a:r>
              <a:rPr lang="it-IT" dirty="0"/>
              <a:t> (7th can </a:t>
            </a:r>
            <a:r>
              <a:rPr lang="it-IT" dirty="0" err="1"/>
              <a:t>not</a:t>
            </a:r>
            <a:r>
              <a:rPr lang="it-IT" dirty="0"/>
              <a:t> be in </a:t>
            </a:r>
            <a:r>
              <a:rPr lang="it-IT" dirty="0" err="1"/>
              <a:t>bass</a:t>
            </a:r>
            <a:r>
              <a:rPr lang="it-IT" dirty="0"/>
              <a:t>) 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4" name="Picture 2" descr="How to Play Major and Minor Triads on The Piano - Learn to Play an  Instrument with step-by-step lessons | Simply Blog">
            <a:extLst>
              <a:ext uri="{FF2B5EF4-FFF2-40B4-BE49-F238E27FC236}">
                <a16:creationId xmlns:a16="http://schemas.microsoft.com/office/drawing/2014/main" id="{677AE611-B5B6-EB82-8570-DBC9E76E6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8632" y="832331"/>
            <a:ext cx="2441174" cy="244117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magine 5" descr="Immagine che contiene linea, cerchio&#10;&#10;Descrizione generata automaticamente">
            <a:extLst>
              <a:ext uri="{FF2B5EF4-FFF2-40B4-BE49-F238E27FC236}">
                <a16:creationId xmlns:a16="http://schemas.microsoft.com/office/drawing/2014/main" id="{E7DEFBCF-BEF5-EC6E-9977-A2B3FFB819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887" y="1702106"/>
            <a:ext cx="2796062" cy="1876809"/>
          </a:xfrm>
          <a:prstGeom prst="rect">
            <a:avLst/>
          </a:prstGeom>
          <a:effectLst/>
        </p:spPr>
      </p:pic>
      <p:pic>
        <p:nvPicPr>
          <p:cNvPr id="5122" name="Picture 2" descr="Chord Inversions Explained">
            <a:extLst>
              <a:ext uri="{FF2B5EF4-FFF2-40B4-BE49-F238E27FC236}">
                <a16:creationId xmlns:a16="http://schemas.microsoft.com/office/drawing/2014/main" id="{52824CE8-596B-2DE5-0C22-D0FA787660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63" t="31731" r="5000" b="12047"/>
          <a:stretch/>
        </p:blipFill>
        <p:spPr bwMode="auto">
          <a:xfrm>
            <a:off x="6096000" y="4008615"/>
            <a:ext cx="4272580" cy="2441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436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4CF92A-E7B9-76DA-23C0-51A0B6EB0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it-IT" sz="3600" dirty="0"/>
              <a:t>FEASIBILITY CONSTRAINTS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198737-DD02-151D-6D99-55011682B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it-IT" dirty="0"/>
              <a:t>Fingers can </a:t>
            </a:r>
            <a:r>
              <a:rPr lang="it-IT" dirty="0" err="1"/>
              <a:t>not</a:t>
            </a:r>
            <a:r>
              <a:rPr lang="it-IT" dirty="0"/>
              <a:t> cross</a:t>
            </a:r>
          </a:p>
          <a:p>
            <a:pPr algn="just"/>
            <a:endParaRPr lang="it-IT" dirty="0"/>
          </a:p>
          <a:p>
            <a:pPr algn="just"/>
            <a:r>
              <a:rPr lang="it-IT" dirty="0"/>
              <a:t>First </a:t>
            </a:r>
            <a:r>
              <a:rPr lang="it-IT" dirty="0" err="1"/>
              <a:t>fret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be </a:t>
            </a:r>
            <a:r>
              <a:rPr lang="it-IT" dirty="0" err="1"/>
              <a:t>assigned</a:t>
            </a:r>
            <a:r>
              <a:rPr lang="it-IT" dirty="0"/>
              <a:t> to the index finger (</a:t>
            </a:r>
            <a:r>
              <a:rPr lang="it-IT" dirty="0" err="1"/>
              <a:t>always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find</a:t>
            </a:r>
            <a:r>
              <a:rPr lang="it-IT" dirty="0"/>
              <a:t> a </a:t>
            </a:r>
            <a:r>
              <a:rPr lang="it-IT" dirty="0" err="1"/>
              <a:t>voicing</a:t>
            </a:r>
            <a:r>
              <a:rPr lang="it-IT" dirty="0"/>
              <a:t>)</a:t>
            </a:r>
          </a:p>
          <a:p>
            <a:pPr algn="just"/>
            <a:endParaRPr lang="it-IT" dirty="0"/>
          </a:p>
          <a:p>
            <a:pPr algn="just"/>
            <a:r>
              <a:rPr lang="it-IT" dirty="0" err="1"/>
              <a:t>Adjacent</a:t>
            </a:r>
            <a:r>
              <a:rPr lang="it-IT" dirty="0"/>
              <a:t> fingers must press </a:t>
            </a:r>
            <a:r>
              <a:rPr lang="it-IT" dirty="0" err="1"/>
              <a:t>adjacent</a:t>
            </a:r>
            <a:r>
              <a:rPr lang="it-IT" dirty="0"/>
              <a:t> </a:t>
            </a:r>
            <a:r>
              <a:rPr lang="it-IT" dirty="0" err="1"/>
              <a:t>frets</a:t>
            </a:r>
            <a:r>
              <a:rPr lang="it-IT" dirty="0"/>
              <a:t> (1stretch </a:t>
            </a:r>
            <a:r>
              <a:rPr lang="it-IT" dirty="0" err="1"/>
              <a:t>allowed</a:t>
            </a:r>
            <a:r>
              <a:rPr lang="it-IT" dirty="0"/>
              <a:t> in </a:t>
            </a:r>
            <a:r>
              <a:rPr lang="it-IT" dirty="0" err="1"/>
              <a:t>difficult</a:t>
            </a:r>
            <a:r>
              <a:rPr lang="it-IT" dirty="0"/>
              <a:t> mode)</a:t>
            </a:r>
          </a:p>
          <a:p>
            <a:pPr algn="just"/>
            <a:endParaRPr lang="it-IT" dirty="0"/>
          </a:p>
          <a:p>
            <a:pPr algn="just"/>
            <a:r>
              <a:rPr lang="it-IT" dirty="0"/>
              <a:t>Maximum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width</a:t>
            </a:r>
            <a:r>
              <a:rPr lang="it-IT" dirty="0"/>
              <a:t> must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exceed</a:t>
            </a:r>
            <a:r>
              <a:rPr lang="it-IT" dirty="0"/>
              <a:t> 4 </a:t>
            </a:r>
            <a:r>
              <a:rPr lang="it-IT" dirty="0" err="1"/>
              <a:t>frets</a:t>
            </a:r>
            <a:r>
              <a:rPr lang="it-IT" dirty="0"/>
              <a:t> (5 in </a:t>
            </a:r>
            <a:r>
              <a:rPr lang="it-IT" dirty="0" err="1"/>
              <a:t>difficult</a:t>
            </a:r>
            <a:r>
              <a:rPr lang="it-IT" dirty="0"/>
              <a:t> mode)</a:t>
            </a:r>
          </a:p>
          <a:p>
            <a:endParaRPr lang="it-IT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B54DAF9-BC56-42F1-6584-67DC6A3F5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8509" y="834274"/>
            <a:ext cx="2493388" cy="243728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 descr="Immagine che contiene Strumento musicale, musica, chitarra, persona&#10;&#10;Descrizione generata automaticamente">
            <a:extLst>
              <a:ext uri="{FF2B5EF4-FFF2-40B4-BE49-F238E27FC236}">
                <a16:creationId xmlns:a16="http://schemas.microsoft.com/office/drawing/2014/main" id="{12D5DE69-53B2-63BF-A569-4ADEACF2BA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50658"/>
            <a:ext cx="3898094" cy="2368073"/>
          </a:xfrm>
          <a:prstGeom prst="rect">
            <a:avLst/>
          </a:prstGeom>
        </p:spPr>
      </p:pic>
      <p:pic>
        <p:nvPicPr>
          <p:cNvPr id="7" name="Immagine 6" descr="Immagine che contiene musica, Strumento musicale, chitarra, persona&#10;&#10;Descrizione generata automaticamente">
            <a:extLst>
              <a:ext uri="{FF2B5EF4-FFF2-40B4-BE49-F238E27FC236}">
                <a16:creationId xmlns:a16="http://schemas.microsoft.com/office/drawing/2014/main" id="{2DEC5DF2-251F-32F3-FCE3-584EA11801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267" y="1372131"/>
            <a:ext cx="3018620" cy="243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581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F5D2C3A1-02AF-DBFB-BB2B-697A10406D42}"/>
              </a:ext>
            </a:extLst>
          </p:cNvPr>
          <p:cNvSpPr txBox="1">
            <a:spLocks/>
          </p:cNvSpPr>
          <p:nvPr/>
        </p:nvSpPr>
        <p:spPr>
          <a:xfrm>
            <a:off x="646112" y="452718"/>
            <a:ext cx="7361546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3600" dirty="0"/>
              <a:t>VOICING BUILDING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BD2F2C92-46DD-1023-9BD7-DF6F99967984}"/>
              </a:ext>
            </a:extLst>
          </p:cNvPr>
          <p:cNvSpPr txBox="1">
            <a:spLocks/>
          </p:cNvSpPr>
          <p:nvPr/>
        </p:nvSpPr>
        <p:spPr>
          <a:xfrm>
            <a:off x="646112" y="1443318"/>
            <a:ext cx="10899776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it-IT" dirty="0"/>
              <a:t>The </a:t>
            </a:r>
            <a:r>
              <a:rPr lang="it-IT" dirty="0" err="1"/>
              <a:t>doubling</a:t>
            </a:r>
            <a:r>
              <a:rPr lang="it-IT" dirty="0"/>
              <a:t> of the 3rd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avoided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a </a:t>
            </a:r>
            <a:r>
              <a:rPr lang="it-IT" dirty="0" err="1"/>
              <a:t>dominant</a:t>
            </a:r>
            <a:r>
              <a:rPr lang="it-IT" dirty="0"/>
              <a:t> </a:t>
            </a:r>
            <a:r>
              <a:rPr lang="it-IT" dirty="0" err="1"/>
              <a:t>function</a:t>
            </a:r>
            <a:endParaRPr lang="it-IT" dirty="0"/>
          </a:p>
          <a:p>
            <a:endParaRPr lang="it-IT" dirty="0"/>
          </a:p>
          <a:p>
            <a:r>
              <a:rPr lang="it-IT" dirty="0" err="1"/>
              <a:t>Having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perfect</a:t>
            </a:r>
            <a:r>
              <a:rPr lang="it-IT" dirty="0"/>
              <a:t> 4th </a:t>
            </a:r>
            <a:r>
              <a:rPr lang="it-IT" dirty="0" err="1"/>
              <a:t>intervals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avoided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chords</a:t>
            </a:r>
            <a:r>
              <a:rPr lang="it-IT" dirty="0"/>
              <a:t> are </a:t>
            </a:r>
            <a:r>
              <a:rPr lang="it-IT" dirty="0" err="1"/>
              <a:t>inverted</a:t>
            </a:r>
            <a:endParaRPr lang="it-IT" dirty="0"/>
          </a:p>
          <a:p>
            <a:endParaRPr lang="it-IT" dirty="0"/>
          </a:p>
          <a:p>
            <a:r>
              <a:rPr lang="it-IT" dirty="0"/>
              <a:t>Open </a:t>
            </a:r>
            <a:r>
              <a:rPr lang="it-IT" dirty="0" err="1"/>
              <a:t>chords</a:t>
            </a:r>
            <a:r>
              <a:rPr lang="it-IT" dirty="0"/>
              <a:t> (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least</a:t>
            </a:r>
            <a:r>
              <a:rPr lang="it-IT" dirty="0"/>
              <a:t> one </a:t>
            </a:r>
            <a:r>
              <a:rPr lang="it-IT" dirty="0" err="1"/>
              <a:t>unfretted</a:t>
            </a:r>
            <a:r>
              <a:rPr lang="it-IT" dirty="0"/>
              <a:t> open </a:t>
            </a:r>
            <a:r>
              <a:rPr lang="it-IT" dirty="0" err="1"/>
              <a:t>string</a:t>
            </a:r>
            <a:r>
              <a:rPr lang="it-IT" dirty="0"/>
              <a:t>) are </a:t>
            </a:r>
            <a:r>
              <a:rPr lang="it-IT" dirty="0" err="1"/>
              <a:t>preferred</a:t>
            </a:r>
            <a:r>
              <a:rPr lang="it-IT" dirty="0"/>
              <a:t> </a:t>
            </a:r>
            <a:r>
              <a:rPr lang="it-IT" dirty="0" err="1"/>
              <a:t>whenever</a:t>
            </a:r>
            <a:r>
              <a:rPr lang="it-IT" dirty="0"/>
              <a:t> </a:t>
            </a:r>
            <a:r>
              <a:rPr lang="it-IT" dirty="0" err="1"/>
              <a:t>possible</a:t>
            </a:r>
            <a:endParaRPr lang="it-IT" dirty="0"/>
          </a:p>
          <a:p>
            <a:endParaRPr lang="it-IT" dirty="0"/>
          </a:p>
          <a:p>
            <a:r>
              <a:rPr lang="en-US" dirty="0"/>
              <a:t>If there are more than 4 fretted notes, </a:t>
            </a:r>
            <a:r>
              <a:rPr lang="it-IT" dirty="0"/>
              <a:t>a check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performed</a:t>
            </a:r>
            <a:r>
              <a:rPr lang="it-IT" dirty="0"/>
              <a:t> to </a:t>
            </a:r>
            <a:r>
              <a:rPr lang="it-IT" dirty="0" err="1"/>
              <a:t>discover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the barre (</a:t>
            </a:r>
            <a:r>
              <a:rPr lang="en-US" dirty="0"/>
              <a:t>one finger to press down multiple strings across a single fret)</a:t>
            </a:r>
            <a:r>
              <a:rPr lang="it-IT" dirty="0"/>
              <a:t> can be </a:t>
            </a:r>
            <a:r>
              <a:rPr lang="it-IT" dirty="0" err="1"/>
              <a:t>used</a:t>
            </a:r>
            <a:r>
              <a:rPr lang="it-IT" dirty="0"/>
              <a:t>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4773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F5D2C3A1-02AF-DBFB-BB2B-697A10406D42}"/>
              </a:ext>
            </a:extLst>
          </p:cNvPr>
          <p:cNvSpPr txBox="1">
            <a:spLocks/>
          </p:cNvSpPr>
          <p:nvPr/>
        </p:nvSpPr>
        <p:spPr>
          <a:xfrm>
            <a:off x="646112" y="452718"/>
            <a:ext cx="7361546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3600" dirty="0"/>
              <a:t>SEQUENCE BUILDING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BD2F2C92-46DD-1023-9BD7-DF6F99967984}"/>
              </a:ext>
            </a:extLst>
          </p:cNvPr>
          <p:cNvSpPr txBox="1">
            <a:spLocks/>
          </p:cNvSpPr>
          <p:nvPr/>
        </p:nvSpPr>
        <p:spPr>
          <a:xfrm>
            <a:off x="646112" y="1443318"/>
            <a:ext cx="10899776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it-IT" dirty="0"/>
              <a:t>First </a:t>
            </a:r>
            <a:r>
              <a:rPr lang="it-IT" dirty="0" err="1"/>
              <a:t>chord</a:t>
            </a:r>
            <a:r>
              <a:rPr lang="it-IT" dirty="0"/>
              <a:t> can </a:t>
            </a:r>
            <a:r>
              <a:rPr lang="it-IT" dirty="0" err="1"/>
              <a:t>not</a:t>
            </a:r>
            <a:r>
              <a:rPr lang="it-IT" dirty="0"/>
              <a:t> be </a:t>
            </a:r>
            <a:r>
              <a:rPr lang="it-IT" dirty="0" err="1"/>
              <a:t>inverted</a:t>
            </a:r>
            <a:r>
              <a:rPr lang="it-IT" dirty="0"/>
              <a:t> (</a:t>
            </a:r>
            <a:r>
              <a:rPr lang="it-IT" dirty="0" err="1"/>
              <a:t>generally</a:t>
            </a:r>
            <a:r>
              <a:rPr lang="it-IT" dirty="0"/>
              <a:t> </a:t>
            </a:r>
            <a:r>
              <a:rPr lang="it-IT" dirty="0" err="1"/>
              <a:t>unpleasant</a:t>
            </a:r>
            <a:r>
              <a:rPr lang="it-IT" dirty="0"/>
              <a:t> </a:t>
            </a:r>
            <a:r>
              <a:rPr lang="it-IT" dirty="0" err="1"/>
              <a:t>results</a:t>
            </a:r>
            <a:r>
              <a:rPr lang="it-IT" dirty="0"/>
              <a:t>)</a:t>
            </a:r>
          </a:p>
          <a:p>
            <a:endParaRPr lang="it-IT" dirty="0"/>
          </a:p>
          <a:p>
            <a:r>
              <a:rPr lang="it-IT" dirty="0" err="1"/>
              <a:t>Distance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consecutive </a:t>
            </a:r>
            <a:r>
              <a:rPr lang="it-IT" dirty="0" err="1"/>
              <a:t>chords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minimized</a:t>
            </a:r>
            <a:endParaRPr lang="it-IT" dirty="0"/>
          </a:p>
          <a:p>
            <a:endParaRPr lang="it-IT" dirty="0"/>
          </a:p>
          <a:p>
            <a:r>
              <a:rPr lang="it-IT" dirty="0" err="1"/>
              <a:t>Number</a:t>
            </a:r>
            <a:r>
              <a:rPr lang="it-IT" dirty="0"/>
              <a:t> of tritone </a:t>
            </a:r>
            <a:r>
              <a:rPr lang="it-IT" dirty="0" err="1"/>
              <a:t>resolutions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consecutive </a:t>
            </a:r>
            <a:r>
              <a:rPr lang="it-IT" dirty="0" err="1"/>
              <a:t>chords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maximized</a:t>
            </a:r>
            <a:endParaRPr lang="it-IT" dirty="0"/>
          </a:p>
          <a:p>
            <a:endParaRPr lang="it-IT" dirty="0"/>
          </a:p>
          <a:p>
            <a:r>
              <a:rPr lang="it-IT" dirty="0" err="1"/>
              <a:t>Chords</a:t>
            </a:r>
            <a:r>
              <a:rPr lang="it-IT" dirty="0"/>
              <a:t> with the </a:t>
            </a:r>
            <a:r>
              <a:rPr lang="it-IT" dirty="0" err="1"/>
              <a:t>highest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distinct</a:t>
            </a:r>
            <a:r>
              <a:rPr lang="it-IT" dirty="0"/>
              <a:t> pitches are </a:t>
            </a:r>
            <a:r>
              <a:rPr lang="it-IT" dirty="0" err="1"/>
              <a:t>preferred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71898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Arancione ross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208</TotalTime>
  <Words>515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Amasis MT Pro Medium</vt:lpstr>
      <vt:lpstr>Arial</vt:lpstr>
      <vt:lpstr>Century Gothic</vt:lpstr>
      <vt:lpstr>Wingdings 3</vt:lpstr>
      <vt:lpstr>Ione</vt:lpstr>
      <vt:lpstr>TabMaker</vt:lpstr>
      <vt:lpstr>PowerPoint Presentation</vt:lpstr>
      <vt:lpstr>PowerPoint Presentation</vt:lpstr>
      <vt:lpstr>PowerPoint Presentation</vt:lpstr>
      <vt:lpstr>PowerPoint Presentation</vt:lpstr>
      <vt:lpstr>CHORD CONSTRAINTS</vt:lpstr>
      <vt:lpstr>FEASIBILITY CONSTRAINTS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TabMaker</dc:title>
  <dc:creator>Stefano Ravasi</dc:creator>
  <cp:lastModifiedBy>hun lin</cp:lastModifiedBy>
  <cp:revision>68</cp:revision>
  <dcterms:created xsi:type="dcterms:W3CDTF">2023-07-03T12:40:54Z</dcterms:created>
  <dcterms:modified xsi:type="dcterms:W3CDTF">2023-07-06T16:16:32Z</dcterms:modified>
</cp:coreProperties>
</file>