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96" r:id="rId2"/>
    <p:sldId id="262" r:id="rId3"/>
    <p:sldId id="298" r:id="rId4"/>
    <p:sldId id="297" r:id="rId5"/>
    <p:sldId id="267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Roboto Slab" panose="020B0604020202020204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https://medium.com/madt-and-bads-nida/%E0%B8%A7%E0%B8%B1%E0%B8%94%E0%B8%A1%E0%B8%B9%E0%B8%A5%E0%B8%84%E0%B9%88%E0%B8%B2%E0%B8%82%E0%B8%AD%E0%B8%87%E0%B8%A5%E0%B8%B9%E0%B8%81%E0%B8%84%E0%B9%89%E0%B8%B2%E0%B8%94%E0%B9%89%E0%B8%A7%E0%B8%A2-customer-lifetime-value-39602559c273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54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https://medium.com/madt-and-bads-nida/%E0%B8%A7%E0%B8%B1%E0%B8%94%E0%B8%A1%E0%B8%B9%E0%B8%A5%E0%B8%84%E0%B9%88%E0%B8%B2%E0%B8%82%E0%B8%AD%E0%B8%87%E0%B8%A5%E0%B8%B9%E0%B8%81%E0%B8%84%E0%B9%89%E0%B8%B2%E0%B8%94%E0%B9%89%E0%B8%A7%E0%B8%A2-customer-lifetime-value-39602559c273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https://www.lean-case.com/customer-lifetime-value/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5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;p3">
            <a:extLst>
              <a:ext uri="{FF2B5EF4-FFF2-40B4-BE49-F238E27FC236}">
                <a16:creationId xmlns:a16="http://schemas.microsoft.com/office/drawing/2014/main" id="{3803AA9E-8DC3-4691-8180-BB64CCE2AB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7" name="Google Shape;28;p3">
            <a:extLst>
              <a:ext uri="{FF2B5EF4-FFF2-40B4-BE49-F238E27FC236}">
                <a16:creationId xmlns:a16="http://schemas.microsoft.com/office/drawing/2014/main" id="{D78BE82D-4FB6-4923-8E8C-762FD33276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8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EE5-D68A-41D3-BB6A-8BD1285C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735" y="1754794"/>
            <a:ext cx="8048065" cy="1159800"/>
          </a:xfrm>
        </p:spPr>
        <p:txBody>
          <a:bodyPr/>
          <a:lstStyle/>
          <a:p>
            <a:pPr algn="ctr"/>
            <a:r>
              <a:rPr lang="en" sz="3200" dirty="0"/>
              <a:t>Homework 05</a:t>
            </a:r>
            <a:br>
              <a:rPr lang="en" sz="4000" dirty="0"/>
            </a:br>
            <a:r>
              <a:rPr lang="en" sz="3600" dirty="0"/>
              <a:t>Customer </a:t>
            </a:r>
            <a:r>
              <a:rPr lang="en-US" sz="3600" dirty="0"/>
              <a:t>Lifetime</a:t>
            </a:r>
            <a:r>
              <a:rPr lang="en" sz="3600" dirty="0"/>
              <a:t> Value Dashboard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5A5A-5928-4CED-895F-7DAA708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600" dirty="0"/>
              <a:t>BADS7105 CRM Analytics and Intelligence</a:t>
            </a:r>
          </a:p>
          <a:p>
            <a:pPr algn="ctr"/>
            <a:r>
              <a:rPr lang="en-US" sz="1600" dirty="0"/>
              <a:t>Korrapin Pimapansri</a:t>
            </a:r>
          </a:p>
        </p:txBody>
      </p:sp>
    </p:spTree>
    <p:extLst>
      <p:ext uri="{BB962C8B-B14F-4D97-AF65-F5344CB8AC3E}">
        <p14:creationId xmlns:p14="http://schemas.microsoft.com/office/powerpoint/2010/main" val="33992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809841" y="989868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What is CLV</a:t>
            </a:r>
            <a:endParaRPr sz="4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09840" y="2041458"/>
            <a:ext cx="5224641" cy="2020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CLV is the value of a customer relationship based on the present value of the  projected future cash flows from relationship. </a:t>
            </a:r>
            <a:br>
              <a:rPr lang="en-US" sz="2000" dirty="0"/>
            </a:br>
            <a:r>
              <a:rPr lang="en-US" sz="1400" dirty="0"/>
              <a:t>It used to estimate cost for customer management. In some events, the marketer spend a lot of money for acquire new customer and retain existing customer. but they didn’t concern about return on investment.</a:t>
            </a:r>
            <a:endParaRPr lang="en-US" sz="1800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 descr="A small plant in a hand&#10;&#10;Description automatically generated with low confidence">
            <a:extLst>
              <a:ext uri="{FF2B5EF4-FFF2-40B4-BE49-F238E27FC236}">
                <a16:creationId xmlns:a16="http://schemas.microsoft.com/office/drawing/2014/main" id="{8206C9A8-2C45-4208-AB7D-5729E6388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31" r="16531"/>
          <a:stretch/>
        </p:blipFill>
        <p:spPr>
          <a:xfrm>
            <a:off x="5992659" y="1171696"/>
            <a:ext cx="1341581" cy="1341581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 relating CLV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871A1-9872-4A5B-96F7-7933D4FED2BD}"/>
              </a:ext>
            </a:extLst>
          </p:cNvPr>
          <p:cNvSpPr txBox="1"/>
          <p:nvPr/>
        </p:nvSpPr>
        <p:spPr>
          <a:xfrm>
            <a:off x="1656427" y="4855712"/>
            <a:ext cx="7022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Source : </a:t>
            </a:r>
            <a:r>
              <a:rPr lang="en-US" sz="1050" b="0" i="0" dirty="0">
                <a:solidFill>
                  <a:srgbClr val="757575"/>
                </a:solidFill>
                <a:effectLst/>
                <a:latin typeface="sohne"/>
              </a:rPr>
              <a:t>S Siddharth S. Singh, , Dipak C. Jain, “Measuring Customer Lifetime Value” In Review of Marketing Research.</a:t>
            </a:r>
            <a:endParaRPr lang="en-US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AC931-E8A8-4A5F-9B91-E49315AA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44" y="1486474"/>
            <a:ext cx="6507956" cy="24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1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Measure It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900223"/>
                <a:ext cx="7571700" cy="37350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SzPct val="100000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number of transaction (T)</a:t>
                </a:r>
              </a:p>
              <a:p>
                <a:pPr>
                  <a:buSzPct val="100000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value of an order (AOV) or Ticket Size </a:t>
                </a:r>
              </a:p>
              <a:p>
                <a:pPr>
                  <a:buSzPct val="100000"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gross margin (AGM) </a:t>
                </a:r>
              </a:p>
              <a:p>
                <a:pPr>
                  <a:buSzPct val="100000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Churn rate : Percentage of the customers who leave the platform over a specified time period.</a:t>
                </a:r>
              </a:p>
              <a:p>
                <a:pPr marL="533400" lvl="1" indent="0">
                  <a:spcBef>
                    <a:spcPts val="600"/>
                  </a:spcBef>
                  <a:buSzPct val="10000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	Churn rate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den>
                    </m:f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] x 100 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	CB  =  Customers at the beginning of a month  CE = Customers at the end of a month</a:t>
                </a:r>
              </a:p>
              <a:p>
                <a:pPr marL="457200" lvl="1">
                  <a:spcBef>
                    <a:spcPts val="600"/>
                  </a:spcBef>
                  <a:buSzPct val="100000"/>
                  <a:buFont typeface="Source Sans Pro"/>
                  <a:buChar char="◎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Retention Rate : Percentage of the customers who stay on the platform over a specified time period.</a:t>
                </a:r>
              </a:p>
              <a:p>
                <a:pPr marL="533400" lvl="1" indent="0">
                  <a:spcBef>
                    <a:spcPts val="600"/>
                  </a:spcBef>
                  <a:buSzPct val="10000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	Retention Rate = 1- Churn rate</a:t>
                </a:r>
              </a:p>
              <a:p>
                <a:pPr>
                  <a:buSzPct val="100000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lifespan (ALT) : how long the average customer has been with your company</a:t>
                </a:r>
              </a:p>
              <a:p>
                <a:pPr marL="533400" lvl="1" indent="0">
                  <a:spcBef>
                    <a:spcPts val="600"/>
                  </a:spcBef>
                  <a:buSzPct val="10000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	ALT = 1/ %Churn Rate</a:t>
                </a:r>
              </a:p>
              <a:p>
                <a:pPr>
                  <a:buSzPct val="100000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Customer Lifetime Value (CLV) : the customer’s revenue throughout the relationship</a:t>
                </a:r>
              </a:p>
              <a:p>
                <a:pPr marL="76200" indent="0">
                  <a:buSzPct val="10000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	CLV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𝐴𝑂𝑉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𝐴𝐺𝑀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𝐴𝐿𝑇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𝑐𝑢𝑠𝑡𝑜𝑚𝑒𝑟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200" b="0" dirty="0">
                  <a:latin typeface="Arial" panose="020B0604020202020204" pitchFamily="34" charset="0"/>
                </a:endParaRPr>
              </a:p>
              <a:p>
                <a:pPr>
                  <a:buSzPct val="100000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revenue per user (ARPU) : the average revenue per a customer</a:t>
                </a:r>
              </a:p>
              <a:p>
                <a:pPr marL="1447800" lvl="3" indent="0">
                  <a:buSzPct val="100000"/>
                  <a:buNone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ARPU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𝑐𝑢𝑠𝑡𝑜𝑚𝑒𝑟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Google Shape;11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900223"/>
                <a:ext cx="7571700" cy="3735052"/>
              </a:xfrm>
              <a:prstGeom prst="rect">
                <a:avLst/>
              </a:prstGeom>
              <a:blipFill>
                <a:blip r:embed="rId3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5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99242-1966-404F-87A9-B9F8440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160A8-6BF1-4680-80B0-A370BB8A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120"/>
            <a:ext cx="9144000" cy="4249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A4359-CB4D-4A5A-B025-B188386EFFD0}"/>
              </a:ext>
            </a:extLst>
          </p:cNvPr>
          <p:cNvSpPr txBox="1"/>
          <p:nvPr/>
        </p:nvSpPr>
        <p:spPr>
          <a:xfrm>
            <a:off x="190916" y="4557586"/>
            <a:ext cx="733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https://public.tableau.com/shared/P54HHN3Y4?:display_count=n&amp;:origin=viz_share_link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541</Words>
  <Application>Microsoft Office PowerPoint</Application>
  <PresentationFormat>On-screen Show (16:9)</PresentationFormat>
  <Paragraphs>30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Slab</vt:lpstr>
      <vt:lpstr>Arial</vt:lpstr>
      <vt:lpstr>Source Sans Pro</vt:lpstr>
      <vt:lpstr>Cambria Math</vt:lpstr>
      <vt:lpstr>sohne</vt:lpstr>
      <vt:lpstr>Cordelia template</vt:lpstr>
      <vt:lpstr>Homework 05 Customer Lifetime Value Dashboard</vt:lpstr>
      <vt:lpstr>What is CLV</vt:lpstr>
      <vt:lpstr>Factor relating CLV</vt:lpstr>
      <vt:lpstr>How to Measure 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06 Customer Segmentation</dc:title>
  <dc:creator>korrapin</dc:creator>
  <cp:lastModifiedBy>Korrapin Pimapansri</cp:lastModifiedBy>
  <cp:revision>19</cp:revision>
  <dcterms:modified xsi:type="dcterms:W3CDTF">2021-06-08T20:17:24Z</dcterms:modified>
</cp:coreProperties>
</file>