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96" r:id="rId2"/>
    <p:sldId id="297" r:id="rId3"/>
    <p:sldId id="299" r:id="rId4"/>
    <p:sldId id="302" r:id="rId5"/>
    <p:sldId id="303" r:id="rId6"/>
  </p:sldIdLst>
  <p:sldSz cx="9144000" cy="5143500" type="screen16x9"/>
  <p:notesSz cx="6858000" cy="9144000"/>
  <p:embeddedFontLst>
    <p:embeddedFont>
      <p:font typeface="Roboto Slab" panose="020B0604020202020204" charset="0"/>
      <p:regular r:id="rId8"/>
      <p:bold r:id="rId9"/>
    </p:embeddedFont>
    <p:embeddedFont>
      <p:font typeface="Source Sans Pro" panose="020B0503030403020204" pitchFamily="34" charset="0"/>
      <p:regular r:id="rId10"/>
      <p:bold r:id="rId11"/>
      <p:italic r:id="rId12"/>
      <p:boldItalic r:id="rId13"/>
    </p:embeddedFont>
    <p:embeddedFont>
      <p:font typeface="TH Sarabun New" panose="020B0500040200020003" pitchFamily="34" charset="-34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97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436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294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56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1_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7;p3">
            <a:extLst>
              <a:ext uri="{FF2B5EF4-FFF2-40B4-BE49-F238E27FC236}">
                <a16:creationId xmlns:a16="http://schemas.microsoft.com/office/drawing/2014/main" id="{3803AA9E-8DC3-4691-8180-BB64CCE2ABE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7" name="Google Shape;28;p3">
            <a:extLst>
              <a:ext uri="{FF2B5EF4-FFF2-40B4-BE49-F238E27FC236}">
                <a16:creationId xmlns:a16="http://schemas.microsoft.com/office/drawing/2014/main" id="{D78BE82D-4FB6-4923-8E8C-762FD33276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181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EE5-D68A-41D3-BB6A-8BD1285C7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735" y="1754794"/>
            <a:ext cx="8048065" cy="1159800"/>
          </a:xfrm>
        </p:spPr>
        <p:txBody>
          <a:bodyPr/>
          <a:lstStyle/>
          <a:p>
            <a:pPr algn="ctr"/>
            <a:r>
              <a:rPr lang="en" sz="3200" dirty="0"/>
              <a:t>Homework 01</a:t>
            </a:r>
            <a:br>
              <a:rPr lang="en" sz="4000" dirty="0"/>
            </a:br>
            <a:r>
              <a:rPr lang="en-US" sz="3600" dirty="0"/>
              <a:t>Analysis of Customer Behaviors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65A5A-5928-4CED-895F-7DAA7084B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1600" dirty="0"/>
              <a:t>BADS7105 CRM Analytics and Intelligence</a:t>
            </a:r>
          </a:p>
          <a:p>
            <a:pPr algn="ctr"/>
            <a:r>
              <a:rPr lang="en-US" sz="1600" dirty="0"/>
              <a:t>Korrapin Pimapansri</a:t>
            </a:r>
          </a:p>
        </p:txBody>
      </p:sp>
    </p:spTree>
    <p:extLst>
      <p:ext uri="{BB962C8B-B14F-4D97-AF65-F5344CB8AC3E}">
        <p14:creationId xmlns:p14="http://schemas.microsoft.com/office/powerpoint/2010/main" val="339926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Demograpgic</a:t>
            </a:r>
            <a:endParaRPr dirty="0"/>
          </a:p>
        </p:txBody>
      </p: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02F51A-C567-4C27-AB1E-709E3D253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61" y="2571750"/>
            <a:ext cx="6250278" cy="203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Google Shape;76;p13">
            <a:extLst>
              <a:ext uri="{FF2B5EF4-FFF2-40B4-BE49-F238E27FC236}">
                <a16:creationId xmlns:a16="http://schemas.microsoft.com/office/drawing/2014/main" id="{CC329B72-042F-4C02-99C1-D1AB868847BC}"/>
              </a:ext>
            </a:extLst>
          </p:cNvPr>
          <p:cNvSpPr txBox="1"/>
          <p:nvPr/>
        </p:nvSpPr>
        <p:spPr>
          <a:xfrm>
            <a:off x="786150" y="1164834"/>
            <a:ext cx="7093406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ข้อมูลจากผู้ตอบแบบสอบถามทั้งหมด </a:t>
            </a:r>
            <a:r>
              <a:rPr lang="en-US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62 </a:t>
            </a:r>
            <a:r>
              <a:rPr lang="th-TH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คน พบว่าเป็นผู้ชาย</a:t>
            </a:r>
            <a:r>
              <a:rPr lang="en-US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34 </a:t>
            </a:r>
            <a:r>
              <a:rPr lang="th-TH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คน </a:t>
            </a:r>
            <a:r>
              <a:rPr lang="en-US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(55%) </a:t>
            </a:r>
            <a:r>
              <a:rPr lang="th-TH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และเป็นผู้หญิง </a:t>
            </a:r>
            <a:r>
              <a:rPr lang="en-US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28 </a:t>
            </a:r>
            <a:r>
              <a:rPr lang="th-TH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คน</a:t>
            </a:r>
            <a:r>
              <a:rPr lang="en-US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(45%)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ส่วนใหญ่มีอายุระหว่าง </a:t>
            </a:r>
            <a:r>
              <a:rPr lang="en-US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28 – 32 </a:t>
            </a:r>
            <a:r>
              <a:rPr lang="th-TH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ปี </a:t>
            </a:r>
            <a:r>
              <a:rPr lang="en-US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(47%)</a:t>
            </a:r>
            <a:r>
              <a:rPr lang="th-TH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และพบว่าผู้ชายที่อายุมากที่สุด (มากกว่า </a:t>
            </a:r>
            <a:r>
              <a:rPr lang="en-US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36 </a:t>
            </a:r>
            <a:r>
              <a:rPr lang="th-TH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ปี) มีจำนวนมากกว่าผู้หญิงอย่างเห็นได้ชัด ตรงข้ามกับจำนวนผู้ชายที่อายุน้อยที่สุด (ต่ำกว่า </a:t>
            </a:r>
            <a:r>
              <a:rPr lang="en-US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28 </a:t>
            </a:r>
            <a:r>
              <a:rPr lang="th-TH" sz="1800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ปี) ที่มีผู้หญิงจำนวนมากกว่าผู้ชาย</a:t>
            </a:r>
            <a:endParaRPr sz="1800" dirty="0">
              <a:solidFill>
                <a:srgbClr val="263238"/>
              </a:solidFill>
              <a:latin typeface="TH Sarabun New" panose="020B0500040200020003" pitchFamily="34" charset="-34"/>
              <a:ea typeface="Source Sans Pro"/>
              <a:cs typeface="TH Sarabun New" panose="020B0500040200020003" pitchFamily="34" charset="-34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6106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Interest vs Consumption</a:t>
            </a:r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BDF17E-19E7-4F32-8C97-3C6B5D642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t="3687"/>
          <a:stretch/>
        </p:blipFill>
        <p:spPr bwMode="auto">
          <a:xfrm>
            <a:off x="5398994" y="326405"/>
            <a:ext cx="3005390" cy="45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F8430E14-D8E0-4482-B4E0-715708F6E491}"/>
              </a:ext>
            </a:extLst>
          </p:cNvPr>
          <p:cNvSpPr txBox="1"/>
          <p:nvPr/>
        </p:nvSpPr>
        <p:spPr>
          <a:xfrm>
            <a:off x="786149" y="961465"/>
            <a:ext cx="4195985" cy="292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       ค่าเฉลี่ยใน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Heatmap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คำนวนจากคำตอบในแบบสอบถามที่สเกลระหว่าง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1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ถึง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7 (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ไม่สนใจอย่างมากที่สุด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–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สนใจอย่างมากที่สุด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)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ในภาพรวมจะเห็นว่าค่าเฉลี่ยของความสนใจส่วนใหญ่จะสูงกว่าการบริโภค โดยมีรายละเอียดดังต่อไปนี้</a:t>
            </a:r>
            <a:endParaRPr lang="en-US" dirty="0">
              <a:solidFill>
                <a:srgbClr val="263238"/>
              </a:solidFill>
              <a:latin typeface="TH Sarabun New" panose="020B0500040200020003" pitchFamily="34" charset="-34"/>
              <a:ea typeface="Source Sans Pro"/>
              <a:cs typeface="TH Sarabun New" panose="020B0500040200020003" pitchFamily="34" charset="-34"/>
              <a:sym typeface="Source Sans Pr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    1.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คำถาม</a:t>
            </a:r>
            <a:r>
              <a:rPr lang="th-TH" u="sng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ความสนใจอาหาร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พบว่า อาหารญี่ปุ่น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,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ชาบูชาบู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,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อาหารไทย, ปิ้งย่าง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และบุปเฟต์ มีค่าเฉลี่ยสูงที่สุดตามลำดับ แต่เมื่อถามเรื่อง</a:t>
            </a:r>
            <a:r>
              <a:rPr lang="th-TH" u="sng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การบริโภคอาหาร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กลับบริโภคอาหารไทย และอาหารอีสานเป็นหลัก อาหารอื่นๆ ที่มีความสนใจสูงกลับบริโภคประมาณค่าเฉลี่ย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(3.5)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เท่านั้น นอกจากนี้ พบว่า สนใจอาหารจีน อาหารอีสาน แต่ไม่ค่อยบริโภค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    2.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คำถามความใจในกิจกรรมต่างๆ พบว่า </a:t>
            </a:r>
            <a:b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</a:b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   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(1)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สนใจการท่องเที่ยว แต่ไม่ได้ไปท่องเที่ยว </a:t>
            </a:r>
            <a:b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</a:b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   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(2)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สนใจ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Content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เกี่ยวกับการแต่งบ้าน แต่ไม่แต่งบ้าน </a:t>
            </a:r>
            <a:b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</a:b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   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(3)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กิจกรรมอื่นๆ ความสนใจและการบริโภคเป็นไปในทิศทางเดียวกัน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เช่น </a:t>
            </a:r>
            <a:b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</a:b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ดูหนัง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/Netflix/</a:t>
            </a:r>
            <a:r>
              <a:rPr lang="en-US" dirty="0" err="1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Youtube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/Series/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เรียน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e-learning/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อ่านบทความออนไลน์</a:t>
            </a:r>
          </a:p>
        </p:txBody>
      </p:sp>
    </p:spTree>
    <p:extLst>
      <p:ext uri="{BB962C8B-B14F-4D97-AF65-F5344CB8AC3E}">
        <p14:creationId xmlns:p14="http://schemas.microsoft.com/office/powerpoint/2010/main" val="257443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Interest vs Consumption</a:t>
            </a:r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F8430E14-D8E0-4482-B4E0-715708F6E491}"/>
              </a:ext>
            </a:extLst>
          </p:cNvPr>
          <p:cNvSpPr txBox="1"/>
          <p:nvPr/>
        </p:nvSpPr>
        <p:spPr>
          <a:xfrm>
            <a:off x="645460" y="961465"/>
            <a:ext cx="3281082" cy="292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th-TH" dirty="0">
              <a:solidFill>
                <a:srgbClr val="263238"/>
              </a:solidFill>
              <a:latin typeface="TH Sarabun New" panose="020B0500040200020003" pitchFamily="34" charset="-34"/>
              <a:ea typeface="Source Sans Pro"/>
              <a:cs typeface="TH Sarabun New" panose="020B0500040200020003" pitchFamily="34" charset="-34"/>
              <a:sym typeface="Source Sans Pro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ED329FF-5192-4F87-A62F-A4BE248E3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" r="12385"/>
          <a:stretch/>
        </p:blipFill>
        <p:spPr bwMode="auto">
          <a:xfrm>
            <a:off x="3745034" y="212754"/>
            <a:ext cx="2396001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9D7E65D-0718-4A7E-8E07-010A165DB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/>
          <a:stretch/>
        </p:blipFill>
        <p:spPr bwMode="auto">
          <a:xfrm>
            <a:off x="6152179" y="232925"/>
            <a:ext cx="2750066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76;p13">
            <a:extLst>
              <a:ext uri="{FF2B5EF4-FFF2-40B4-BE49-F238E27FC236}">
                <a16:creationId xmlns:a16="http://schemas.microsoft.com/office/drawing/2014/main" id="{FB9D5169-EF00-401E-BB55-FFF1E9BA8378}"/>
              </a:ext>
            </a:extLst>
          </p:cNvPr>
          <p:cNvSpPr txBox="1"/>
          <p:nvPr/>
        </p:nvSpPr>
        <p:spPr>
          <a:xfrm>
            <a:off x="634316" y="961464"/>
            <a:ext cx="3043455" cy="387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     เมื่อแบ่งความสนใจตามเพศพบว่าส่วนใหญ่มีความสนใจไปในทิศทางเดียวกัน โดยเฉพาะด้านอาหาร ขณะที่กิจกรรมมีความสนใจแตกต่างกัน เช่น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   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1)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ผู้ชายสนใจการเล่นเกมส์ มากกว่าผู้หญิง</a:t>
            </a:r>
            <a:b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</a:b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   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2)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ผู้ชายสนใจเหล้าเบียร์ และ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Content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เกี่ยวกับเกมส์ ขณะที่ที่ผู้หญิงรู้สึกเฉยๆ</a:t>
            </a:r>
            <a:b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</a:b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   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3)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ผู้หญิงสนใจ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Content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เกี่ยวกับการรีวิวร้านอาหาร และ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Content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ด้านบันเทิงมากกว่าผู้ชาย</a:t>
            </a:r>
            <a:b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</a:b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  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4)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ผู้หญิงสนใจ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Skincare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บำรุงผิว , เสื้อผ้าแฟชั่น,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Content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เกี่ยวกับโทรทัศน์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/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ละคร , แต่งหน้า ขณะที่ผู้ชายแทบไม่สนใจ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    ด้านการบริโภคก็แนวโน้มไปในทิศทางเดียวกัน คือชอบ</a:t>
            </a:r>
            <a:b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</a:b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บริโภอาหารไทย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อาหารอีสาน, ดู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Youtube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/Netflix,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อ่านบทความ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Online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อ่านหนังสือ แต่ก็มีการบริโภคที่แตกต่างกันไปตามความสนใจ เช่น ผู้ชายชอบเล่นเกมส์ ผู้หญิงชอบอ่าน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Content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บันเทิง เป็นต้น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FF085D-B371-4D69-ADFC-F87FBAA4CBF1}"/>
              </a:ext>
            </a:extLst>
          </p:cNvPr>
          <p:cNvSpPr/>
          <p:nvPr/>
        </p:nvSpPr>
        <p:spPr>
          <a:xfrm>
            <a:off x="3677771" y="2671494"/>
            <a:ext cx="2456541" cy="2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2258BE-FAC9-454C-93B5-68BFB182B947}"/>
              </a:ext>
            </a:extLst>
          </p:cNvPr>
          <p:cNvSpPr/>
          <p:nvPr/>
        </p:nvSpPr>
        <p:spPr>
          <a:xfrm>
            <a:off x="3677771" y="3207124"/>
            <a:ext cx="2456541" cy="13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DF82A4-E372-40F4-B217-361B2976A822}"/>
              </a:ext>
            </a:extLst>
          </p:cNvPr>
          <p:cNvSpPr/>
          <p:nvPr/>
        </p:nvSpPr>
        <p:spPr>
          <a:xfrm>
            <a:off x="3677771" y="3464906"/>
            <a:ext cx="2456541" cy="979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43F959-FEE3-4515-A972-E2E71C172DD9}"/>
              </a:ext>
            </a:extLst>
          </p:cNvPr>
          <p:cNvSpPr/>
          <p:nvPr/>
        </p:nvSpPr>
        <p:spPr>
          <a:xfrm>
            <a:off x="6201724" y="1754841"/>
            <a:ext cx="2456541" cy="376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EB83F7-4130-4AE0-B036-78143013A781}"/>
              </a:ext>
            </a:extLst>
          </p:cNvPr>
          <p:cNvSpPr/>
          <p:nvPr/>
        </p:nvSpPr>
        <p:spPr>
          <a:xfrm>
            <a:off x="6206657" y="2422979"/>
            <a:ext cx="2456541" cy="148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6D8677-849A-44EB-959A-09384117A356}"/>
              </a:ext>
            </a:extLst>
          </p:cNvPr>
          <p:cNvSpPr/>
          <p:nvPr/>
        </p:nvSpPr>
        <p:spPr>
          <a:xfrm>
            <a:off x="6201724" y="2686191"/>
            <a:ext cx="2456541" cy="265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Correlation of Interest </a:t>
            </a:r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F8430E14-D8E0-4482-B4E0-715708F6E491}"/>
              </a:ext>
            </a:extLst>
          </p:cNvPr>
          <p:cNvSpPr txBox="1"/>
          <p:nvPr/>
        </p:nvSpPr>
        <p:spPr>
          <a:xfrm>
            <a:off x="1182384" y="1010720"/>
            <a:ext cx="6779232" cy="107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ความสนใจที่มี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Positive Correlation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ต่อกันเป็นไปในทิศทางเดียวกันส่วนใหญ่ เช่น ชอบเล่นเกมส์ ก็จะชอบ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Content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เกี่ยวกับเกมส์. ชอบโทรทัศน์ก็จะชอบ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Content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เกี่ยวกับละคร 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ขณะที่ 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Negative Correlation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พบว่า ถ้าสนใจแต่งหน้า จะไม่ชอบเล่นเกมส์ ซึ่งเป็นความชอบที่ตรงข้ามกันของผู้ชายแล้วผู้หญิง</a:t>
            </a:r>
            <a:r>
              <a:rPr lang="en-US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 </a:t>
            </a:r>
            <a:r>
              <a:rPr lang="th-TH" dirty="0">
                <a:solidFill>
                  <a:srgbClr val="263238"/>
                </a:solidFill>
                <a:latin typeface="TH Sarabun New" panose="020B0500040200020003" pitchFamily="34" charset="-34"/>
                <a:ea typeface="Source Sans Pro"/>
                <a:cs typeface="TH Sarabun New" panose="020B0500040200020003" pitchFamily="34" charset="-34"/>
                <a:sym typeface="Source Sans Pro"/>
              </a:rPr>
              <a:t>, ชอบอาหารอีสาน จะไม่ชอบเส่นเกมส์, ชอบบุฟเฟ่ต์ ไม่ชอบออกกำลังกาย เป็นต้น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1AF17-32A1-492F-8AEC-B58911C83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24" y="2571750"/>
            <a:ext cx="3571262" cy="2072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6A1F7-D2A7-4F26-9674-FFF12C67F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982" y="2571750"/>
            <a:ext cx="2901276" cy="20568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1EB92D-F3B2-4142-A4FB-80C58218E2A4}"/>
              </a:ext>
            </a:extLst>
          </p:cNvPr>
          <p:cNvSpPr txBox="1"/>
          <p:nvPr/>
        </p:nvSpPr>
        <p:spPr>
          <a:xfrm>
            <a:off x="1703534" y="2228557"/>
            <a:ext cx="2205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Top 10 Positive Correlation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5352FA-E8E4-4602-AAFB-269AFC88FD37}"/>
              </a:ext>
            </a:extLst>
          </p:cNvPr>
          <p:cNvSpPr txBox="1"/>
          <p:nvPr/>
        </p:nvSpPr>
        <p:spPr>
          <a:xfrm>
            <a:off x="5194960" y="2228557"/>
            <a:ext cx="2205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Top 10 Negative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1923540521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516</Words>
  <Application>Microsoft Office PowerPoint</Application>
  <PresentationFormat>On-screen Show (16:9)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TH Sarabun New</vt:lpstr>
      <vt:lpstr>Arial</vt:lpstr>
      <vt:lpstr>Roboto Slab</vt:lpstr>
      <vt:lpstr>Source Sans Pro</vt:lpstr>
      <vt:lpstr>Cordelia template</vt:lpstr>
      <vt:lpstr>Homework 01 Analysis of Customer Behaviors</vt:lpstr>
      <vt:lpstr>Demograpgic</vt:lpstr>
      <vt:lpstr>Interest vs Consumption</vt:lpstr>
      <vt:lpstr>Interest vs Consumption</vt:lpstr>
      <vt:lpstr>Correlation of Interest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06 Customer Segmentation</dc:title>
  <dc:creator>korrapin</dc:creator>
  <cp:lastModifiedBy>Korrapin Pimapansri</cp:lastModifiedBy>
  <cp:revision>30</cp:revision>
  <dcterms:modified xsi:type="dcterms:W3CDTF">2021-06-17T10:45:09Z</dcterms:modified>
</cp:coreProperties>
</file>