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"/>
  </p:notesMasterIdLst>
  <p:sldIdLst>
    <p:sldId id="297" r:id="rId2"/>
  </p:sldIdLst>
  <p:sldSz cx="9144000" cy="5143500" type="screen16x9"/>
  <p:notesSz cx="6858000" cy="9144000"/>
  <p:embeddedFontLst>
    <p:embeddedFont>
      <p:font typeface="Roboto Slab" panose="020B0604020202020204" charset="0"/>
      <p:regular r:id="rId4"/>
      <p:bold r:id="rId5"/>
    </p:embeddedFont>
    <p:embeddedFont>
      <p:font typeface="Source Sans Pro" panose="020B0503030403020204" pitchFamily="34" charset="0"/>
      <p:regular r:id="rId6"/>
      <p:bold r:id="rId7"/>
      <p:italic r:id="rId8"/>
      <p:boldItalic r:id="rId9"/>
    </p:embeddedFont>
    <p:embeddedFont>
      <p:font typeface="TH Niramit AS" panose="02000506000000020004" pitchFamily="2" charset="-34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1EA"/>
    <a:srgbClr val="CFD8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ECFCF9-EB90-4EA4-BA1D-B0166F391BF1}">
  <a:tblStyle styleId="{83ECFCF9-EB90-4EA4-BA1D-B0166F391B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E74B0BC-8218-4BC4-B384-D648047DA53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viewProps" Target="view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749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786149" y="250229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Homework 4</a:t>
            </a:r>
            <a:r>
              <a:rPr lang="en-US" sz="2800" b="1" dirty="0"/>
              <a:t> </a:t>
            </a:r>
            <a:br>
              <a:rPr lang="en-US" sz="2800" b="1" dirty="0"/>
            </a:br>
            <a:r>
              <a:rPr lang="en-US" sz="2800" b="1" dirty="0"/>
              <a:t>Customer Journey</a:t>
            </a:r>
          </a:p>
        </p:txBody>
      </p:sp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4E2D93BA-663D-45BC-B743-3A665EDBC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747144"/>
              </p:ext>
            </p:extLst>
          </p:nvPr>
        </p:nvGraphicFramePr>
        <p:xfrm>
          <a:off x="341707" y="1114358"/>
          <a:ext cx="8116495" cy="3322490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623299">
                  <a:extLst>
                    <a:ext uri="{9D8B030D-6E8A-4147-A177-3AD203B41FA5}">
                      <a16:colId xmlns:a16="http://schemas.microsoft.com/office/drawing/2014/main" val="2766229246"/>
                    </a:ext>
                  </a:extLst>
                </a:gridCol>
                <a:gridCol w="1623299">
                  <a:extLst>
                    <a:ext uri="{9D8B030D-6E8A-4147-A177-3AD203B41FA5}">
                      <a16:colId xmlns:a16="http://schemas.microsoft.com/office/drawing/2014/main" val="4114530939"/>
                    </a:ext>
                  </a:extLst>
                </a:gridCol>
                <a:gridCol w="1623299">
                  <a:extLst>
                    <a:ext uri="{9D8B030D-6E8A-4147-A177-3AD203B41FA5}">
                      <a16:colId xmlns:a16="http://schemas.microsoft.com/office/drawing/2014/main" val="2071597111"/>
                    </a:ext>
                  </a:extLst>
                </a:gridCol>
                <a:gridCol w="1623299">
                  <a:extLst>
                    <a:ext uri="{9D8B030D-6E8A-4147-A177-3AD203B41FA5}">
                      <a16:colId xmlns:a16="http://schemas.microsoft.com/office/drawing/2014/main" val="1128968569"/>
                    </a:ext>
                  </a:extLst>
                </a:gridCol>
                <a:gridCol w="1623299">
                  <a:extLst>
                    <a:ext uri="{9D8B030D-6E8A-4147-A177-3AD203B41FA5}">
                      <a16:colId xmlns:a16="http://schemas.microsoft.com/office/drawing/2014/main" val="2846467089"/>
                    </a:ext>
                  </a:extLst>
                </a:gridCol>
              </a:tblGrid>
              <a:tr h="46030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Channels</a:t>
                      </a:r>
                    </a:p>
                  </a:txBody>
                  <a:tcPr marL="60889" marR="60889" marT="30444" marB="304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Aware</a:t>
                      </a:r>
                    </a:p>
                  </a:txBody>
                  <a:tcPr marL="60889" marR="60889" marT="30444" marB="304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Interest</a:t>
                      </a:r>
                    </a:p>
                  </a:txBody>
                  <a:tcPr marL="60889" marR="60889" marT="30444" marB="304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Purchase</a:t>
                      </a:r>
                    </a:p>
                  </a:txBody>
                  <a:tcPr marL="60889" marR="60889" marT="30444" marB="304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Re-purchase</a:t>
                      </a:r>
                    </a:p>
                  </a:txBody>
                  <a:tcPr marL="60889" marR="60889" marT="30444" marB="30444" anchor="ctr"/>
                </a:tc>
                <a:extLst>
                  <a:ext uri="{0D108BD9-81ED-4DB2-BD59-A6C34878D82A}">
                    <a16:rowId xmlns:a16="http://schemas.microsoft.com/office/drawing/2014/main" val="41863380"/>
                  </a:ext>
                </a:extLst>
              </a:tr>
              <a:tr h="46938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MRT/BTS Ad.</a:t>
                      </a:r>
                    </a:p>
                  </a:txBody>
                  <a:tcPr marL="60889" marR="60889" marT="30444" marB="30444" anchor="ctr"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</a:txBody>
                  <a:tcPr marL="60889" marR="60889" marT="30444" marB="3044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</a:txBody>
                  <a:tcPr marL="60889" marR="60889" marT="30444" marB="3044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</a:txBody>
                  <a:tcPr marL="60889" marR="60889" marT="30444" marB="3044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</a:txBody>
                  <a:tcPr marL="60889" marR="60889" marT="30444" marB="30444" anchor="ctr"/>
                </a:tc>
                <a:extLst>
                  <a:ext uri="{0D108BD9-81ED-4DB2-BD59-A6C34878D82A}">
                    <a16:rowId xmlns:a16="http://schemas.microsoft.com/office/drawing/2014/main" val="3799365551"/>
                  </a:ext>
                </a:extLst>
              </a:tr>
              <a:tr h="46938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Twitter</a:t>
                      </a:r>
                    </a:p>
                  </a:txBody>
                  <a:tcPr marL="60889" marR="60889" marT="30444" marB="30444" anchor="ctr"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</a:txBody>
                  <a:tcPr marL="60889" marR="60889" marT="30444" marB="3044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</a:txBody>
                  <a:tcPr marL="60889" marR="60889" marT="30444" marB="3044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</a:txBody>
                  <a:tcPr marL="60889" marR="60889" marT="30444" marB="3044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</a:txBody>
                  <a:tcPr marL="60889" marR="60889" marT="30444" marB="30444" anchor="ctr"/>
                </a:tc>
                <a:extLst>
                  <a:ext uri="{0D108BD9-81ED-4DB2-BD59-A6C34878D82A}">
                    <a16:rowId xmlns:a16="http://schemas.microsoft.com/office/drawing/2014/main" val="1083207080"/>
                  </a:ext>
                </a:extLst>
              </a:tr>
              <a:tr h="46938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Facebook</a:t>
                      </a:r>
                    </a:p>
                  </a:txBody>
                  <a:tcPr marL="60889" marR="60889" marT="30444" marB="30444" anchor="ctr"/>
                </a:tc>
                <a:tc>
                  <a:txBody>
                    <a:bodyPr/>
                    <a:lstStyle/>
                    <a:p>
                      <a:pPr lvl="4" algn="l"/>
                      <a:r>
                        <a:rPr lang="en-US" sz="1400" dirty="0"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           </a:t>
                      </a:r>
                      <a:endParaRPr lang="th-TH" sz="1400" dirty="0"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</a:txBody>
                  <a:tcPr marL="60889" marR="60889" marT="30444" marB="3044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</a:txBody>
                  <a:tcPr marL="60889" marR="60889" marT="30444" marB="3044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</a:txBody>
                  <a:tcPr marL="60889" marR="60889" marT="30444" marB="3044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</a:txBody>
                  <a:tcPr marL="60889" marR="60889" marT="30444" marB="30444" anchor="ctr"/>
                </a:tc>
                <a:extLst>
                  <a:ext uri="{0D108BD9-81ED-4DB2-BD59-A6C34878D82A}">
                    <a16:rowId xmlns:a16="http://schemas.microsoft.com/office/drawing/2014/main" val="2682196913"/>
                  </a:ext>
                </a:extLst>
              </a:tr>
              <a:tr h="4968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Google</a:t>
                      </a:r>
                    </a:p>
                  </a:txBody>
                  <a:tcPr marL="60889" marR="60889" marT="30444" marB="30444" anchor="ctr"/>
                </a:tc>
                <a:tc>
                  <a:txBody>
                    <a:bodyPr/>
                    <a:lstStyle/>
                    <a:p>
                      <a:pPr lvl="1" algn="l"/>
                      <a:endParaRPr lang="th-TH" sz="1400" dirty="0"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</a:txBody>
                  <a:tcPr marL="60889" marR="60889" marT="30444" marB="30444" anchor="ctr"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US" sz="1400" dirty="0"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        </a:t>
                      </a:r>
                    </a:p>
                  </a:txBody>
                  <a:tcPr marL="60889" marR="60889" marT="30444" marB="3044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</a:txBody>
                  <a:tcPr marL="60889" marR="60889" marT="30444" marB="3044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</a:txBody>
                  <a:tcPr marL="60889" marR="60889" marT="30444" marB="30444" anchor="ctr"/>
                </a:tc>
                <a:extLst>
                  <a:ext uri="{0D108BD9-81ED-4DB2-BD59-A6C34878D82A}">
                    <a16:rowId xmlns:a16="http://schemas.microsoft.com/office/drawing/2014/main" val="1889342053"/>
                  </a:ext>
                </a:extLst>
              </a:tr>
              <a:tr h="4968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Netflix</a:t>
                      </a:r>
                      <a:r>
                        <a:rPr lang="en-US" sz="1600" baseline="0" dirty="0"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 App</a:t>
                      </a:r>
                      <a:endParaRPr lang="en-US" sz="1600" dirty="0"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</a:txBody>
                  <a:tcPr marL="60889" marR="60889" marT="30444" marB="3044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</a:txBody>
                  <a:tcPr marL="60889" marR="60889" marT="30444" marB="30444" anchor="ctr"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US" sz="1400" dirty="0"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       </a:t>
                      </a:r>
                    </a:p>
                  </a:txBody>
                  <a:tcPr marL="60889" marR="60889" marT="30444" marB="30444" anchor="ctr"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US" sz="1400" dirty="0"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        </a:t>
                      </a:r>
                      <a:r>
                        <a:rPr lang="th-TH" sz="1400" dirty="0"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สมัครบริการ </a:t>
                      </a:r>
                      <a:br>
                        <a:rPr lang="en-US" sz="1400" dirty="0"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</a:br>
                      <a:r>
                        <a:rPr lang="en-US" sz="1400" dirty="0"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        Subscription</a:t>
                      </a:r>
                    </a:p>
                  </a:txBody>
                  <a:tcPr marL="60889" marR="60889" marT="30444" marB="3044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</a:txBody>
                  <a:tcPr marL="60889" marR="60889" marT="30444" marB="30444" anchor="ctr"/>
                </a:tc>
                <a:extLst>
                  <a:ext uri="{0D108BD9-81ED-4DB2-BD59-A6C34878D82A}">
                    <a16:rowId xmlns:a16="http://schemas.microsoft.com/office/drawing/2014/main" val="330689338"/>
                  </a:ext>
                </a:extLst>
              </a:tr>
              <a:tr h="4603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Friend/Family</a:t>
                      </a:r>
                    </a:p>
                  </a:txBody>
                  <a:tcPr marL="60889" marR="60889" marT="30444" marB="3044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</a:txBody>
                  <a:tcPr marL="60889" marR="60889" marT="30444" marB="3044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</a:txBody>
                  <a:tcPr marL="60889" marR="60889" marT="30444" marB="30444"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h-TH" sz="1400" dirty="0"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หาคนแชร์แพคเกจ</a:t>
                      </a:r>
                      <a:endParaRPr lang="en-US" sz="1400" dirty="0"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</a:txBody>
                  <a:tcPr marL="60889" marR="60889" marT="30444" marB="3044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</a:txBody>
                  <a:tcPr marL="60889" marR="60889" marT="30444" marB="30444" anchor="ctr"/>
                </a:tc>
                <a:extLst>
                  <a:ext uri="{0D108BD9-81ED-4DB2-BD59-A6C34878D82A}">
                    <a16:rowId xmlns:a16="http://schemas.microsoft.com/office/drawing/2014/main" val="3057665942"/>
                  </a:ext>
                </a:extLst>
              </a:tr>
            </a:tbl>
          </a:graphicData>
        </a:graphic>
      </p:graphicFrame>
      <p:pic>
        <p:nvPicPr>
          <p:cNvPr id="45" name="Picture 2" descr="Smile icons - 45 Free Smile icons | Download PNG &amp; SVG">
            <a:extLst>
              <a:ext uri="{FF2B5EF4-FFF2-40B4-BE49-F238E27FC236}">
                <a16:creationId xmlns:a16="http://schemas.microsoft.com/office/drawing/2014/main" id="{C2552FF6-620F-4A5E-9470-CA05F2D0F2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208" b="43558" l="40779" r="6222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099" t="10539" r="35098" b="52773"/>
          <a:stretch/>
        </p:blipFill>
        <p:spPr bwMode="auto">
          <a:xfrm>
            <a:off x="2064774" y="1600362"/>
            <a:ext cx="450932" cy="41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Smile icons - 45 Free Smile icons | Download PNG &amp; SVG">
            <a:extLst>
              <a:ext uri="{FF2B5EF4-FFF2-40B4-BE49-F238E27FC236}">
                <a16:creationId xmlns:a16="http://schemas.microsoft.com/office/drawing/2014/main" id="{61F5ED72-8154-4706-BA10-36453FB296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208" b="43558" l="40779" r="6222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099" t="10539" r="35098" b="52773"/>
          <a:stretch/>
        </p:blipFill>
        <p:spPr bwMode="auto">
          <a:xfrm>
            <a:off x="2064774" y="2081931"/>
            <a:ext cx="450932" cy="41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Smile icons - 45 Free Smile icons | Download PNG &amp; SVG">
            <a:extLst>
              <a:ext uri="{FF2B5EF4-FFF2-40B4-BE49-F238E27FC236}">
                <a16:creationId xmlns:a16="http://schemas.microsoft.com/office/drawing/2014/main" id="{43494BC7-6F47-4657-88CA-1BD1226AF6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208" b="43558" l="40779" r="6222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099" t="10539" r="35098" b="52773"/>
          <a:stretch/>
        </p:blipFill>
        <p:spPr bwMode="auto">
          <a:xfrm>
            <a:off x="2064774" y="2580925"/>
            <a:ext cx="450932" cy="41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Smile icons - 45 Free Smile icons | Download PNG &amp; SVG">
            <a:extLst>
              <a:ext uri="{FF2B5EF4-FFF2-40B4-BE49-F238E27FC236}">
                <a16:creationId xmlns:a16="http://schemas.microsoft.com/office/drawing/2014/main" id="{6F570EA2-3370-42E1-8FA6-4E1AA70E44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208" b="43558" l="40779" r="6222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099" t="10539" r="35098" b="52773"/>
          <a:stretch/>
        </p:blipFill>
        <p:spPr bwMode="auto">
          <a:xfrm>
            <a:off x="5196348" y="3541124"/>
            <a:ext cx="450932" cy="41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Smile icons - 45 Free Smile icons | Download PNG &amp; SVG">
            <a:extLst>
              <a:ext uri="{FF2B5EF4-FFF2-40B4-BE49-F238E27FC236}">
                <a16:creationId xmlns:a16="http://schemas.microsoft.com/office/drawing/2014/main" id="{AAF78800-A4F9-4E50-85AF-9872F9B0CC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208" b="43558" l="40779" r="6222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099" t="10539" r="35098" b="52773"/>
          <a:stretch/>
        </p:blipFill>
        <p:spPr bwMode="auto">
          <a:xfrm>
            <a:off x="5196348" y="4025370"/>
            <a:ext cx="450932" cy="41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Smile icons - 45 Free Smile icons | Download PNG &amp; SVG">
            <a:extLst>
              <a:ext uri="{FF2B5EF4-FFF2-40B4-BE49-F238E27FC236}">
                <a16:creationId xmlns:a16="http://schemas.microsoft.com/office/drawing/2014/main" id="{49C01DE3-7DA2-4EAA-9A7A-D9117FFB90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292" b="43641" l="2460" r="2213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623" r="75403" b="52690"/>
          <a:stretch/>
        </p:blipFill>
        <p:spPr bwMode="auto">
          <a:xfrm>
            <a:off x="3795559" y="3017345"/>
            <a:ext cx="413782" cy="41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Smile icons - 45 Free Smile icons | Download PNG &amp; SVG">
            <a:extLst>
              <a:ext uri="{FF2B5EF4-FFF2-40B4-BE49-F238E27FC236}">
                <a16:creationId xmlns:a16="http://schemas.microsoft.com/office/drawing/2014/main" id="{7E022425-FDB5-4CFE-AB5C-3B878DAC89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292" b="43641" l="2460" r="2213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623" r="75403" b="52690"/>
          <a:stretch/>
        </p:blipFill>
        <p:spPr bwMode="auto">
          <a:xfrm>
            <a:off x="3795559" y="3507891"/>
            <a:ext cx="413782" cy="41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19B3C70-A368-48D9-BBC1-FD31FBA9FC09}"/>
              </a:ext>
            </a:extLst>
          </p:cNvPr>
          <p:cNvCxnSpPr/>
          <p:nvPr/>
        </p:nvCxnSpPr>
        <p:spPr>
          <a:xfrm flipV="1">
            <a:off x="5892733" y="3936462"/>
            <a:ext cx="0" cy="18288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D689BF08-690E-4732-BF19-F3B463190994}"/>
              </a:ext>
            </a:extLst>
          </p:cNvPr>
          <p:cNvCxnSpPr>
            <a:cxnSpLocks/>
            <a:stCxn id="51" idx="2"/>
            <a:endCxn id="49" idx="1"/>
          </p:cNvCxnSpPr>
          <p:nvPr/>
        </p:nvCxnSpPr>
        <p:spPr>
          <a:xfrm rot="16200000" flipH="1">
            <a:off x="4443530" y="3478291"/>
            <a:ext cx="311739" cy="1193898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B443A5E-3E5F-4D0D-A827-82099D50AD10}"/>
              </a:ext>
            </a:extLst>
          </p:cNvPr>
          <p:cNvSpPr txBox="1"/>
          <p:nvPr/>
        </p:nvSpPr>
        <p:spPr>
          <a:xfrm>
            <a:off x="2409997" y="1575125"/>
            <a:ext cx="985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เห็นป้ายโปรโมทตาม </a:t>
            </a:r>
            <a:r>
              <a:rPr lang="en-US" dirty="0">
                <a:latin typeface="TH Niramit AS" panose="02000506000000020004" pitchFamily="2" charset="-34"/>
                <a:cs typeface="TH Niramit AS" panose="02000506000000020004" pitchFamily="2" charset="-34"/>
              </a:rPr>
              <a:t>MRT/BTS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AECAC79-C3DC-4700-A89E-27A46EC031E4}"/>
              </a:ext>
            </a:extLst>
          </p:cNvPr>
          <p:cNvSpPr txBox="1"/>
          <p:nvPr/>
        </p:nvSpPr>
        <p:spPr>
          <a:xfrm>
            <a:off x="2409997" y="2033230"/>
            <a:ext cx="985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ขึ้น </a:t>
            </a:r>
            <a:r>
              <a:rPr lang="en-US" dirty="0">
                <a:latin typeface="TH Niramit AS" panose="02000506000000020004" pitchFamily="2" charset="-34"/>
                <a:cs typeface="TH Niramit AS" panose="02000506000000020004" pitchFamily="2" charset="-34"/>
              </a:rPr>
              <a:t>Trending </a:t>
            </a:r>
            <a:b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</a:b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ใน </a:t>
            </a:r>
            <a:r>
              <a:rPr lang="en-US" dirty="0">
                <a:latin typeface="TH Niramit AS" panose="02000506000000020004" pitchFamily="2" charset="-34"/>
                <a:cs typeface="TH Niramit AS" panose="02000506000000020004" pitchFamily="2" charset="-34"/>
              </a:rPr>
              <a:t>Twitter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6214CB5-292C-43CB-862E-792D0F6F63F9}"/>
              </a:ext>
            </a:extLst>
          </p:cNvPr>
          <p:cNvSpPr txBox="1"/>
          <p:nvPr/>
        </p:nvSpPr>
        <p:spPr>
          <a:xfrm>
            <a:off x="2409997" y="2502532"/>
            <a:ext cx="985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เห็นรีวิวตามเพจ</a:t>
            </a:r>
            <a:b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</a:b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ในเฟสบุ๊ค</a:t>
            </a: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6CE1C9EC-C91D-48C9-800D-B7D4A2290508}"/>
              </a:ext>
            </a:extLst>
          </p:cNvPr>
          <p:cNvCxnSpPr>
            <a:cxnSpLocks/>
            <a:stCxn id="11" idx="3"/>
            <a:endCxn id="50" idx="1"/>
          </p:cNvCxnSpPr>
          <p:nvPr/>
        </p:nvCxnSpPr>
        <p:spPr>
          <a:xfrm>
            <a:off x="3395472" y="1836735"/>
            <a:ext cx="400087" cy="1386350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A01BFACC-9C41-4BBC-8486-74A63528F1A3}"/>
              </a:ext>
            </a:extLst>
          </p:cNvPr>
          <p:cNvSpPr txBox="1"/>
          <p:nvPr/>
        </p:nvSpPr>
        <p:spPr>
          <a:xfrm>
            <a:off x="4129920" y="3482965"/>
            <a:ext cx="1138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เข้าไปดูราคา/แพคเกจ/ซีรี่ย์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F04B8787-3F7C-4E21-B1E3-840114D5BBB3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24541" y="3396362"/>
            <a:ext cx="372076" cy="262461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861C8E1-B508-4862-B58F-1E0C4C3F624E}"/>
              </a:ext>
            </a:extLst>
          </p:cNvPr>
          <p:cNvCxnSpPr>
            <a:cxnSpLocks/>
          </p:cNvCxnSpPr>
          <p:nvPr/>
        </p:nvCxnSpPr>
        <p:spPr>
          <a:xfrm>
            <a:off x="3574268" y="3354164"/>
            <a:ext cx="18288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B5F86BC-87C6-4A12-9769-FEBC8F0F8C37}"/>
              </a:ext>
            </a:extLst>
          </p:cNvPr>
          <p:cNvCxnSpPr>
            <a:cxnSpLocks/>
          </p:cNvCxnSpPr>
          <p:nvPr/>
        </p:nvCxnSpPr>
        <p:spPr>
          <a:xfrm>
            <a:off x="3396468" y="2273795"/>
            <a:ext cx="18288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D4064EA-5F8F-46B6-9C7A-52E35C3B4B43}"/>
              </a:ext>
            </a:extLst>
          </p:cNvPr>
          <p:cNvCxnSpPr>
            <a:cxnSpLocks/>
          </p:cNvCxnSpPr>
          <p:nvPr/>
        </p:nvCxnSpPr>
        <p:spPr>
          <a:xfrm>
            <a:off x="3396468" y="2751937"/>
            <a:ext cx="18288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6EA588E-FD95-4282-AB3B-D2F074D9793B}"/>
              </a:ext>
            </a:extLst>
          </p:cNvPr>
          <p:cNvSpPr txBox="1"/>
          <p:nvPr/>
        </p:nvSpPr>
        <p:spPr>
          <a:xfrm>
            <a:off x="3697652" y="2109188"/>
            <a:ext cx="1235367" cy="553998"/>
          </a:xfrm>
          <a:prstGeom prst="rect">
            <a:avLst/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th-TH" sz="10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จำนวนคนเข้าสถานี</a:t>
            </a:r>
            <a:endParaRPr lang="en-US" sz="10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h-TH" sz="10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จำนวน </a:t>
            </a:r>
            <a:r>
              <a:rPr lang="en-US" sz="1000" dirty="0">
                <a:latin typeface="TH Niramit AS" panose="02000506000000020004" pitchFamily="2" charset="-34"/>
                <a:cs typeface="TH Niramit AS" panose="02000506000000020004" pitchFamily="2" charset="-34"/>
              </a:rPr>
              <a:t>re-tweet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h-TH" sz="10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ยอด </a:t>
            </a:r>
            <a:r>
              <a:rPr lang="en-US" sz="1000" dirty="0">
                <a:latin typeface="TH Niramit AS" panose="02000506000000020004" pitchFamily="2" charset="-34"/>
                <a:cs typeface="TH Niramit AS" panose="02000506000000020004" pitchFamily="2" charset="-34"/>
              </a:rPr>
              <a:t>share like </a:t>
            </a:r>
            <a:r>
              <a:rPr lang="th-TH" sz="1000" dirty="0">
                <a:latin typeface="TH Niramit AS" panose="02000506000000020004" pitchFamily="2" charset="-34"/>
                <a:cs typeface="TH Niramit AS" panose="02000506000000020004" pitchFamily="2" charset="-34"/>
              </a:rPr>
              <a:t>ใน </a:t>
            </a:r>
            <a:r>
              <a:rPr lang="en-US" sz="1000" dirty="0">
                <a:latin typeface="TH Niramit AS" panose="02000506000000020004" pitchFamily="2" charset="-34"/>
                <a:cs typeface="TH Niramit AS" panose="02000506000000020004" pitchFamily="2" charset="-34"/>
              </a:rPr>
              <a:t>FB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8B35828-3306-4FCF-B8C2-87E3975E1EBD}"/>
              </a:ext>
            </a:extLst>
          </p:cNvPr>
          <p:cNvSpPr txBox="1"/>
          <p:nvPr/>
        </p:nvSpPr>
        <p:spPr>
          <a:xfrm>
            <a:off x="4129920" y="2955592"/>
            <a:ext cx="1138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หาข้อมูลว่า </a:t>
            </a:r>
            <a:r>
              <a:rPr lang="en-US" dirty="0">
                <a:latin typeface="TH Niramit AS" panose="02000506000000020004" pitchFamily="2" charset="-34"/>
                <a:cs typeface="TH Niramit AS" panose="02000506000000020004" pitchFamily="2" charset="-34"/>
              </a:rPr>
              <a:t>Netflix 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คืออะไร/รีวิว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24846647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84</Words>
  <Application>Microsoft Office PowerPoint</Application>
  <PresentationFormat>On-screen Show (16:9)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Roboto Slab</vt:lpstr>
      <vt:lpstr>Source Sans Pro</vt:lpstr>
      <vt:lpstr>Arial</vt:lpstr>
      <vt:lpstr>TH Niramit AS</vt:lpstr>
      <vt:lpstr>Cordelia template</vt:lpstr>
      <vt:lpstr>Homework 4  Customer Journey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korrapin</dc:creator>
  <cp:lastModifiedBy>Korrapin Pimapansri</cp:lastModifiedBy>
  <cp:revision>11</cp:revision>
  <dcterms:modified xsi:type="dcterms:W3CDTF">2021-06-04T11:47:57Z</dcterms:modified>
</cp:coreProperties>
</file>