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96" r:id="rId2"/>
    <p:sldId id="297" r:id="rId3"/>
    <p:sldId id="301" r:id="rId4"/>
    <p:sldId id="299" r:id="rId5"/>
    <p:sldId id="298" r:id="rId6"/>
    <p:sldId id="300" r:id="rId7"/>
    <p:sldId id="302" r:id="rId8"/>
    <p:sldId id="306" r:id="rId9"/>
    <p:sldId id="305" r:id="rId10"/>
  </p:sldIdLst>
  <p:sldSz cx="9144000" cy="5143500" type="screen16x9"/>
  <p:notesSz cx="6858000" cy="9144000"/>
  <p:embeddedFontLst>
    <p:embeddedFont>
      <p:font typeface="Roboto Slab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57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3A-4F06-94D6-D3513E859B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D02-4945-9F52-315AC3D3A6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 visit</c:v>
                </c:pt>
                <c:pt idx="1">
                  <c:v>More than 1 visit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2025</c:v>
                </c:pt>
                <c:pt idx="1">
                  <c:v>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02-4945-9F52-315AC3D3A6B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th-TH" dirty="0"/>
              <a:t>ข้อมูลไป </a:t>
            </a:r>
            <a:r>
              <a:rPr lang="en-US" dirty="0"/>
              <a:t>aggregate </a:t>
            </a:r>
            <a:r>
              <a:rPr lang="th-TH" dirty="0"/>
              <a:t>เป็นระดับ </a:t>
            </a:r>
            <a:r>
              <a:rPr lang="en-US" dirty="0"/>
              <a:t>basket </a:t>
            </a:r>
            <a:r>
              <a:rPr lang="th-TH" dirty="0"/>
              <a:t>และ </a:t>
            </a:r>
            <a:r>
              <a:rPr lang="en-US" dirty="0"/>
              <a:t>customer </a:t>
            </a:r>
            <a:r>
              <a:rPr lang="th-TH" dirty="0"/>
              <a:t>หลังจากนั้นเอาไปแตกเป็น </a:t>
            </a:r>
            <a:r>
              <a:rPr lang="en-US" dirty="0"/>
              <a:t>Feature </a:t>
            </a:r>
            <a:r>
              <a:rPr lang="th-TH" dirty="0"/>
              <a:t>ต่างๆ แล้วทำ </a:t>
            </a:r>
            <a:r>
              <a:rPr lang="en-US" dirty="0"/>
              <a:t>EDA </a:t>
            </a:r>
            <a:r>
              <a:rPr lang="th-TH" dirty="0"/>
              <a:t>นิดหน่อย และเข้าโมเดล </a:t>
            </a:r>
            <a:r>
              <a:rPr lang="en-US" dirty="0"/>
              <a:t>K-mean </a:t>
            </a:r>
            <a:r>
              <a:rPr lang="th-TH" dirty="0"/>
              <a:t>ใน </a:t>
            </a:r>
            <a:r>
              <a:rPr lang="en-US" dirty="0" err="1"/>
              <a:t>BigQuery</a:t>
            </a:r>
            <a:r>
              <a:rPr lang="th-TH" dirty="0"/>
              <a:t> และไปหา </a:t>
            </a:r>
            <a:r>
              <a:rPr lang="en-US" dirty="0"/>
              <a:t>Elbow </a:t>
            </a:r>
            <a:r>
              <a:rPr lang="th-TH" dirty="0"/>
              <a:t>เพื่อเลือกจำนวนกลุ่มใน </a:t>
            </a:r>
            <a:r>
              <a:rPr lang="en-US" dirty="0" err="1"/>
              <a:t>colab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3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th-TH" dirty="0"/>
              <a:t>ในกลุ่ม </a:t>
            </a:r>
            <a:r>
              <a:rPr lang="en-US" dirty="0"/>
              <a:t>1 visit </a:t>
            </a:r>
            <a:r>
              <a:rPr lang="th-TH" dirty="0"/>
              <a:t>มีข้อมูลการซื้อของลูกค้าแค่ครั้งเดียว ดังนั้น ตัวแปรด้าน </a:t>
            </a:r>
            <a:r>
              <a:rPr lang="en-US" dirty="0"/>
              <a:t>behavior </a:t>
            </a:r>
            <a:r>
              <a:rPr lang="th-TH" dirty="0"/>
              <a:t>จึงไม่สามารถนำมาใช้จัด </a:t>
            </a:r>
            <a:r>
              <a:rPr lang="en-US" dirty="0"/>
              <a:t>segmentation </a:t>
            </a:r>
            <a:r>
              <a:rPr lang="th-TH" dirty="0"/>
              <a:t>ได้ จึงมุ่งแบ่งกลุ่มโดยใช้ตัวแปรใน </a:t>
            </a:r>
            <a:r>
              <a:rPr lang="en-US" dirty="0"/>
              <a:t>RFM </a:t>
            </a:r>
            <a:r>
              <a:rPr lang="th-TH" dirty="0"/>
              <a:t>เพื่อความง่ายในการจัด </a:t>
            </a:r>
            <a:r>
              <a:rPr lang="en-US" dirty="0"/>
              <a:t>segment </a:t>
            </a:r>
            <a:r>
              <a:rPr lang="th-TH" dirty="0"/>
              <a:t>และนำไปทำ </a:t>
            </a:r>
            <a:r>
              <a:rPr lang="en-US" dirty="0"/>
              <a:t>campaign</a:t>
            </a:r>
          </a:p>
        </p:txBody>
      </p:sp>
    </p:spTree>
    <p:extLst>
      <p:ext uri="{BB962C8B-B14F-4D97-AF65-F5344CB8AC3E}">
        <p14:creationId xmlns:p14="http://schemas.microsoft.com/office/powerpoint/2010/main" val="351044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th-TH" dirty="0"/>
              <a:t>ไม่ต้อง </a:t>
            </a:r>
            <a:r>
              <a:rPr lang="en-US" dirty="0"/>
              <a:t>communicate </a:t>
            </a:r>
            <a:r>
              <a:rPr lang="th-TH" dirty="0"/>
              <a:t>บ่อยเพราะไม่ใช้ลูกค้ากลุ่มหลักที่ </a:t>
            </a:r>
            <a:r>
              <a:rPr lang="en-US" dirty="0"/>
              <a:t>contribute revenue </a:t>
            </a:r>
            <a:r>
              <a:rPr lang="th-TH" dirty="0"/>
              <a:t>แต่หากมาก </a:t>
            </a:r>
            <a:r>
              <a:rPr lang="en-US" dirty="0"/>
              <a:t>deal </a:t>
            </a:r>
            <a:r>
              <a:rPr lang="th-TH" dirty="0"/>
              <a:t>ตามเทศกาล สามารถทำ </a:t>
            </a:r>
            <a:r>
              <a:rPr lang="en-US" dirty="0"/>
              <a:t>campaign </a:t>
            </a:r>
            <a:r>
              <a:rPr lang="th-TH" dirty="0"/>
              <a:t>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– member </a:t>
            </a:r>
            <a:r>
              <a:rPr lang="th-TH" dirty="0"/>
              <a:t>แค่ </a:t>
            </a:r>
            <a:r>
              <a:rPr lang="en-US" dirty="0"/>
              <a:t>1.7%</a:t>
            </a:r>
            <a:r>
              <a:rPr lang="th-TH" dirty="0"/>
              <a:t> แต่ </a:t>
            </a:r>
            <a:r>
              <a:rPr lang="en-US" dirty="0"/>
              <a:t>contributed revenue </a:t>
            </a:r>
            <a:r>
              <a:rPr lang="th-TH" dirty="0"/>
              <a:t>สูงมากถึง </a:t>
            </a:r>
            <a:r>
              <a:rPr lang="en-US" dirty="0"/>
              <a:t>25% , </a:t>
            </a:r>
            <a:r>
              <a:rPr lang="th-TH" dirty="0"/>
              <a:t>จุดเด่น คือ </a:t>
            </a:r>
            <a:r>
              <a:rPr lang="en-US" dirty="0"/>
              <a:t>recency </a:t>
            </a:r>
            <a:r>
              <a:rPr lang="th-TH" dirty="0"/>
              <a:t>ต่ำมาก และ มาบ่อยมาก </a:t>
            </a:r>
            <a:r>
              <a:rPr lang="en-US" dirty="0"/>
              <a:t>3 </a:t>
            </a:r>
            <a:r>
              <a:rPr lang="th-TH" dirty="0"/>
              <a:t>ครั้งต่อสัปดาห์ ดังนั้น การเพิ่ม </a:t>
            </a:r>
            <a:r>
              <a:rPr lang="en-US" dirty="0"/>
              <a:t>spending per time </a:t>
            </a:r>
            <a:r>
              <a:rPr lang="th-TH" dirty="0"/>
              <a:t>หรือ </a:t>
            </a:r>
            <a:r>
              <a:rPr lang="en-US" dirty="0"/>
              <a:t>frequency </a:t>
            </a:r>
            <a:r>
              <a:rPr lang="th-TH" dirty="0"/>
              <a:t>จะยากแล้ว เสนอให้ เพิ่ม </a:t>
            </a:r>
            <a:r>
              <a:rPr lang="en-US" dirty="0"/>
              <a:t>VIP privilege </a:t>
            </a:r>
            <a:r>
              <a:rPr lang="th-TH" dirty="0"/>
              <a:t>เช่น ที่จอดรถ </a:t>
            </a:r>
            <a:r>
              <a:rPr lang="en-US" dirty="0"/>
              <a:t>Giftset </a:t>
            </a:r>
            <a:r>
              <a:rPr lang="th-TH" dirty="0"/>
              <a:t>วันเกิด สิทธ์ทดลองสินค้าใหม่ ให้ลูกค้ารู้สึกว่าตนเองได้รับอภิสิทธ์ มากกว่ากลุ่มอื่นเพื่อ </a:t>
            </a:r>
            <a:r>
              <a:rPr lang="en-US" dirty="0"/>
              <a:t>maintain frequency </a:t>
            </a:r>
            <a:r>
              <a:rPr lang="th-TH" dirty="0"/>
              <a:t>จะดีกว่า</a:t>
            </a:r>
          </a:p>
          <a:p>
            <a:r>
              <a:rPr lang="en-US" dirty="0"/>
              <a:t>Loyalist - Member 6.9% contribute revenue </a:t>
            </a:r>
            <a:r>
              <a:rPr lang="th-TH" dirty="0"/>
              <a:t>สูงสุด </a:t>
            </a:r>
            <a:r>
              <a:rPr lang="en-US" dirty="0"/>
              <a:t>43% , profile </a:t>
            </a:r>
            <a:r>
              <a:rPr lang="th-TH" dirty="0"/>
              <a:t>คล้ายกลุ่ม </a:t>
            </a:r>
            <a:r>
              <a:rPr lang="en-US" dirty="0"/>
              <a:t>Loyalty </a:t>
            </a:r>
            <a:r>
              <a:rPr lang="th-TH" dirty="0"/>
              <a:t>แต่ </a:t>
            </a:r>
            <a:r>
              <a:rPr lang="en-US" dirty="0"/>
              <a:t>frequency </a:t>
            </a:r>
            <a:r>
              <a:rPr lang="th-TH" dirty="0"/>
              <a:t>ต่ำกว่า ดังนั้น กลุ่มนี้ต้องเพิ่ม </a:t>
            </a:r>
            <a:r>
              <a:rPr lang="en-US" dirty="0"/>
              <a:t>frequency /basket size </a:t>
            </a:r>
          </a:p>
          <a:p>
            <a:r>
              <a:rPr lang="en-US" dirty="0"/>
              <a:t>8.7% member 18% revenue </a:t>
            </a:r>
            <a:r>
              <a:rPr lang="th-TH" dirty="0"/>
              <a:t>มาเดือนละครั้ง ซื้อเยอะๆ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7;p3">
            <a:extLst>
              <a:ext uri="{FF2B5EF4-FFF2-40B4-BE49-F238E27FC236}">
                <a16:creationId xmlns:a16="http://schemas.microsoft.com/office/drawing/2014/main" id="{3803AA9E-8DC3-4691-8180-BB64CCE2AB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7" name="Google Shape;28;p3">
            <a:extLst>
              <a:ext uri="{FF2B5EF4-FFF2-40B4-BE49-F238E27FC236}">
                <a16:creationId xmlns:a16="http://schemas.microsoft.com/office/drawing/2014/main" id="{D78BE82D-4FB6-4923-8E8C-762FD33276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99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4EE5-D68A-41D3-BB6A-8BD1285C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952" y="1754794"/>
            <a:ext cx="6370096" cy="1159800"/>
          </a:xfrm>
        </p:spPr>
        <p:txBody>
          <a:bodyPr/>
          <a:lstStyle/>
          <a:p>
            <a:pPr algn="ctr"/>
            <a:r>
              <a:rPr lang="en" sz="3200" dirty="0"/>
              <a:t>Homework 06</a:t>
            </a:r>
            <a:br>
              <a:rPr lang="en" sz="4000" dirty="0"/>
            </a:br>
            <a:r>
              <a:rPr lang="en" sz="4000" dirty="0"/>
              <a:t>Customer Segmentation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5A5A-5928-4CED-895F-7DAA7084B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600" dirty="0"/>
              <a:t>BADS7105 CRM Analytics and Intelligence</a:t>
            </a:r>
          </a:p>
          <a:p>
            <a:pPr algn="ctr"/>
            <a:r>
              <a:rPr lang="en-US" sz="1600" dirty="0"/>
              <a:t>Korrapin Pimapansri</a:t>
            </a:r>
          </a:p>
        </p:txBody>
      </p:sp>
    </p:spTree>
    <p:extLst>
      <p:ext uri="{BB962C8B-B14F-4D97-AF65-F5344CB8AC3E}">
        <p14:creationId xmlns:p14="http://schemas.microsoft.com/office/powerpoint/2010/main" val="339926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Flow</a:t>
            </a:r>
            <a:endParaRPr dirty="0"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3FAF1FE6-5554-4F5D-8CEE-43B5F0C43617}"/>
              </a:ext>
            </a:extLst>
          </p:cNvPr>
          <p:cNvSpPr txBox="1"/>
          <p:nvPr/>
        </p:nvSpPr>
        <p:spPr>
          <a:xfrm>
            <a:off x="194452" y="212361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Supermarket Data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ight Triangle 17">
            <a:extLst>
              <a:ext uri="{FF2B5EF4-FFF2-40B4-BE49-F238E27FC236}">
                <a16:creationId xmlns:a16="http://schemas.microsoft.com/office/drawing/2014/main" id="{49A9F881-9A4C-40EE-86E2-5FDFDE244402}"/>
              </a:ext>
            </a:extLst>
          </p:cNvPr>
          <p:cNvSpPr/>
          <p:nvPr/>
        </p:nvSpPr>
        <p:spPr>
          <a:xfrm>
            <a:off x="704439" y="2548599"/>
            <a:ext cx="432048" cy="611906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56DFD8-D3CB-4DCB-8FFF-80FA61991EDA}"/>
              </a:ext>
            </a:extLst>
          </p:cNvPr>
          <p:cNvSpPr/>
          <p:nvPr/>
        </p:nvSpPr>
        <p:spPr>
          <a:xfrm>
            <a:off x="1299506" y="2649561"/>
            <a:ext cx="576064" cy="2769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2">
            <a:extLst>
              <a:ext uri="{FF2B5EF4-FFF2-40B4-BE49-F238E27FC236}">
                <a16:creationId xmlns:a16="http://schemas.microsoft.com/office/drawing/2014/main" id="{EE92057A-4955-41FD-8377-73D2844B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40407"/>
              </p:ext>
            </p:extLst>
          </p:nvPr>
        </p:nvGraphicFramePr>
        <p:xfrm>
          <a:off x="2172854" y="2600432"/>
          <a:ext cx="708107" cy="5293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8032">
                  <a:extLst>
                    <a:ext uri="{9D8B030D-6E8A-4147-A177-3AD203B41FA5}">
                      <a16:colId xmlns:a16="http://schemas.microsoft.com/office/drawing/2014/main" val="2027553259"/>
                    </a:ext>
                  </a:extLst>
                </a:gridCol>
                <a:gridCol w="530075">
                  <a:extLst>
                    <a:ext uri="{9D8B030D-6E8A-4147-A177-3AD203B41FA5}">
                      <a16:colId xmlns:a16="http://schemas.microsoft.com/office/drawing/2014/main" val="3002595302"/>
                    </a:ext>
                  </a:extLst>
                </a:gridCol>
              </a:tblGrid>
              <a:tr h="17870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extLst>
                  <a:ext uri="{0D108BD9-81ED-4DB2-BD59-A6C34878D82A}">
                    <a16:rowId xmlns:a16="http://schemas.microsoft.com/office/drawing/2014/main" val="1288793145"/>
                  </a:ext>
                </a:extLst>
              </a:tr>
              <a:tr h="320335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</a:txBody>
                  <a:tcPr marL="76316" marR="76316" marT="38158" marB="38158"/>
                </a:tc>
                <a:extLst>
                  <a:ext uri="{0D108BD9-81ED-4DB2-BD59-A6C34878D82A}">
                    <a16:rowId xmlns:a16="http://schemas.microsoft.com/office/drawing/2014/main" val="1435950661"/>
                  </a:ext>
                </a:extLst>
              </a:tr>
            </a:tbl>
          </a:graphicData>
        </a:graphic>
      </p:graphicFrame>
      <p:sp>
        <p:nvSpPr>
          <p:cNvPr id="11" name="TextBox 28">
            <a:extLst>
              <a:ext uri="{FF2B5EF4-FFF2-40B4-BE49-F238E27FC236}">
                <a16:creationId xmlns:a16="http://schemas.microsoft.com/office/drawing/2014/main" id="{AB1457FF-FE65-461B-B28B-85FAE71FDA33}"/>
              </a:ext>
            </a:extLst>
          </p:cNvPr>
          <p:cNvSpPr txBox="1"/>
          <p:nvPr/>
        </p:nvSpPr>
        <p:spPr>
          <a:xfrm>
            <a:off x="1743290" y="212361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Transaction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621B68-5F3B-4EAB-9B03-346C8B11CE8A}"/>
              </a:ext>
            </a:extLst>
          </p:cNvPr>
          <p:cNvSpPr/>
          <p:nvPr/>
        </p:nvSpPr>
        <p:spPr>
          <a:xfrm>
            <a:off x="3132265" y="2649561"/>
            <a:ext cx="576064" cy="2769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2">
            <a:extLst>
              <a:ext uri="{FF2B5EF4-FFF2-40B4-BE49-F238E27FC236}">
                <a16:creationId xmlns:a16="http://schemas.microsoft.com/office/drawing/2014/main" id="{E216897A-67B6-4564-B150-027BAD60C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66504"/>
              </p:ext>
            </p:extLst>
          </p:nvPr>
        </p:nvGraphicFramePr>
        <p:xfrm>
          <a:off x="3928525" y="2600432"/>
          <a:ext cx="708107" cy="5293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8032">
                  <a:extLst>
                    <a:ext uri="{9D8B030D-6E8A-4147-A177-3AD203B41FA5}">
                      <a16:colId xmlns:a16="http://schemas.microsoft.com/office/drawing/2014/main" val="2027553259"/>
                    </a:ext>
                  </a:extLst>
                </a:gridCol>
                <a:gridCol w="530075">
                  <a:extLst>
                    <a:ext uri="{9D8B030D-6E8A-4147-A177-3AD203B41FA5}">
                      <a16:colId xmlns:a16="http://schemas.microsoft.com/office/drawing/2014/main" val="3002595302"/>
                    </a:ext>
                  </a:extLst>
                </a:gridCol>
              </a:tblGrid>
              <a:tr h="17870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extLst>
                  <a:ext uri="{0D108BD9-81ED-4DB2-BD59-A6C34878D82A}">
                    <a16:rowId xmlns:a16="http://schemas.microsoft.com/office/drawing/2014/main" val="1288793145"/>
                  </a:ext>
                </a:extLst>
              </a:tr>
              <a:tr h="320335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</a:txBody>
                  <a:tcPr marL="76316" marR="76316" marT="38158" marB="38158"/>
                </a:tc>
                <a:extLst>
                  <a:ext uri="{0D108BD9-81ED-4DB2-BD59-A6C34878D82A}">
                    <a16:rowId xmlns:a16="http://schemas.microsoft.com/office/drawing/2014/main" val="1435950661"/>
                  </a:ext>
                </a:extLst>
              </a:tr>
            </a:tbl>
          </a:graphicData>
        </a:graphic>
      </p:graphicFrame>
      <p:sp>
        <p:nvSpPr>
          <p:cNvPr id="14" name="TextBox 28">
            <a:extLst>
              <a:ext uri="{FF2B5EF4-FFF2-40B4-BE49-F238E27FC236}">
                <a16:creationId xmlns:a16="http://schemas.microsoft.com/office/drawing/2014/main" id="{E94C5983-028E-4934-B6F6-1BEFC0190655}"/>
              </a:ext>
            </a:extLst>
          </p:cNvPr>
          <p:cNvSpPr txBox="1"/>
          <p:nvPr/>
        </p:nvSpPr>
        <p:spPr>
          <a:xfrm>
            <a:off x="3848068" y="2123616"/>
            <a:ext cx="84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Basket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511F1C6-384F-4AB8-8940-5EA091AEAA26}"/>
              </a:ext>
            </a:extLst>
          </p:cNvPr>
          <p:cNvSpPr/>
          <p:nvPr/>
        </p:nvSpPr>
        <p:spPr>
          <a:xfrm>
            <a:off x="4887936" y="2649561"/>
            <a:ext cx="576064" cy="2769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42">
            <a:extLst>
              <a:ext uri="{FF2B5EF4-FFF2-40B4-BE49-F238E27FC236}">
                <a16:creationId xmlns:a16="http://schemas.microsoft.com/office/drawing/2014/main" id="{547CBC44-B39F-4D1C-ABB7-45A5E377B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39054"/>
              </p:ext>
            </p:extLst>
          </p:nvPr>
        </p:nvGraphicFramePr>
        <p:xfrm>
          <a:off x="5750762" y="2609198"/>
          <a:ext cx="708107" cy="5293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8032">
                  <a:extLst>
                    <a:ext uri="{9D8B030D-6E8A-4147-A177-3AD203B41FA5}">
                      <a16:colId xmlns:a16="http://schemas.microsoft.com/office/drawing/2014/main" val="2027553259"/>
                    </a:ext>
                  </a:extLst>
                </a:gridCol>
                <a:gridCol w="530075">
                  <a:extLst>
                    <a:ext uri="{9D8B030D-6E8A-4147-A177-3AD203B41FA5}">
                      <a16:colId xmlns:a16="http://schemas.microsoft.com/office/drawing/2014/main" val="3002595302"/>
                    </a:ext>
                  </a:extLst>
                </a:gridCol>
              </a:tblGrid>
              <a:tr h="178700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76316" marR="76316" marT="38158" marB="38158"/>
                </a:tc>
                <a:extLst>
                  <a:ext uri="{0D108BD9-81ED-4DB2-BD59-A6C34878D82A}">
                    <a16:rowId xmlns:a16="http://schemas.microsoft.com/office/drawing/2014/main" val="1288793145"/>
                  </a:ext>
                </a:extLst>
              </a:tr>
              <a:tr h="320335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 marL="76316" marR="76316" marT="38158" marB="38158"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  <a:p>
                      <a:endParaRPr lang="en-US" sz="300" dirty="0"/>
                    </a:p>
                  </a:txBody>
                  <a:tcPr marL="76316" marR="76316" marT="38158" marB="38158"/>
                </a:tc>
                <a:extLst>
                  <a:ext uri="{0D108BD9-81ED-4DB2-BD59-A6C34878D82A}">
                    <a16:rowId xmlns:a16="http://schemas.microsoft.com/office/drawing/2014/main" val="1435950661"/>
                  </a:ext>
                </a:extLst>
              </a:tr>
            </a:tbl>
          </a:graphicData>
        </a:graphic>
      </p:graphicFrame>
      <p:sp>
        <p:nvSpPr>
          <p:cNvPr id="17" name="TextBox 28">
            <a:extLst>
              <a:ext uri="{FF2B5EF4-FFF2-40B4-BE49-F238E27FC236}">
                <a16:creationId xmlns:a16="http://schemas.microsoft.com/office/drawing/2014/main" id="{FD91361A-88CB-4A1C-997E-EEB509A3CE90}"/>
              </a:ext>
            </a:extLst>
          </p:cNvPr>
          <p:cNvSpPr txBox="1"/>
          <p:nvPr/>
        </p:nvSpPr>
        <p:spPr>
          <a:xfrm>
            <a:off x="5577591" y="2123616"/>
            <a:ext cx="108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Smiley Face 14">
            <a:extLst>
              <a:ext uri="{FF2B5EF4-FFF2-40B4-BE49-F238E27FC236}">
                <a16:creationId xmlns:a16="http://schemas.microsoft.com/office/drawing/2014/main" id="{5B6B6F42-E27B-4A54-A391-3232997A321C}"/>
              </a:ext>
            </a:extLst>
          </p:cNvPr>
          <p:cNvSpPr/>
          <p:nvPr/>
        </p:nvSpPr>
        <p:spPr>
          <a:xfrm>
            <a:off x="6201999" y="2873866"/>
            <a:ext cx="238371" cy="23837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C5E34C-E4E4-46DF-ABB2-D3084942CC64}"/>
              </a:ext>
            </a:extLst>
          </p:cNvPr>
          <p:cNvGrpSpPr/>
          <p:nvPr/>
        </p:nvGrpSpPr>
        <p:grpSpPr>
          <a:xfrm>
            <a:off x="6757050" y="2128906"/>
            <a:ext cx="1844509" cy="995756"/>
            <a:chOff x="6736851" y="2134136"/>
            <a:chExt cx="1844509" cy="99575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EC8BFAC-8B42-4470-ADA6-0BA68F432613}"/>
                </a:ext>
              </a:extLst>
            </p:cNvPr>
            <p:cNvSpPr/>
            <p:nvPr/>
          </p:nvSpPr>
          <p:spPr>
            <a:xfrm>
              <a:off x="6736851" y="2654791"/>
              <a:ext cx="576064" cy="27699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8B383C2B-C185-4C12-B4EF-66C14018B313}"/>
                </a:ext>
              </a:extLst>
            </p:cNvPr>
            <p:cNvSpPr txBox="1"/>
            <p:nvPr/>
          </p:nvSpPr>
          <p:spPr>
            <a:xfrm>
              <a:off x="6997184" y="213413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K-Mean Clustering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00AC23E7-3A2E-4A19-A111-E4B54274965D}"/>
                </a:ext>
              </a:extLst>
            </p:cNvPr>
            <p:cNvSpPr/>
            <p:nvPr/>
          </p:nvSpPr>
          <p:spPr>
            <a:xfrm>
              <a:off x="7578416" y="2519146"/>
              <a:ext cx="610746" cy="61074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rgbClr val="26A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281D8F-E077-4E02-A579-E556584D0B56}"/>
                </a:ext>
              </a:extLst>
            </p:cNvPr>
            <p:cNvSpPr/>
            <p:nvPr/>
          </p:nvSpPr>
          <p:spPr>
            <a:xfrm>
              <a:off x="7642262" y="2527166"/>
              <a:ext cx="576063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387EA68-4969-4D51-AEFA-5DC5DDE4C6F3}"/>
                </a:ext>
              </a:extLst>
            </p:cNvPr>
            <p:cNvSpPr/>
            <p:nvPr/>
          </p:nvSpPr>
          <p:spPr>
            <a:xfrm>
              <a:off x="7643499" y="2842335"/>
              <a:ext cx="256870" cy="208650"/>
            </a:xfrm>
            <a:prstGeom prst="flowChartConnector">
              <a:avLst/>
            </a:prstGeom>
            <a:noFill/>
            <a:ln w="19050">
              <a:solidFill>
                <a:srgbClr val="26A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95830D8F-1EDA-4C99-A5A1-F73996E8F0AB}"/>
                </a:ext>
              </a:extLst>
            </p:cNvPr>
            <p:cNvSpPr/>
            <p:nvPr/>
          </p:nvSpPr>
          <p:spPr>
            <a:xfrm>
              <a:off x="7738012" y="2605662"/>
              <a:ext cx="256870" cy="208650"/>
            </a:xfrm>
            <a:prstGeom prst="flowChartConnector">
              <a:avLst/>
            </a:prstGeom>
            <a:noFill/>
            <a:ln w="19050">
              <a:solidFill>
                <a:srgbClr val="26A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8C3CA956-0B00-4A20-8CB5-07F7546C8660}"/>
                </a:ext>
              </a:extLst>
            </p:cNvPr>
            <p:cNvSpPr/>
            <p:nvPr/>
          </p:nvSpPr>
          <p:spPr>
            <a:xfrm>
              <a:off x="7932292" y="2787774"/>
              <a:ext cx="256870" cy="208650"/>
            </a:xfrm>
            <a:prstGeom prst="flowChartConnector">
              <a:avLst/>
            </a:prstGeom>
            <a:noFill/>
            <a:ln w="19050">
              <a:solidFill>
                <a:srgbClr val="26A1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8">
            <a:extLst>
              <a:ext uri="{FF2B5EF4-FFF2-40B4-BE49-F238E27FC236}">
                <a16:creationId xmlns:a16="http://schemas.microsoft.com/office/drawing/2014/main" id="{8352C195-19C8-45F7-BA26-B2296960E5A0}"/>
              </a:ext>
            </a:extLst>
          </p:cNvPr>
          <p:cNvSpPr txBox="1"/>
          <p:nvPr/>
        </p:nvSpPr>
        <p:spPr>
          <a:xfrm>
            <a:off x="775775" y="2921720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BFBFBF"/>
                </a:solidFill>
                <a:cs typeface="Arial" pitchFamily="34" charset="0"/>
              </a:rPr>
              <a:t>Import data</a:t>
            </a:r>
            <a:endParaRPr lang="ko-KR" altLang="en-US" sz="10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C9560F-4C65-443E-96B7-B10003DF6305}"/>
              </a:ext>
            </a:extLst>
          </p:cNvPr>
          <p:cNvSpPr txBox="1"/>
          <p:nvPr/>
        </p:nvSpPr>
        <p:spPr>
          <a:xfrm>
            <a:off x="3506400" y="1680937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BFBFBF"/>
                </a:solidFill>
                <a:cs typeface="Arial" pitchFamily="34" charset="0"/>
              </a:rPr>
              <a:t>Aggregate by </a:t>
            </a:r>
            <a:r>
              <a:rPr lang="en-US" altLang="ko-KR" sz="1000" dirty="0" err="1">
                <a:solidFill>
                  <a:srgbClr val="BFBFBF"/>
                </a:solidFill>
                <a:cs typeface="Arial" pitchFamily="34" charset="0"/>
              </a:rPr>
              <a:t>BigQuery</a:t>
            </a:r>
            <a:endParaRPr lang="ko-KR" altLang="en-US" sz="10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AFF0E018-58E8-42C2-8F1B-5D671F81E202}"/>
              </a:ext>
            </a:extLst>
          </p:cNvPr>
          <p:cNvSpPr txBox="1"/>
          <p:nvPr/>
        </p:nvSpPr>
        <p:spPr>
          <a:xfrm>
            <a:off x="6637171" y="2913349"/>
            <a:ext cx="807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BFBFBF"/>
                </a:solidFill>
                <a:cs typeface="Arial" pitchFamily="34" charset="0"/>
              </a:rPr>
              <a:t>Model</a:t>
            </a:r>
            <a:endParaRPr lang="ko-KR" altLang="en-US" sz="10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A7448C-537C-4122-BA96-DA3E52E4F4AC}"/>
              </a:ext>
            </a:extLst>
          </p:cNvPr>
          <p:cNvSpPr/>
          <p:nvPr/>
        </p:nvSpPr>
        <p:spPr>
          <a:xfrm>
            <a:off x="1999911" y="1630416"/>
            <a:ext cx="4677090" cy="2160240"/>
          </a:xfrm>
          <a:prstGeom prst="rect">
            <a:avLst/>
          </a:prstGeom>
          <a:noFill/>
          <a:ln w="12700">
            <a:solidFill>
              <a:srgbClr val="26A1E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7916B0A4-4F2E-4252-A117-DB70EBCE653D}"/>
              </a:ext>
            </a:extLst>
          </p:cNvPr>
          <p:cNvSpPr txBox="1"/>
          <p:nvPr/>
        </p:nvSpPr>
        <p:spPr>
          <a:xfrm>
            <a:off x="1743290" y="234660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rgbClr val="BFBFBF"/>
                </a:solidFill>
                <a:cs typeface="Arial" pitchFamily="34" charset="0"/>
              </a:rPr>
              <a:t>957K rows</a:t>
            </a:r>
            <a:endParaRPr lang="ko-KR" altLang="en-US" sz="9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2BA7546A-ECB5-44B1-93ED-0B9FA1228FDE}"/>
              </a:ext>
            </a:extLst>
          </p:cNvPr>
          <p:cNvSpPr txBox="1"/>
          <p:nvPr/>
        </p:nvSpPr>
        <p:spPr>
          <a:xfrm>
            <a:off x="3477683" y="234660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rgbClr val="BFBFBF"/>
                </a:solidFill>
                <a:cs typeface="Arial" pitchFamily="34" charset="0"/>
              </a:rPr>
              <a:t>122K rows</a:t>
            </a:r>
            <a:endParaRPr lang="ko-KR" altLang="en-US" sz="9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8FE1C918-5B44-4958-897B-E6E7FBD57198}"/>
              </a:ext>
            </a:extLst>
          </p:cNvPr>
          <p:cNvSpPr txBox="1"/>
          <p:nvPr/>
        </p:nvSpPr>
        <p:spPr>
          <a:xfrm>
            <a:off x="5325563" y="2346602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rgbClr val="BFBFBF"/>
                </a:solidFill>
                <a:cs typeface="Arial" pitchFamily="34" charset="0"/>
              </a:rPr>
              <a:t>6.1K rows</a:t>
            </a:r>
            <a:endParaRPr lang="ko-KR" altLang="en-US" sz="9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02AE3AE9-C37A-4731-B771-28614944CD56}"/>
              </a:ext>
            </a:extLst>
          </p:cNvPr>
          <p:cNvSpPr txBox="1"/>
          <p:nvPr/>
        </p:nvSpPr>
        <p:spPr>
          <a:xfrm>
            <a:off x="7017383" y="1680937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>
                <a:solidFill>
                  <a:srgbClr val="BFBFBF"/>
                </a:solidFill>
                <a:cs typeface="Arial" pitchFamily="34" charset="0"/>
              </a:rPr>
              <a:t>BigQuery&amp;Colab</a:t>
            </a:r>
            <a:endParaRPr lang="ko-KR" altLang="en-US" sz="10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4E2C9571-8017-4DB8-828B-E0771ABAC1E1}"/>
              </a:ext>
            </a:extLst>
          </p:cNvPr>
          <p:cNvSpPr txBox="1"/>
          <p:nvPr/>
        </p:nvSpPr>
        <p:spPr>
          <a:xfrm>
            <a:off x="5434717" y="3159570"/>
            <a:ext cx="131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BFBFBF"/>
                </a:solidFill>
                <a:cs typeface="Arial" pitchFamily="34" charset="0"/>
              </a:rPr>
              <a:t>- Feature Extraction</a:t>
            </a:r>
            <a:br>
              <a:rPr lang="en-US" altLang="ko-KR" sz="900" dirty="0">
                <a:solidFill>
                  <a:srgbClr val="BFBFBF"/>
                </a:solidFill>
                <a:cs typeface="Arial" pitchFamily="34" charset="0"/>
              </a:rPr>
            </a:br>
            <a:r>
              <a:rPr lang="en-US" altLang="ko-KR" sz="900" dirty="0">
                <a:solidFill>
                  <a:srgbClr val="BFBFBF"/>
                </a:solidFill>
                <a:cs typeface="Arial" pitchFamily="34" charset="0"/>
              </a:rPr>
              <a:t>- EDA</a:t>
            </a:r>
            <a:endParaRPr lang="ko-KR" altLang="en-US" sz="900" dirty="0">
              <a:solidFill>
                <a:srgbClr val="BFBFB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5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F3DB-44AF-4141-BA91-772ECE9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9CF6-DD01-467F-8962-B6E981C25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C81591-C8FA-4201-8001-A691F927D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18812"/>
              </p:ext>
            </p:extLst>
          </p:nvPr>
        </p:nvGraphicFramePr>
        <p:xfrm>
          <a:off x="3655921" y="521965"/>
          <a:ext cx="4748463" cy="4099570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681789">
                  <a:extLst>
                    <a:ext uri="{9D8B030D-6E8A-4147-A177-3AD203B41FA5}">
                      <a16:colId xmlns:a16="http://schemas.microsoft.com/office/drawing/2014/main" val="126165299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3003731570"/>
                    </a:ext>
                  </a:extLst>
                </a:gridCol>
                <a:gridCol w="2366211">
                  <a:extLst>
                    <a:ext uri="{9D8B030D-6E8A-4147-A177-3AD203B41FA5}">
                      <a16:colId xmlns:a16="http://schemas.microsoft.com/office/drawing/2014/main" val="3714305922"/>
                    </a:ext>
                  </a:extLst>
                </a:gridCol>
              </a:tblGrid>
              <a:tr h="112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Group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729052807"/>
                  </a:ext>
                </a:extLst>
              </a:tr>
              <a:tr h="13243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TOTAL_VISIT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visit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53380771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TOTAL_SPEND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spending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005877401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AVG_VISIT_PER_MONTH</a:t>
                      </a: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</a:rPr>
                        <a:t>Average visit per month</a:t>
                      </a: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734749389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AVG_SPEND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spending per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203079055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LAST_VISIT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of month between last visit and today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829406541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of month between first visit and last visit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090963641"/>
                  </a:ext>
                </a:extLst>
              </a:tr>
              <a:tr h="1324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Daytime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PROB_WEEKEND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Probability to visit on daytime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2914409962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PROB_WEEKDAY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00454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PROB_MORNING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0040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PROB_AFTERNOON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33482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PROB_EVENING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11775"/>
                  </a:ext>
                </a:extLst>
              </a:tr>
              <a:tr h="13243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Purchased behavior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PROB_BAS_L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Probability of basket size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(L=Large, M=Medium, S=Small)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3123153671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PROB_BAS_M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07213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PROB_BAS_S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2383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PROB_BAS_PRICE_LA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Probability of basket price sensitivity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(LA=Less Affluent, MM=Mid Market, 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UM=Up Market)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4214801812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PROB_BAS_PRICE_MM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70429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PROB_BAS_PRICE_UM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77512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PROB_BAS_DOMI_FRESH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Probability of shopping dominant mission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247302535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PROB_BAS_DOMI_GROCERY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91571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PROB_BAS_DOMI_MIXED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741473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PROB_BAS_DOMI_NONFOOD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55292"/>
                  </a:ext>
                </a:extLst>
              </a:tr>
              <a:tr h="13243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behavior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CUS_PRICE_LA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Customer's Price Sensitivity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347625566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CUS_PRICE_MM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49311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CUS_PRICE_UM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59881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CUS_LIFE_OA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Customer's Lifestage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(OA=Oder Adults, OF=Older Families,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OT=Other, PE=Pensioners,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YA=Young Adults, YF=Young Families)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extLst>
                  <a:ext uri="{0D108BD9-81ED-4DB2-BD59-A6C34878D82A}">
                    <a16:rowId xmlns:a16="http://schemas.microsoft.com/office/drawing/2014/main" val="1646188365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CUS_LIFE_OF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44935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CUS_LIFE_OT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85133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CUS_LIFE_PE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04338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CUS_LIFE_YA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41156"/>
                  </a:ext>
                </a:extLst>
              </a:tr>
              <a:tr h="132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CUS_LIFE_YF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</a:endParaRPr>
                    </a:p>
                  </a:txBody>
                  <a:tcPr marL="4690" marR="4690" marT="469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59374"/>
                  </a:ext>
                </a:extLst>
              </a:tr>
            </a:tbl>
          </a:graphicData>
        </a:graphic>
      </p:graphicFrame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CE1C7E0F-3DAC-42B9-82CA-190A8542DA3E}"/>
              </a:ext>
            </a:extLst>
          </p:cNvPr>
          <p:cNvSpPr txBox="1"/>
          <p:nvPr/>
        </p:nvSpPr>
        <p:spPr>
          <a:xfrm>
            <a:off x="2230626" y="2540091"/>
            <a:ext cx="1149926" cy="45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latinLnBrk="1">
              <a:buSzPts val="1100"/>
            </a:pPr>
            <a:r>
              <a:rPr lang="en-US" kern="1200" dirty="0">
                <a:solidFill>
                  <a:srgbClr val="BFBFBF"/>
                </a:solidFill>
                <a:latin typeface="+mn-lt"/>
                <a:ea typeface="+mn-ea"/>
                <a:cs typeface="Arial" pitchFamily="34" charset="0"/>
                <a:sym typeface="Source Sans Pro"/>
              </a:rPr>
              <a:t>4 groups</a:t>
            </a:r>
            <a:r>
              <a:rPr lang="th-TH" kern="1200" dirty="0">
                <a:solidFill>
                  <a:srgbClr val="BFBFBF"/>
                </a:solidFill>
                <a:latin typeface="+mn-lt"/>
                <a:ea typeface="+mn-ea"/>
                <a:cs typeface="Arial" pitchFamily="34" charset="0"/>
                <a:sym typeface="Source Sans Pro"/>
              </a:rPr>
              <a:t> </a:t>
            </a:r>
            <a:br>
              <a:rPr lang="th-TH" kern="1200" dirty="0">
                <a:solidFill>
                  <a:srgbClr val="BFBFBF"/>
                </a:solidFill>
                <a:latin typeface="+mn-lt"/>
                <a:ea typeface="+mn-ea"/>
                <a:cs typeface="Arial" pitchFamily="34" charset="0"/>
                <a:sym typeface="Source Sans Pro"/>
              </a:rPr>
            </a:br>
            <a:r>
              <a:rPr lang="en-US" kern="1200" dirty="0">
                <a:solidFill>
                  <a:srgbClr val="BFBFBF"/>
                </a:solidFill>
                <a:latin typeface="+mn-lt"/>
                <a:ea typeface="+mn-ea"/>
                <a:cs typeface="Arial" pitchFamily="34" charset="0"/>
                <a:sym typeface="Source Sans Pro"/>
              </a:rPr>
              <a:t>30 features</a:t>
            </a:r>
            <a:endParaRPr dirty="0">
              <a:solidFill>
                <a:srgbClr val="BFBFB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6" name="Table 42">
            <a:extLst>
              <a:ext uri="{FF2B5EF4-FFF2-40B4-BE49-F238E27FC236}">
                <a16:creationId xmlns:a16="http://schemas.microsoft.com/office/drawing/2014/main" id="{5672760C-3390-4754-9E8E-A2647ADB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7049"/>
              </p:ext>
            </p:extLst>
          </p:nvPr>
        </p:nvGraphicFramePr>
        <p:xfrm>
          <a:off x="874799" y="2181844"/>
          <a:ext cx="1062221" cy="79404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7063">
                  <a:extLst>
                    <a:ext uri="{9D8B030D-6E8A-4147-A177-3AD203B41FA5}">
                      <a16:colId xmlns:a16="http://schemas.microsoft.com/office/drawing/2014/main" val="2027553259"/>
                    </a:ext>
                  </a:extLst>
                </a:gridCol>
                <a:gridCol w="795158">
                  <a:extLst>
                    <a:ext uri="{9D8B030D-6E8A-4147-A177-3AD203B41FA5}">
                      <a16:colId xmlns:a16="http://schemas.microsoft.com/office/drawing/2014/main" val="3002595302"/>
                    </a:ext>
                  </a:extLst>
                </a:gridCol>
              </a:tblGrid>
              <a:tr h="26806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14480" marR="114480" marT="57240" marB="57240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14480" marR="114480" marT="57240" marB="57240"/>
                </a:tc>
                <a:extLst>
                  <a:ext uri="{0D108BD9-81ED-4DB2-BD59-A6C34878D82A}">
                    <a16:rowId xmlns:a16="http://schemas.microsoft.com/office/drawing/2014/main" val="1288793145"/>
                  </a:ext>
                </a:extLst>
              </a:tr>
              <a:tr h="52598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14480" marR="114480" marT="57240" marB="57240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</a:txBody>
                  <a:tcPr marL="114480" marR="114480" marT="57240" marB="57240"/>
                </a:tc>
                <a:extLst>
                  <a:ext uri="{0D108BD9-81ED-4DB2-BD59-A6C34878D82A}">
                    <a16:rowId xmlns:a16="http://schemas.microsoft.com/office/drawing/2014/main" val="1435950661"/>
                  </a:ext>
                </a:extLst>
              </a:tr>
            </a:tbl>
          </a:graphicData>
        </a:graphic>
      </p:graphicFrame>
      <p:sp>
        <p:nvSpPr>
          <p:cNvPr id="17" name="TextBox 28">
            <a:extLst>
              <a:ext uri="{FF2B5EF4-FFF2-40B4-BE49-F238E27FC236}">
                <a16:creationId xmlns:a16="http://schemas.microsoft.com/office/drawing/2014/main" id="{6DF63436-4572-4772-B31A-470BA14D01CB}"/>
              </a:ext>
            </a:extLst>
          </p:cNvPr>
          <p:cNvSpPr txBox="1"/>
          <p:nvPr/>
        </p:nvSpPr>
        <p:spPr>
          <a:xfrm>
            <a:off x="898478" y="1699326"/>
            <a:ext cx="10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Smiley Face 14">
            <a:extLst>
              <a:ext uri="{FF2B5EF4-FFF2-40B4-BE49-F238E27FC236}">
                <a16:creationId xmlns:a16="http://schemas.microsoft.com/office/drawing/2014/main" id="{BB3613A6-00FA-42AE-8795-DC47B98958E0}"/>
              </a:ext>
            </a:extLst>
          </p:cNvPr>
          <p:cNvSpPr/>
          <p:nvPr/>
        </p:nvSpPr>
        <p:spPr>
          <a:xfrm>
            <a:off x="1662563" y="2702216"/>
            <a:ext cx="238371" cy="23837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9BFC8DC1-217E-4F41-A9E8-6D733A39C9EF}"/>
              </a:ext>
            </a:extLst>
          </p:cNvPr>
          <p:cNvSpPr txBox="1"/>
          <p:nvPr/>
        </p:nvSpPr>
        <p:spPr>
          <a:xfrm>
            <a:off x="646450" y="195101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BFBFBF"/>
                </a:solidFill>
                <a:cs typeface="Arial" pitchFamily="34" charset="0"/>
              </a:rPr>
              <a:t>6.1K rows</a:t>
            </a:r>
            <a:endParaRPr lang="ko-KR" altLang="en-US" sz="10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C017471-19C0-4C46-B8AC-B5E91D5B343D}"/>
              </a:ext>
            </a:extLst>
          </p:cNvPr>
          <p:cNvSpPr/>
          <p:nvPr/>
        </p:nvSpPr>
        <p:spPr>
          <a:xfrm>
            <a:off x="2517557" y="2300652"/>
            <a:ext cx="576064" cy="2769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F3DB-44AF-4141-BA91-772ECE9D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9CF6-DD01-467F-8962-B6E981C25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aphicFrame>
        <p:nvGraphicFramePr>
          <p:cNvPr id="4" name="Table 42">
            <a:extLst>
              <a:ext uri="{FF2B5EF4-FFF2-40B4-BE49-F238E27FC236}">
                <a16:creationId xmlns:a16="http://schemas.microsoft.com/office/drawing/2014/main" id="{FDE6EF49-BB31-4778-9334-CFF890E06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72925"/>
              </p:ext>
            </p:extLst>
          </p:nvPr>
        </p:nvGraphicFramePr>
        <p:xfrm>
          <a:off x="1165744" y="2113167"/>
          <a:ext cx="1062221" cy="79404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7063">
                  <a:extLst>
                    <a:ext uri="{9D8B030D-6E8A-4147-A177-3AD203B41FA5}">
                      <a16:colId xmlns:a16="http://schemas.microsoft.com/office/drawing/2014/main" val="2027553259"/>
                    </a:ext>
                  </a:extLst>
                </a:gridCol>
                <a:gridCol w="795158">
                  <a:extLst>
                    <a:ext uri="{9D8B030D-6E8A-4147-A177-3AD203B41FA5}">
                      <a16:colId xmlns:a16="http://schemas.microsoft.com/office/drawing/2014/main" val="3002595302"/>
                    </a:ext>
                  </a:extLst>
                </a:gridCol>
              </a:tblGrid>
              <a:tr h="268065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14480" marR="114480" marT="57240" marB="57240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14480" marR="114480" marT="57240" marB="57240"/>
                </a:tc>
                <a:extLst>
                  <a:ext uri="{0D108BD9-81ED-4DB2-BD59-A6C34878D82A}">
                    <a16:rowId xmlns:a16="http://schemas.microsoft.com/office/drawing/2014/main" val="1288793145"/>
                  </a:ext>
                </a:extLst>
              </a:tr>
              <a:tr h="525984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114480" marR="114480" marT="57240" marB="57240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  <a:p>
                      <a:endParaRPr lang="en-US" sz="400" dirty="0"/>
                    </a:p>
                  </a:txBody>
                  <a:tcPr marL="114480" marR="114480" marT="57240" marB="57240"/>
                </a:tc>
                <a:extLst>
                  <a:ext uri="{0D108BD9-81ED-4DB2-BD59-A6C34878D82A}">
                    <a16:rowId xmlns:a16="http://schemas.microsoft.com/office/drawing/2014/main" val="1435950661"/>
                  </a:ext>
                </a:extLst>
              </a:tr>
            </a:tbl>
          </a:graphicData>
        </a:graphic>
      </p:graphicFrame>
      <p:sp>
        <p:nvSpPr>
          <p:cNvPr id="5" name="TextBox 28">
            <a:extLst>
              <a:ext uri="{FF2B5EF4-FFF2-40B4-BE49-F238E27FC236}">
                <a16:creationId xmlns:a16="http://schemas.microsoft.com/office/drawing/2014/main" id="{B8AB94A2-17B9-4225-B001-447EFF2E18BA}"/>
              </a:ext>
            </a:extLst>
          </p:cNvPr>
          <p:cNvSpPr txBox="1"/>
          <p:nvPr/>
        </p:nvSpPr>
        <p:spPr>
          <a:xfrm>
            <a:off x="1189423" y="1630649"/>
            <a:ext cx="108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Smiley Face 14">
            <a:extLst>
              <a:ext uri="{FF2B5EF4-FFF2-40B4-BE49-F238E27FC236}">
                <a16:creationId xmlns:a16="http://schemas.microsoft.com/office/drawing/2014/main" id="{123FC696-3E59-411E-8C82-944630BA15D5}"/>
              </a:ext>
            </a:extLst>
          </p:cNvPr>
          <p:cNvSpPr/>
          <p:nvPr/>
        </p:nvSpPr>
        <p:spPr>
          <a:xfrm>
            <a:off x="1953508" y="2633539"/>
            <a:ext cx="238371" cy="23837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rgbClr val="26A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C5B6B41C-519B-4043-AB59-42BFCF4287C4}"/>
              </a:ext>
            </a:extLst>
          </p:cNvPr>
          <p:cNvSpPr txBox="1"/>
          <p:nvPr/>
        </p:nvSpPr>
        <p:spPr>
          <a:xfrm>
            <a:off x="937395" y="1882335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rgbClr val="BFBFBF"/>
                </a:solidFill>
                <a:cs typeface="Arial" pitchFamily="34" charset="0"/>
              </a:rPr>
              <a:t>6.1K rows</a:t>
            </a:r>
            <a:endParaRPr lang="ko-KR" altLang="en-US" sz="1000" dirty="0">
              <a:solidFill>
                <a:srgbClr val="BFBFBF"/>
              </a:solidFill>
              <a:cs typeface="Arial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849DE7-43C2-4D66-A29E-8D1DD89BA592}"/>
              </a:ext>
            </a:extLst>
          </p:cNvPr>
          <p:cNvSpPr/>
          <p:nvPr/>
        </p:nvSpPr>
        <p:spPr>
          <a:xfrm>
            <a:off x="2659268" y="2343985"/>
            <a:ext cx="576064" cy="2769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0A2155-6FC6-4DB5-BE67-2D92D9FF4A03}"/>
              </a:ext>
            </a:extLst>
          </p:cNvPr>
          <p:cNvGrpSpPr/>
          <p:nvPr/>
        </p:nvGrpSpPr>
        <p:grpSpPr>
          <a:xfrm>
            <a:off x="2571166" y="1226977"/>
            <a:ext cx="3443639" cy="2480238"/>
            <a:chOff x="2403798" y="1254686"/>
            <a:chExt cx="3443639" cy="2480238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A572E39B-441D-4609-9A4A-1D09CC2D68B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181533"/>
                </p:ext>
              </p:extLst>
            </p:nvPr>
          </p:nvGraphicFramePr>
          <p:xfrm>
            <a:off x="2403798" y="1408575"/>
            <a:ext cx="3443639" cy="2326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28">
              <a:extLst>
                <a:ext uri="{FF2B5EF4-FFF2-40B4-BE49-F238E27FC236}">
                  <a16:creationId xmlns:a16="http://schemas.microsoft.com/office/drawing/2014/main" id="{154D8F54-3E7D-454A-BDB6-562A0880AC45}"/>
                </a:ext>
              </a:extLst>
            </p:cNvPr>
            <p:cNvSpPr txBox="1"/>
            <p:nvPr/>
          </p:nvSpPr>
          <p:spPr>
            <a:xfrm>
              <a:off x="3413960" y="1254686"/>
              <a:ext cx="1423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Visit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E524B31-578A-44FE-BA55-312513EA6F5E}"/>
              </a:ext>
            </a:extLst>
          </p:cNvPr>
          <p:cNvSpPr/>
          <p:nvPr/>
        </p:nvSpPr>
        <p:spPr>
          <a:xfrm>
            <a:off x="5318203" y="2343984"/>
            <a:ext cx="576064" cy="27699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0B58EB74-F380-4AB4-91B0-5DD524BBD618}"/>
              </a:ext>
            </a:extLst>
          </p:cNvPr>
          <p:cNvSpPr txBox="1"/>
          <p:nvPr/>
        </p:nvSpPr>
        <p:spPr>
          <a:xfrm>
            <a:off x="6014803" y="1380865"/>
            <a:ext cx="2938281" cy="242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1-Visit Model </a:t>
            </a:r>
            <a:endParaRPr dirty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LAST_VISIT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TOTAL_SPEND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0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600"/>
              </a:spcBef>
              <a:buSzPts val="1100"/>
            </a:pPr>
            <a:r>
              <a:rPr lang="en-US" b="1" dirty="0">
                <a:solidFill>
                  <a:srgbClr val="0091EA"/>
                </a:solidFill>
                <a:latin typeface="Source Sans Pro"/>
                <a:ea typeface="Source Sans Pro"/>
                <a:sym typeface="Source Sans Pro"/>
              </a:rPr>
              <a:t>Re-visit Model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Use correlation heatmap to reduce features</a:t>
            </a: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213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5BC330B-B731-4920-90B8-949A5CBA7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64" y="827194"/>
            <a:ext cx="4521023" cy="37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A683-1EB4-4A8B-AA37-6951B040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EDA : Re-visit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0EF1-3643-4DCE-9970-99D0D5FC3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DD726-FC95-49BB-8B76-608010649186}"/>
              </a:ext>
            </a:extLst>
          </p:cNvPr>
          <p:cNvSpPr txBox="1"/>
          <p:nvPr/>
        </p:nvSpPr>
        <p:spPr>
          <a:xfrm>
            <a:off x="845127" y="1402080"/>
            <a:ext cx="212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Remove low correlation &amp; duplicate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F33EE-2A93-488B-908F-87555EB163B1}"/>
              </a:ext>
            </a:extLst>
          </p:cNvPr>
          <p:cNvSpPr/>
          <p:nvPr/>
        </p:nvSpPr>
        <p:spPr>
          <a:xfrm>
            <a:off x="3877364" y="1398304"/>
            <a:ext cx="4051974" cy="1070268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21C2D-F9BF-4043-BE92-46A4792B64E1}"/>
              </a:ext>
            </a:extLst>
          </p:cNvPr>
          <p:cNvSpPr txBox="1"/>
          <p:nvPr/>
        </p:nvSpPr>
        <p:spPr>
          <a:xfrm>
            <a:off x="3363135" y="903613"/>
            <a:ext cx="61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91EA"/>
                </a:solidFill>
                <a:latin typeface="Roboto Slab"/>
                <a:ea typeface="Roboto Slab"/>
              </a:rPr>
              <a:t>RFM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CCD8C-EECD-4269-80EF-65A155937DA5}"/>
              </a:ext>
            </a:extLst>
          </p:cNvPr>
          <p:cNvSpPr/>
          <p:nvPr/>
        </p:nvSpPr>
        <p:spPr>
          <a:xfrm>
            <a:off x="3877364" y="2856157"/>
            <a:ext cx="4051974" cy="90507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602D6-7FEB-4FB8-AF4F-CA96004CD120}"/>
              </a:ext>
            </a:extLst>
          </p:cNvPr>
          <p:cNvSpPr txBox="1"/>
          <p:nvPr/>
        </p:nvSpPr>
        <p:spPr>
          <a:xfrm>
            <a:off x="5234869" y="584302"/>
            <a:ext cx="209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 Slab"/>
                <a:ea typeface="Roboto Slab"/>
              </a:rPr>
              <a:t>Correlation Heatmap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A3E4CE-5CD0-4ABE-A689-64C20817EFA1}"/>
              </a:ext>
            </a:extLst>
          </p:cNvPr>
          <p:cNvSpPr txBox="1"/>
          <p:nvPr/>
        </p:nvSpPr>
        <p:spPr>
          <a:xfrm>
            <a:off x="2873330" y="2422293"/>
            <a:ext cx="942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91EA"/>
                </a:solidFill>
                <a:latin typeface="Roboto Slab"/>
                <a:ea typeface="Roboto Slab"/>
              </a:rPr>
              <a:t>Shopping Dominant mission</a:t>
            </a:r>
          </a:p>
        </p:txBody>
      </p:sp>
    </p:spTree>
    <p:extLst>
      <p:ext uri="{BB962C8B-B14F-4D97-AF65-F5344CB8AC3E}">
        <p14:creationId xmlns:p14="http://schemas.microsoft.com/office/powerpoint/2010/main" val="23398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308F-8F9B-48A4-A2B7-7038C15C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K-Mean Clustering : 1-visit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C7850-DBE3-427C-B00D-A0E30F569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BF6ADD5-E36C-4848-899F-90AF0EE4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0" y="1388819"/>
            <a:ext cx="3006684" cy="22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1948A15-7BBE-429B-970A-3223C9350A43}"/>
              </a:ext>
            </a:extLst>
          </p:cNvPr>
          <p:cNvSpPr/>
          <p:nvPr/>
        </p:nvSpPr>
        <p:spPr>
          <a:xfrm>
            <a:off x="1485432" y="2689431"/>
            <a:ext cx="367146" cy="3671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9AC9B42F-83D0-4684-8DED-62536C82BBC0}"/>
              </a:ext>
            </a:extLst>
          </p:cNvPr>
          <p:cNvSpPr txBox="1"/>
          <p:nvPr/>
        </p:nvSpPr>
        <p:spPr>
          <a:xfrm>
            <a:off x="1370571" y="2490645"/>
            <a:ext cx="1423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K=3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52FC3A-72C6-4845-B69D-9EC42CF6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31" y="1206708"/>
            <a:ext cx="3198354" cy="23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308F-8F9B-48A4-A2B7-7038C15C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K-Mean Clustering : Re-visit Model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C7850-DBE3-427C-B00D-A0E30F569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F0595A-18AD-47FC-993F-0BEF3B3AE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9" t="22804"/>
          <a:stretch/>
        </p:blipFill>
        <p:spPr>
          <a:xfrm>
            <a:off x="3415590" y="1274983"/>
            <a:ext cx="5524084" cy="152346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92F675-5908-494C-ACA0-ABF67F93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90" y="1307530"/>
            <a:ext cx="1980569" cy="13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1948A15-7BBE-429B-970A-3223C9350A43}"/>
              </a:ext>
            </a:extLst>
          </p:cNvPr>
          <p:cNvSpPr/>
          <p:nvPr/>
        </p:nvSpPr>
        <p:spPr>
          <a:xfrm>
            <a:off x="2156778" y="2240581"/>
            <a:ext cx="198116" cy="1934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9AC9B42F-83D0-4684-8DED-62536C82BBC0}"/>
              </a:ext>
            </a:extLst>
          </p:cNvPr>
          <p:cNvSpPr txBox="1"/>
          <p:nvPr/>
        </p:nvSpPr>
        <p:spPr>
          <a:xfrm>
            <a:off x="2156778" y="2051037"/>
            <a:ext cx="861924" cy="30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K=6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A7796F-AA60-4416-BF15-B8CAEA74C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239" b="81130"/>
          <a:stretch/>
        </p:blipFill>
        <p:spPr>
          <a:xfrm>
            <a:off x="5732977" y="1321288"/>
            <a:ext cx="921473" cy="371867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2B403760-A94C-4D2E-9712-C21C9ADD9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80" y="3062707"/>
            <a:ext cx="194076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BD34F7-9845-4F41-B3F4-3AD5710138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511"/>
          <a:stretch/>
        </p:blipFill>
        <p:spPr>
          <a:xfrm>
            <a:off x="3448562" y="2971267"/>
            <a:ext cx="4568830" cy="16579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E27AFB-F906-4532-8203-1C9E33E0DF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450" b="75277"/>
          <a:stretch/>
        </p:blipFill>
        <p:spPr>
          <a:xfrm>
            <a:off x="6184067" y="3024800"/>
            <a:ext cx="1243371" cy="556579"/>
          </a:xfrm>
          <a:prstGeom prst="rect">
            <a:avLst/>
          </a:prstGeom>
        </p:spPr>
      </p:pic>
      <p:sp>
        <p:nvSpPr>
          <p:cNvPr id="30" name="TextBox 28">
            <a:extLst>
              <a:ext uri="{FF2B5EF4-FFF2-40B4-BE49-F238E27FC236}">
                <a16:creationId xmlns:a16="http://schemas.microsoft.com/office/drawing/2014/main" id="{8198FEEF-196D-48EA-BAFC-9AB7A87F8BDD}"/>
              </a:ext>
            </a:extLst>
          </p:cNvPr>
          <p:cNvSpPr txBox="1"/>
          <p:nvPr/>
        </p:nvSpPr>
        <p:spPr>
          <a:xfrm>
            <a:off x="1837102" y="3748507"/>
            <a:ext cx="86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K=4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70AB028-DB99-4EFE-A811-1E5653B60CF4}"/>
              </a:ext>
            </a:extLst>
          </p:cNvPr>
          <p:cNvSpPr txBox="1">
            <a:spLocks/>
          </p:cNvSpPr>
          <p:nvPr/>
        </p:nvSpPr>
        <p:spPr>
          <a:xfrm>
            <a:off x="204326" y="1194811"/>
            <a:ext cx="883240" cy="155448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RFM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E3116AE-80BB-4315-BEE8-D1A6183BBBAE}"/>
              </a:ext>
            </a:extLst>
          </p:cNvPr>
          <p:cNvSpPr txBox="1">
            <a:spLocks/>
          </p:cNvSpPr>
          <p:nvPr/>
        </p:nvSpPr>
        <p:spPr>
          <a:xfrm>
            <a:off x="204326" y="2971267"/>
            <a:ext cx="883240" cy="155448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Shopping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Dominant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Mission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25AC19-12FA-40CD-8F8E-D6CBA4F86B10}"/>
              </a:ext>
            </a:extLst>
          </p:cNvPr>
          <p:cNvSpPr/>
          <p:nvPr/>
        </p:nvSpPr>
        <p:spPr>
          <a:xfrm>
            <a:off x="1850432" y="3862811"/>
            <a:ext cx="198116" cy="1934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D53C-20A7-426D-A954-0E5A55BC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Interpreting Result : 1-visit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BCAA0-3023-4E4A-A805-A10AE066E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71C437-9796-482E-8075-9A78F14E1AC3}"/>
              </a:ext>
            </a:extLst>
          </p:cNvPr>
          <p:cNvSpPr txBox="1"/>
          <p:nvPr/>
        </p:nvSpPr>
        <p:spPr>
          <a:xfrm>
            <a:off x="2667000" y="1141638"/>
            <a:ext cx="1066636" cy="1280160"/>
          </a:xfrm>
          <a:prstGeom prst="rect">
            <a:avLst/>
          </a:prstGeom>
          <a:solidFill>
            <a:srgbClr val="0091EA"/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High spending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Visitors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3860D9-C925-442B-A20F-8E6ABE22F545}"/>
              </a:ext>
            </a:extLst>
          </p:cNvPr>
          <p:cNvSpPr/>
          <p:nvPr/>
        </p:nvSpPr>
        <p:spPr>
          <a:xfrm>
            <a:off x="3733635" y="1985043"/>
            <a:ext cx="2272216" cy="435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C2E96E97-E72A-4E7E-A269-722645BD6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52131"/>
              </p:ext>
            </p:extLst>
          </p:nvPr>
        </p:nvGraphicFramePr>
        <p:xfrm>
          <a:off x="3733635" y="1141639"/>
          <a:ext cx="2272216" cy="914877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2272216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</a:tblGrid>
              <a:tr h="201583">
                <a:tc>
                  <a:txBody>
                    <a:bodyPr/>
                    <a:lstStyle/>
                    <a:p>
                      <a:r>
                        <a:rPr lang="en-US" sz="700" dirty="0"/>
                        <a:t>131 of customers (2.1%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r>
                        <a:rPr lang="en-US" sz="700" baseline="30000" dirty="0"/>
                        <a:t>rd</a:t>
                      </a:r>
                      <a:r>
                        <a:rPr lang="en-US" sz="700" dirty="0"/>
                        <a:t>  lowest total revenue</a:t>
                      </a:r>
                    </a:p>
                    <a:p>
                      <a:r>
                        <a:rPr lang="en-US" sz="700" dirty="0"/>
                        <a:t>0.5%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1583">
                <a:tc>
                  <a:txBody>
                    <a:bodyPr/>
                    <a:lstStyle/>
                    <a:p>
                      <a:r>
                        <a:rPr lang="en-US" sz="700" dirty="0"/>
                        <a:t>High Recency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48984"/>
                  </a:ext>
                </a:extLst>
              </a:tr>
              <a:tr h="20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Highest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1917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3B96067-48DD-453D-9A95-81B269233FEC}"/>
              </a:ext>
            </a:extLst>
          </p:cNvPr>
          <p:cNvSpPr txBox="1"/>
          <p:nvPr/>
        </p:nvSpPr>
        <p:spPr>
          <a:xfrm>
            <a:off x="4566288" y="2814366"/>
            <a:ext cx="1066636" cy="12234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Let them go</a:t>
            </a:r>
            <a:br>
              <a:rPr lang="en-US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34859B-18E6-453B-A174-E476C2802CA0}"/>
              </a:ext>
            </a:extLst>
          </p:cNvPr>
          <p:cNvSpPr/>
          <p:nvPr/>
        </p:nvSpPr>
        <p:spPr>
          <a:xfrm>
            <a:off x="5632924" y="3602545"/>
            <a:ext cx="2272216" cy="435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18">
            <a:extLst>
              <a:ext uri="{FF2B5EF4-FFF2-40B4-BE49-F238E27FC236}">
                <a16:creationId xmlns:a16="http://schemas.microsoft.com/office/drawing/2014/main" id="{2BA7C6AC-A54D-417F-A3C5-DD9BC76E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8001"/>
              </p:ext>
            </p:extLst>
          </p:nvPr>
        </p:nvGraphicFramePr>
        <p:xfrm>
          <a:off x="5632923" y="2814366"/>
          <a:ext cx="2272216" cy="914877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2272216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</a:tblGrid>
              <a:tr h="201583">
                <a:tc>
                  <a:txBody>
                    <a:bodyPr/>
                    <a:lstStyle/>
                    <a:p>
                      <a:r>
                        <a:rPr lang="en-US" sz="700" dirty="0"/>
                        <a:t>928 of customers (15.2%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r>
                        <a:rPr lang="en-US" sz="700" dirty="0"/>
                        <a:t>Lowest total revenue</a:t>
                      </a:r>
                    </a:p>
                    <a:p>
                      <a:r>
                        <a:rPr lang="en-US" sz="700" dirty="0"/>
                        <a:t>0.3%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Highest Recency (Last visit 2 years ago)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48984"/>
                  </a:ext>
                </a:extLst>
              </a:tr>
              <a:tr h="20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1917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FE5A520-2681-47F6-BA8C-9042A9EC6CE7}"/>
              </a:ext>
            </a:extLst>
          </p:cNvPr>
          <p:cNvSpPr txBox="1"/>
          <p:nvPr/>
        </p:nvSpPr>
        <p:spPr>
          <a:xfrm>
            <a:off x="1036320" y="2814366"/>
            <a:ext cx="1066636" cy="122341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Visitors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CA6EA2-64FC-41BF-B846-6A2A484CDD01}"/>
              </a:ext>
            </a:extLst>
          </p:cNvPr>
          <p:cNvSpPr/>
          <p:nvPr/>
        </p:nvSpPr>
        <p:spPr>
          <a:xfrm>
            <a:off x="2102956" y="3602545"/>
            <a:ext cx="2272216" cy="435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18">
            <a:extLst>
              <a:ext uri="{FF2B5EF4-FFF2-40B4-BE49-F238E27FC236}">
                <a16:creationId xmlns:a16="http://schemas.microsoft.com/office/drawing/2014/main" id="{E5D6E46F-D43E-45DD-A511-28851865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81021"/>
              </p:ext>
            </p:extLst>
          </p:nvPr>
        </p:nvGraphicFramePr>
        <p:xfrm>
          <a:off x="2102955" y="2814366"/>
          <a:ext cx="2272216" cy="914877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2272216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</a:tblGrid>
              <a:tr h="201583">
                <a:tc>
                  <a:txBody>
                    <a:bodyPr/>
                    <a:lstStyle/>
                    <a:p>
                      <a:r>
                        <a:rPr lang="en-US" sz="700" dirty="0"/>
                        <a:t>966 of customers (15.8%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310128">
                <a:tc>
                  <a:txBody>
                    <a:bodyPr/>
                    <a:lstStyle/>
                    <a:p>
                      <a:r>
                        <a:rPr lang="en-US" sz="700" dirty="0"/>
                        <a:t>Lowest total revenue</a:t>
                      </a:r>
                    </a:p>
                    <a:p>
                      <a:r>
                        <a:rPr lang="en-US" sz="700" dirty="0"/>
                        <a:t>0.3%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High Recency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448984"/>
                  </a:ext>
                </a:extLst>
              </a:tr>
              <a:tr h="20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19178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AA0466A-ADD0-4B31-BC40-6668FDA7ABFD}"/>
              </a:ext>
            </a:extLst>
          </p:cNvPr>
          <p:cNvSpPr txBox="1"/>
          <p:nvPr/>
        </p:nvSpPr>
        <p:spPr>
          <a:xfrm>
            <a:off x="3733635" y="2112275"/>
            <a:ext cx="2272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Special campaign by occasion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0B06BE-6691-4CFD-BCF9-5A2D8F6936DD}"/>
              </a:ext>
            </a:extLst>
          </p:cNvPr>
          <p:cNvSpPr txBox="1"/>
          <p:nvPr/>
        </p:nvSpPr>
        <p:spPr>
          <a:xfrm>
            <a:off x="2102955" y="3775788"/>
            <a:ext cx="2272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Special campaign by occasion</a:t>
            </a:r>
          </a:p>
        </p:txBody>
      </p:sp>
    </p:spTree>
    <p:extLst>
      <p:ext uri="{BB962C8B-B14F-4D97-AF65-F5344CB8AC3E}">
        <p14:creationId xmlns:p14="http://schemas.microsoft.com/office/powerpoint/2010/main" val="350675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D53C-20A7-426D-A954-0E5A55BC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Interpreting Result : Re-visit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BCAA0-3023-4E4A-A805-A10AE066E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95CA156-9569-4E49-A7D4-4E00E65A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13445"/>
              </p:ext>
            </p:extLst>
          </p:nvPr>
        </p:nvGraphicFramePr>
        <p:xfrm>
          <a:off x="1211416" y="1038906"/>
          <a:ext cx="3174536" cy="80772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587268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  <a:gridCol w="1587268">
                  <a:extLst>
                    <a:ext uri="{9D8B030D-6E8A-4147-A177-3AD203B41FA5}">
                      <a16:colId xmlns:a16="http://schemas.microsoft.com/office/drawing/2014/main" val="301677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107 of customers (1.7%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Average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  <a:r>
                        <a:rPr lang="en-US" sz="700" baseline="30000" dirty="0"/>
                        <a:t>nd</a:t>
                      </a:r>
                      <a:r>
                        <a:rPr lang="en-US" sz="700" dirty="0"/>
                        <a:t> highest total revenue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25%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Lowest Recency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Avg visit 3 times per week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More than 2 years relationship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Basket dominant 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67% Fresh   26% Mixed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213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471C437-9796-482E-8075-9A78F14E1AC3}"/>
              </a:ext>
            </a:extLst>
          </p:cNvPr>
          <p:cNvSpPr txBox="1"/>
          <p:nvPr/>
        </p:nvSpPr>
        <p:spPr>
          <a:xfrm>
            <a:off x="347320" y="1038906"/>
            <a:ext cx="864096" cy="105413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Champion</a:t>
            </a:r>
            <a:br>
              <a:rPr lang="en-US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3860D9-C925-442B-A20F-8E6ABE22F545}"/>
              </a:ext>
            </a:extLst>
          </p:cNvPr>
          <p:cNvSpPr/>
          <p:nvPr/>
        </p:nvSpPr>
        <p:spPr>
          <a:xfrm>
            <a:off x="1211415" y="1835527"/>
            <a:ext cx="3174337" cy="265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18">
            <a:extLst>
              <a:ext uri="{FF2B5EF4-FFF2-40B4-BE49-F238E27FC236}">
                <a16:creationId xmlns:a16="http://schemas.microsoft.com/office/drawing/2014/main" id="{B680850C-F23F-4A6B-91AC-DD0F67A06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55014"/>
              </p:ext>
            </p:extLst>
          </p:nvPr>
        </p:nvGraphicFramePr>
        <p:xfrm>
          <a:off x="1211416" y="2232074"/>
          <a:ext cx="3174536" cy="80772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587268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  <a:gridCol w="1587268">
                  <a:extLst>
                    <a:ext uri="{9D8B030D-6E8A-4147-A177-3AD203B41FA5}">
                      <a16:colId xmlns:a16="http://schemas.microsoft.com/office/drawing/2014/main" val="301677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418 of customers (6.9%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Average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Highest total revenue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43%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Lowest Recency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Avg visit 1 times per week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More than  2 years relationship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Basket dominant 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63% Fresh   32% Mixed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213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2FA595F-5342-459B-87AA-EC96DBC1EDFD}"/>
              </a:ext>
            </a:extLst>
          </p:cNvPr>
          <p:cNvSpPr txBox="1"/>
          <p:nvPr/>
        </p:nvSpPr>
        <p:spPr>
          <a:xfrm>
            <a:off x="347320" y="2232074"/>
            <a:ext cx="864096" cy="10618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Loyalist</a:t>
            </a:r>
            <a:br>
              <a:rPr lang="en-US" sz="1050" dirty="0">
                <a:solidFill>
                  <a:schemeClr val="bg1"/>
                </a:solidFill>
              </a:rPr>
            </a:br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364706-409D-48C2-9ACF-231C410BDDA7}"/>
              </a:ext>
            </a:extLst>
          </p:cNvPr>
          <p:cNvSpPr/>
          <p:nvPr/>
        </p:nvSpPr>
        <p:spPr>
          <a:xfrm>
            <a:off x="1211415" y="3028695"/>
            <a:ext cx="3174337" cy="265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18">
            <a:extLst>
              <a:ext uri="{FF2B5EF4-FFF2-40B4-BE49-F238E27FC236}">
                <a16:creationId xmlns:a16="http://schemas.microsoft.com/office/drawing/2014/main" id="{AD5A0EE8-2250-47C5-AE57-4D1EEE0D3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95016"/>
              </p:ext>
            </p:extLst>
          </p:nvPr>
        </p:nvGraphicFramePr>
        <p:xfrm>
          <a:off x="1211416" y="3425242"/>
          <a:ext cx="3174536" cy="80772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587268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  <a:gridCol w="1587268">
                  <a:extLst>
                    <a:ext uri="{9D8B030D-6E8A-4147-A177-3AD203B41FA5}">
                      <a16:colId xmlns:a16="http://schemas.microsoft.com/office/drawing/2014/main" val="301677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532 of customers (8.7%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High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  <a:r>
                        <a:rPr lang="en-US" sz="700" baseline="30000" dirty="0"/>
                        <a:t>rd</a:t>
                      </a:r>
                      <a:r>
                        <a:rPr lang="en-US" sz="700" dirty="0"/>
                        <a:t>  highest total revenue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18%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 Recency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Avg visit 1 times per month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More than 2 years relationship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Basket dominant 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41% Fresh   52% Mixed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2135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9696DB1-9A82-4992-A6FC-51DDE92A4E7F}"/>
              </a:ext>
            </a:extLst>
          </p:cNvPr>
          <p:cNvSpPr txBox="1"/>
          <p:nvPr/>
        </p:nvSpPr>
        <p:spPr>
          <a:xfrm>
            <a:off x="347320" y="3425242"/>
            <a:ext cx="864096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Once a month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9DB8C1-BD27-4F31-8B92-58A3CCEA1EC9}"/>
              </a:ext>
            </a:extLst>
          </p:cNvPr>
          <p:cNvSpPr/>
          <p:nvPr/>
        </p:nvSpPr>
        <p:spPr>
          <a:xfrm>
            <a:off x="1211415" y="4221863"/>
            <a:ext cx="3174337" cy="265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18">
            <a:extLst>
              <a:ext uri="{FF2B5EF4-FFF2-40B4-BE49-F238E27FC236}">
                <a16:creationId xmlns:a16="http://schemas.microsoft.com/office/drawing/2014/main" id="{CFD122B9-CB60-4F42-A84B-9124F91A0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65773"/>
              </p:ext>
            </p:extLst>
          </p:nvPr>
        </p:nvGraphicFramePr>
        <p:xfrm>
          <a:off x="5538124" y="2232074"/>
          <a:ext cx="3174536" cy="80772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693156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  <a:gridCol w="1481380">
                  <a:extLst>
                    <a:ext uri="{9D8B030D-6E8A-4147-A177-3AD203B41FA5}">
                      <a16:colId xmlns:a16="http://schemas.microsoft.com/office/drawing/2014/main" val="301677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1,859 of customers (30.5%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9%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 Recency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Avg visit 1 times per month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1.5 years relationship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Basket dominant 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51% Fresh     25% Grocery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2135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9A6261E-55A5-4F6C-9007-C4E901DF1D53}"/>
              </a:ext>
            </a:extLst>
          </p:cNvPr>
          <p:cNvSpPr txBox="1"/>
          <p:nvPr/>
        </p:nvSpPr>
        <p:spPr>
          <a:xfrm>
            <a:off x="4674128" y="2231896"/>
            <a:ext cx="864096" cy="10618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Economy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Shopper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09BFBC-A340-453F-B2C5-FEE8C7038A66}"/>
              </a:ext>
            </a:extLst>
          </p:cNvPr>
          <p:cNvSpPr/>
          <p:nvPr/>
        </p:nvSpPr>
        <p:spPr>
          <a:xfrm>
            <a:off x="5538223" y="3028517"/>
            <a:ext cx="3174337" cy="265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18">
            <a:extLst>
              <a:ext uri="{FF2B5EF4-FFF2-40B4-BE49-F238E27FC236}">
                <a16:creationId xmlns:a16="http://schemas.microsoft.com/office/drawing/2014/main" id="{175D1571-42E4-49B6-98DA-E43C3A860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11941"/>
              </p:ext>
            </p:extLst>
          </p:nvPr>
        </p:nvGraphicFramePr>
        <p:xfrm>
          <a:off x="5538124" y="1034638"/>
          <a:ext cx="3174536" cy="80772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587268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  <a:gridCol w="1587268">
                  <a:extLst>
                    <a:ext uri="{9D8B030D-6E8A-4147-A177-3AD203B41FA5}">
                      <a16:colId xmlns:a16="http://schemas.microsoft.com/office/drawing/2014/main" val="301677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309 of customers (5.1%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High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Last visit 6 months ago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Avg visit 1 times per month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Less than 1 year relationship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Basket dominant 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33% Fresh     55% Mixed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2135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204E62A-4B46-4D41-870C-C29E9F1B2BEA}"/>
              </a:ext>
            </a:extLst>
          </p:cNvPr>
          <p:cNvSpPr txBox="1"/>
          <p:nvPr/>
        </p:nvSpPr>
        <p:spPr>
          <a:xfrm>
            <a:off x="4674128" y="1038905"/>
            <a:ext cx="864096" cy="10618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Risk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CFE8C-C753-4840-B717-4156EFC46D8B}"/>
              </a:ext>
            </a:extLst>
          </p:cNvPr>
          <p:cNvSpPr/>
          <p:nvPr/>
        </p:nvSpPr>
        <p:spPr>
          <a:xfrm>
            <a:off x="5538222" y="1837399"/>
            <a:ext cx="3174337" cy="265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18">
            <a:extLst>
              <a:ext uri="{FF2B5EF4-FFF2-40B4-BE49-F238E27FC236}">
                <a16:creationId xmlns:a16="http://schemas.microsoft.com/office/drawing/2014/main" id="{66981083-9426-43CE-8048-E73D850C7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89024"/>
              </p:ext>
            </p:extLst>
          </p:nvPr>
        </p:nvGraphicFramePr>
        <p:xfrm>
          <a:off x="5538324" y="3397056"/>
          <a:ext cx="3174536" cy="80772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587268">
                  <a:extLst>
                    <a:ext uri="{9D8B030D-6E8A-4147-A177-3AD203B41FA5}">
                      <a16:colId xmlns:a16="http://schemas.microsoft.com/office/drawing/2014/main" val="1279165531"/>
                    </a:ext>
                  </a:extLst>
                </a:gridCol>
                <a:gridCol w="1587268">
                  <a:extLst>
                    <a:ext uri="{9D8B030D-6E8A-4147-A177-3AD203B41FA5}">
                      <a16:colId xmlns:a16="http://schemas.microsoft.com/office/drawing/2014/main" val="301677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853 of customers (14.0% of base)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Low spending per time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25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1% revenue contribution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High Recency</a:t>
                      </a:r>
                      <a:br>
                        <a:rPr lang="en-US" sz="700" dirty="0"/>
                      </a:br>
                      <a:r>
                        <a:rPr lang="en-US" sz="700" dirty="0"/>
                        <a:t>Avg visit 1 times per month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48690"/>
                  </a:ext>
                </a:extLst>
              </a:tr>
              <a:tr h="20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Less than 6 months relationship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Basket dominant 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/>
                        <a:t>33% Fresh     55% Mixed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213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297293D-DFE5-4833-90C6-AB9CA1EC8A17}"/>
              </a:ext>
            </a:extLst>
          </p:cNvPr>
          <p:cNvSpPr txBox="1"/>
          <p:nvPr/>
        </p:nvSpPr>
        <p:spPr>
          <a:xfrm>
            <a:off x="4674228" y="3397056"/>
            <a:ext cx="864096" cy="10618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Need Attention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C711C9-038D-49F5-9035-048FD52604EE}"/>
              </a:ext>
            </a:extLst>
          </p:cNvPr>
          <p:cNvSpPr/>
          <p:nvPr/>
        </p:nvSpPr>
        <p:spPr>
          <a:xfrm>
            <a:off x="5538323" y="4193677"/>
            <a:ext cx="3174337" cy="265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7D9111-B7BB-496A-911A-56572C8B016A}"/>
              </a:ext>
            </a:extLst>
          </p:cNvPr>
          <p:cNvSpPr txBox="1"/>
          <p:nvPr/>
        </p:nvSpPr>
        <p:spPr>
          <a:xfrm>
            <a:off x="1324061" y="1843496"/>
            <a:ext cx="3061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Maintain, Offer VIP privilege to maintain frequency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2AB80C-F580-4208-9256-D5AB21A3C75F}"/>
              </a:ext>
            </a:extLst>
          </p:cNvPr>
          <p:cNvSpPr txBox="1"/>
          <p:nvPr/>
        </p:nvSpPr>
        <p:spPr>
          <a:xfrm>
            <a:off x="1264729" y="3039794"/>
            <a:ext cx="317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Drive to Champion</a:t>
            </a:r>
            <a:r>
              <a:rPr lang="th-TH" sz="800" dirty="0"/>
              <a:t>,</a:t>
            </a:r>
            <a:r>
              <a:rPr lang="en-US" sz="800" dirty="0"/>
              <a:t> Offer promotion to upsell</a:t>
            </a:r>
            <a:r>
              <a:rPr lang="th-TH" sz="800" dirty="0"/>
              <a:t> </a:t>
            </a:r>
            <a:r>
              <a:rPr lang="en-US" sz="800" dirty="0"/>
              <a:t>or drive frequency</a:t>
            </a:r>
            <a:r>
              <a:rPr lang="th-TH" sz="800" dirty="0"/>
              <a:t> </a:t>
            </a:r>
            <a:endParaRPr lang="en-US" sz="800" dirty="0"/>
          </a:p>
        </p:txBody>
      </p:sp>
      <p:grpSp>
        <p:nvGrpSpPr>
          <p:cNvPr id="50" name="Google Shape;781;p48">
            <a:extLst>
              <a:ext uri="{FF2B5EF4-FFF2-40B4-BE49-F238E27FC236}">
                <a16:creationId xmlns:a16="http://schemas.microsoft.com/office/drawing/2014/main" id="{989C65A9-5A71-455B-87F7-FE3B48315DBD}"/>
              </a:ext>
            </a:extLst>
          </p:cNvPr>
          <p:cNvGrpSpPr/>
          <p:nvPr/>
        </p:nvGrpSpPr>
        <p:grpSpPr>
          <a:xfrm>
            <a:off x="622984" y="1173436"/>
            <a:ext cx="278904" cy="171246"/>
            <a:chOff x="4595425" y="1707325"/>
            <a:chExt cx="470075" cy="288625"/>
          </a:xfrm>
        </p:grpSpPr>
        <p:sp>
          <p:nvSpPr>
            <p:cNvPr id="51" name="Google Shape;782;p48">
              <a:extLst>
                <a:ext uri="{FF2B5EF4-FFF2-40B4-BE49-F238E27FC236}">
                  <a16:creationId xmlns:a16="http://schemas.microsoft.com/office/drawing/2014/main" id="{236F6CFF-5C3A-4CA4-8F29-E556F265D93B}"/>
                </a:ext>
              </a:extLst>
            </p:cNvPr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" name="Google Shape;783;p48">
              <a:extLst>
                <a:ext uri="{FF2B5EF4-FFF2-40B4-BE49-F238E27FC236}">
                  <a16:creationId xmlns:a16="http://schemas.microsoft.com/office/drawing/2014/main" id="{8B3C2DB4-EAC2-4EEA-A72F-7D279E31560A}"/>
                </a:ext>
              </a:extLst>
            </p:cNvPr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" name="Google Shape;784;p48">
              <a:extLst>
                <a:ext uri="{FF2B5EF4-FFF2-40B4-BE49-F238E27FC236}">
                  <a16:creationId xmlns:a16="http://schemas.microsoft.com/office/drawing/2014/main" id="{87078EE3-3495-4646-B859-65EA329C82C9}"/>
                </a:ext>
              </a:extLst>
            </p:cNvPr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" name="Google Shape;785;p48">
              <a:extLst>
                <a:ext uri="{FF2B5EF4-FFF2-40B4-BE49-F238E27FC236}">
                  <a16:creationId xmlns:a16="http://schemas.microsoft.com/office/drawing/2014/main" id="{DE311A50-093C-4BBF-9E2C-54AB7C1F50B9}"/>
                </a:ext>
              </a:extLst>
            </p:cNvPr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786;p48">
              <a:extLst>
                <a:ext uri="{FF2B5EF4-FFF2-40B4-BE49-F238E27FC236}">
                  <a16:creationId xmlns:a16="http://schemas.microsoft.com/office/drawing/2014/main" id="{2EB85E2F-7777-4283-9A83-3ACD1179DB92}"/>
                </a:ext>
              </a:extLst>
            </p:cNvPr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584EF4-C013-4DE5-9982-FF2D5D55A2CB}"/>
              </a:ext>
            </a:extLst>
          </p:cNvPr>
          <p:cNvSpPr txBox="1"/>
          <p:nvPr/>
        </p:nvSpPr>
        <p:spPr>
          <a:xfrm>
            <a:off x="1264729" y="4252975"/>
            <a:ext cx="317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Maintain, Remind to visit every month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651503-D7F4-4649-8C4A-9AB51E7D36FA}"/>
              </a:ext>
            </a:extLst>
          </p:cNvPr>
          <p:cNvSpPr txBox="1"/>
          <p:nvPr/>
        </p:nvSpPr>
        <p:spPr>
          <a:xfrm>
            <a:off x="5622143" y="1868286"/>
            <a:ext cx="317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Remind to visit, Offer promotion with short period expired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36EFF4-C85C-42C8-9CEE-BA795CA9302D}"/>
              </a:ext>
            </a:extLst>
          </p:cNvPr>
          <p:cNvSpPr txBox="1"/>
          <p:nvPr/>
        </p:nvSpPr>
        <p:spPr>
          <a:xfrm>
            <a:off x="5580131" y="4226392"/>
            <a:ext cx="317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Offer promotion for increase upsell/ frequency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6B3A6B-05E0-47C5-B959-25E9C0F2EA2A}"/>
              </a:ext>
            </a:extLst>
          </p:cNvPr>
          <p:cNvSpPr txBox="1"/>
          <p:nvPr/>
        </p:nvSpPr>
        <p:spPr>
          <a:xfrm>
            <a:off x="5538022" y="3058293"/>
            <a:ext cx="3174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Offer promotion for increase upsell/frequency</a:t>
            </a:r>
          </a:p>
        </p:txBody>
      </p:sp>
    </p:spTree>
    <p:extLst>
      <p:ext uri="{BB962C8B-B14F-4D97-AF65-F5344CB8AC3E}">
        <p14:creationId xmlns:p14="http://schemas.microsoft.com/office/powerpoint/2010/main" val="210813650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1029</Words>
  <Application>Microsoft Office PowerPoint</Application>
  <PresentationFormat>On-screen Show (16:9)</PresentationFormat>
  <Paragraphs>233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</vt:lpstr>
      <vt:lpstr>Source Sans Pro</vt:lpstr>
      <vt:lpstr>Arial</vt:lpstr>
      <vt:lpstr>Cordelia template</vt:lpstr>
      <vt:lpstr>Homework 06 Customer Segmentation</vt:lpstr>
      <vt:lpstr>Process Flow</vt:lpstr>
      <vt:lpstr>Feature Extraction</vt:lpstr>
      <vt:lpstr>EDA</vt:lpstr>
      <vt:lpstr>EDA : Re-visit Model</vt:lpstr>
      <vt:lpstr>K-Mean Clustering : 1-visit Model</vt:lpstr>
      <vt:lpstr>K-Mean Clustering : Re-visit Model </vt:lpstr>
      <vt:lpstr>Interpreting Result : 1-visit Model</vt:lpstr>
      <vt:lpstr>Interpreting Result : Re-visit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korrapin</dc:creator>
  <cp:lastModifiedBy>Korrapin Pimapansri</cp:lastModifiedBy>
  <cp:revision>82</cp:revision>
  <dcterms:modified xsi:type="dcterms:W3CDTF">2021-06-05T09:37:06Z</dcterms:modified>
</cp:coreProperties>
</file>