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7" r:id="rId2"/>
    <p:sldId id="278" r:id="rId3"/>
    <p:sldId id="258" r:id="rId4"/>
    <p:sldId id="257" r:id="rId5"/>
    <p:sldId id="277" r:id="rId6"/>
    <p:sldId id="292" r:id="rId7"/>
    <p:sldId id="294" r:id="rId8"/>
    <p:sldId id="280" r:id="rId9"/>
    <p:sldId id="293" r:id="rId10"/>
    <p:sldId id="266" r:id="rId11"/>
    <p:sldId id="268" r:id="rId12"/>
    <p:sldId id="270" r:id="rId13"/>
    <p:sldId id="297" r:id="rId14"/>
    <p:sldId id="295" r:id="rId15"/>
    <p:sldId id="298" r:id="rId16"/>
    <p:sldId id="296" r:id="rId17"/>
    <p:sldId id="279" r:id="rId18"/>
    <p:sldId id="274" r:id="rId19"/>
    <p:sldId id="262"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CE291B-09B0-43D8-B181-A04857BD57CB}"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11"/>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29" y="698900"/>
            <a:ext cx="10848340" cy="1243930"/>
          </a:xfrm>
          <a:prstGeom prst="rect">
            <a:avLst/>
          </a:prstGeom>
        </p:spPr>
        <p:txBody>
          <a:bodyPr vert="horz" wrap="square" lIns="0" tIns="12700" rIns="0" bIns="0" rtlCol="0" anchor="t">
            <a:spAutoFit/>
          </a:bodyPr>
          <a:lstStyle/>
          <a:p>
            <a:pPr algn="ctr"/>
            <a:r>
              <a:rPr lang="en-US" sz="4800" spc="-25" dirty="0" smtClean="0">
                <a:solidFill>
                  <a:schemeClr val="tx1"/>
                </a:solidFill>
              </a:rPr>
              <a:t>Tomato Leaf Disease Detection</a:t>
            </a:r>
            <a:r>
              <a:rPr lang="en-US" dirty="0">
                <a:solidFill>
                  <a:schemeClr val="tx1"/>
                </a:solidFill>
                <a:effectLst/>
              </a:rPr>
              <a:t/>
            </a:r>
            <a:br>
              <a:rPr lang="en-US" dirty="0">
                <a:solidFill>
                  <a:schemeClr val="tx1"/>
                </a:solidFill>
                <a:effectLst/>
              </a:rPr>
            </a:br>
            <a:endParaRPr lang="en-US" dirty="0">
              <a:solidFill>
                <a:schemeClr val="tx1"/>
              </a:solidFill>
            </a:endParaRPr>
          </a:p>
        </p:txBody>
      </p:sp>
      <p:sp>
        <p:nvSpPr>
          <p:cNvPr id="4" name="object 4"/>
          <p:cNvSpPr txBox="1"/>
          <p:nvPr/>
        </p:nvSpPr>
        <p:spPr>
          <a:xfrm>
            <a:off x="2107883" y="1808814"/>
            <a:ext cx="7976234" cy="505908"/>
          </a:xfrm>
          <a:prstGeom prst="rect">
            <a:avLst/>
          </a:prstGeom>
        </p:spPr>
        <p:txBody>
          <a:bodyPr vert="horz" wrap="square" lIns="0" tIns="13335" rIns="0" bIns="0" rtlCol="0" anchor="t">
            <a:spAutoFit/>
          </a:bodyPr>
          <a:lstStyle/>
          <a:p>
            <a:pPr algn="ctr">
              <a:spcBef>
                <a:spcPts val="105"/>
              </a:spcBef>
            </a:pPr>
            <a:r>
              <a:rPr lang="en-US" sz="3200" b="1" spc="-10" dirty="0" smtClean="0">
                <a:solidFill>
                  <a:srgbClr val="FFC000"/>
                </a:solidFill>
                <a:latin typeface="Times New Roman" panose="02020603050405020304"/>
                <a:cs typeface="Times New Roman" panose="02020603050405020304"/>
              </a:rPr>
              <a:t>21AIE213- Robotic Operating Systems</a:t>
            </a:r>
            <a:endParaRPr lang="en-US" sz="3200" b="1" spc="-10" dirty="0">
              <a:solidFill>
                <a:srgbClr val="FFC000"/>
              </a:solidFill>
              <a:latin typeface="Times New Roman" panose="02020603050405020304"/>
              <a:cs typeface="Times New Roman" panose="02020603050405020304"/>
            </a:endParaRPr>
          </a:p>
        </p:txBody>
      </p:sp>
      <p:sp>
        <p:nvSpPr>
          <p:cNvPr id="6" name="object 5"/>
          <p:cNvSpPr txBox="1"/>
          <p:nvPr/>
        </p:nvSpPr>
        <p:spPr>
          <a:xfrm>
            <a:off x="3047999" y="2814867"/>
            <a:ext cx="6096001" cy="2414122"/>
          </a:xfrm>
          <a:prstGeom prst="rect">
            <a:avLst/>
          </a:prstGeom>
          <a:solidFill>
            <a:srgbClr val="AD1237"/>
          </a:solidFill>
        </p:spPr>
        <p:txBody>
          <a:bodyPr vert="horz" wrap="square" lIns="0" tIns="28575" rIns="0" bIns="0" rtlCol="0" anchor="t">
            <a:spAutoFit/>
          </a:bodyPr>
          <a:lstStyle/>
          <a:p>
            <a:pPr algn="ctr"/>
            <a:r>
              <a:rPr lang="en-US" sz="2400" b="1" spc="-90"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 TEAM 9</a:t>
            </a:r>
            <a:endParaRPr lang="en-US" sz="2400" b="1" spc="-90"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ctr"/>
            <a:endParaRPr lang="en-US" sz="1100" dirty="0">
              <a:solidFill>
                <a:schemeClr val="bg1"/>
              </a:solidFill>
              <a:latin typeface="Microsoft YaHei" panose="020B0503020204020204" pitchFamily="34" charset="-122"/>
              <a:ea typeface="Microsoft YaHei" panose="020B0503020204020204" pitchFamily="34" charset="-122"/>
            </a:endParaRPr>
          </a:p>
          <a:p>
            <a:pPr algn="l"/>
            <a:r>
              <a:rPr lang="en-US" sz="2400" spc="-90" dirty="0">
                <a:solidFill>
                  <a:schemeClr val="bg1"/>
                </a:solidFill>
                <a:latin typeface="Times New Roman" panose="02020603050405020304" pitchFamily="18" charset="0"/>
                <a:cs typeface="Times New Roman" panose="02020603050405020304" pitchFamily="18" charset="0"/>
              </a:rPr>
              <a:t>  </a:t>
            </a:r>
            <a:r>
              <a:rPr lang="en-US" sz="2400"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CH.EN.U4AIE21107  </a:t>
            </a:r>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b="1"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b="1" spc="-90" dirty="0" err="1"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Aparna</a:t>
            </a:r>
            <a:r>
              <a:rPr lang="en-US" sz="2400" b="1"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S</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l"/>
            <a:r>
              <a:rPr lang="en-US" sz="2400"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CH.EN.U4AIE21113  </a:t>
            </a:r>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b="1"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G V Rohan</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l"/>
            <a:r>
              <a:rPr lang="en-US" sz="2400"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CH.EN.U4AIE21115  </a:t>
            </a:r>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b="1"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Harshitha M</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l"/>
            <a:r>
              <a:rPr lang="en-US" sz="2400"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CH.EN.U4AIE21122 </a:t>
            </a:r>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b="1" spc="-90" dirty="0" err="1"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Korrayi</a:t>
            </a:r>
            <a:r>
              <a:rPr lang="en-US" sz="2400" b="1"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Saiteja</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l"/>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t>
            </a:r>
            <a:r>
              <a:rPr lang="en-US" sz="2400" spc="-90" dirty="0" smtClean="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CH.EN.U4AIE21125  </a:t>
            </a:r>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a:t>
            </a:r>
            <a:r>
              <a:rPr lang="en-US" sz="2400" b="1" spc="-90" dirty="0">
                <a:solidFill>
                  <a:schemeClr val="bg1"/>
                </a:solidFill>
                <a:latin typeface="Times New Roman" panose="02020603050405020304" pitchFamily="18" charset="0"/>
                <a:cs typeface="Times New Roman" panose="02020603050405020304" pitchFamily="18" charset="0"/>
              </a:rPr>
              <a:t>  </a:t>
            </a:r>
            <a:r>
              <a:rPr lang="en-US" sz="2400" b="1" spc="-90" dirty="0" smtClean="0">
                <a:solidFill>
                  <a:schemeClr val="bg1"/>
                </a:solidFill>
                <a:latin typeface="Times New Roman" panose="02020603050405020304" pitchFamily="18" charset="0"/>
                <a:cs typeface="Times New Roman" panose="02020603050405020304" pitchFamily="18" charset="0"/>
              </a:rPr>
              <a:t>M </a:t>
            </a:r>
            <a:r>
              <a:rPr lang="en-US" sz="2400" b="1" spc="-90" dirty="0" err="1" smtClean="0">
                <a:solidFill>
                  <a:schemeClr val="bg1"/>
                </a:solidFill>
                <a:latin typeface="Times New Roman" panose="02020603050405020304" pitchFamily="18" charset="0"/>
                <a:cs typeface="Times New Roman" panose="02020603050405020304" pitchFamily="18" charset="0"/>
              </a:rPr>
              <a:t>Sravani</a:t>
            </a:r>
            <a:endParaRPr lang="en-US"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Proposed Algorithm</a:t>
            </a:r>
          </a:p>
        </p:txBody>
      </p:sp>
      <p:sp>
        <p:nvSpPr>
          <p:cNvPr id="2" name="object 2"/>
          <p:cNvSpPr txBox="1">
            <a:spLocks noEditPoints="1"/>
          </p:cNvSpPr>
          <p:nvPr/>
        </p:nvSpPr>
        <p:spPr>
          <a:xfrm>
            <a:off x="589449" y="402490"/>
            <a:ext cx="4663911" cy="555280"/>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600" dirty="0"/>
              <a:t>Proposed Algorithm</a:t>
            </a:r>
            <a:endParaRPr lang="en-US" sz="2400" dirty="0"/>
          </a:p>
        </p:txBody>
      </p:sp>
      <p:sp>
        <p:nvSpPr>
          <p:cNvPr id="3" name="Rectangle 2"/>
          <p:cNvSpPr/>
          <p:nvPr/>
        </p:nvSpPr>
        <p:spPr>
          <a:xfrm>
            <a:off x="-369192" y="1404540"/>
            <a:ext cx="8757412" cy="2585323"/>
          </a:xfrm>
          <a:prstGeom prst="rect">
            <a:avLst/>
          </a:prstGeom>
        </p:spPr>
        <p:txBody>
          <a:bodyPr wrap="square">
            <a:spAutoFit/>
          </a:bodyPr>
          <a:lstStyle/>
          <a:p>
            <a:pPr marL="914400" algn="just">
              <a:lnSpc>
                <a:spcPct val="150000"/>
              </a:lnSpc>
              <a:spcAft>
                <a:spcPts val="0"/>
              </a:spcAft>
            </a:pPr>
            <a:r>
              <a:rPr lang="en-US" dirty="0" smtClean="0">
                <a:effectLst/>
                <a:latin typeface="Times New Roman" panose="02020603050405020304" pitchFamily="18" charset="0"/>
                <a:ea typeface="Times New Roman" panose="02020603050405020304" pitchFamily="18" charset="0"/>
              </a:rPr>
              <a:t>The classification was done using the below-listed models:</a:t>
            </a:r>
            <a:endParaRPr lang="en-IN" dirty="0" smtClean="0">
              <a:effectLst/>
              <a:latin typeface="Times New Roman" panose="02020603050405020304" pitchFamily="18" charset="0"/>
              <a:ea typeface="Times New Roman" panose="02020603050405020304" pitchFamily="18" charset="0"/>
            </a:endParaRPr>
          </a:p>
          <a:p>
            <a:pPr marL="1143000" lvl="2" indent="-228600" algn="just">
              <a:lnSpc>
                <a:spcPct val="150000"/>
              </a:lnSpc>
              <a:spcAft>
                <a:spcPts val="0"/>
              </a:spcAft>
              <a:buFont typeface="+mj-lt"/>
              <a:buAutoNum type="romanLcPeriod"/>
            </a:pPr>
            <a:r>
              <a:rPr lang="en-US" dirty="0" smtClean="0">
                <a:effectLst/>
                <a:latin typeface="Times New Roman" panose="02020603050405020304" pitchFamily="18" charset="0"/>
                <a:ea typeface="Times New Roman" panose="02020603050405020304" pitchFamily="18" charset="0"/>
              </a:rPr>
              <a:t>   SVM classifier</a:t>
            </a:r>
            <a:endParaRPr lang="en-IN" dirty="0" smtClean="0">
              <a:effectLst/>
              <a:latin typeface="Times New Roman" panose="02020603050405020304" pitchFamily="18" charset="0"/>
              <a:ea typeface="Times New Roman" panose="02020603050405020304" pitchFamily="18" charset="0"/>
            </a:endParaRPr>
          </a:p>
          <a:p>
            <a:pPr marL="1143000" lvl="2" indent="-228600" algn="just">
              <a:lnSpc>
                <a:spcPct val="150000"/>
              </a:lnSpc>
              <a:spcAft>
                <a:spcPts val="0"/>
              </a:spcAft>
              <a:buFont typeface="+mj-lt"/>
              <a:buAutoNum type="romanLcPeriod"/>
            </a:pPr>
            <a:r>
              <a:rPr lang="en-US" dirty="0" smtClean="0">
                <a:effectLst/>
                <a:latin typeface="Times New Roman" panose="02020603050405020304" pitchFamily="18" charset="0"/>
                <a:ea typeface="Times New Roman" panose="02020603050405020304" pitchFamily="18" charset="0"/>
              </a:rPr>
              <a:t>   CNN </a:t>
            </a:r>
            <a:endParaRPr lang="en-IN" dirty="0" smtClean="0">
              <a:effectLst/>
              <a:latin typeface="Times New Roman" panose="02020603050405020304" pitchFamily="18" charset="0"/>
              <a:ea typeface="Times New Roman" panose="02020603050405020304" pitchFamily="18" charset="0"/>
            </a:endParaRPr>
          </a:p>
          <a:p>
            <a:pPr marL="1143000" lvl="2" indent="-228600" algn="just">
              <a:lnSpc>
                <a:spcPct val="150000"/>
              </a:lnSpc>
              <a:spcAft>
                <a:spcPts val="0"/>
              </a:spcAft>
              <a:buFont typeface="+mj-lt"/>
              <a:buAutoNum type="romanLcPeriod"/>
            </a:pPr>
            <a:r>
              <a:rPr lang="en-US" dirty="0" smtClean="0">
                <a:effectLst/>
                <a:latin typeface="Times New Roman" panose="02020603050405020304" pitchFamily="18" charset="0"/>
                <a:ea typeface="Times New Roman" panose="02020603050405020304" pitchFamily="18" charset="0"/>
              </a:rPr>
              <a:t>   Stochastic boosting</a:t>
            </a:r>
            <a:endParaRPr lang="en-IN" dirty="0" smtClean="0">
              <a:effectLst/>
              <a:latin typeface="Times New Roman" panose="02020603050405020304" pitchFamily="18" charset="0"/>
              <a:ea typeface="Times New Roman" panose="02020603050405020304" pitchFamily="18" charset="0"/>
            </a:endParaRPr>
          </a:p>
          <a:p>
            <a:pPr marL="1143000" lvl="2" indent="-228600" algn="just">
              <a:lnSpc>
                <a:spcPct val="150000"/>
              </a:lnSpc>
              <a:spcAft>
                <a:spcPts val="0"/>
              </a:spcAft>
              <a:buFont typeface="+mj-lt"/>
              <a:buAutoNum type="romanLcPeriod"/>
            </a:pP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Resnet</a:t>
            </a:r>
            <a:endParaRPr lang="en-IN" dirty="0" smtClean="0">
              <a:effectLst/>
              <a:latin typeface="Times New Roman" panose="02020603050405020304" pitchFamily="18" charset="0"/>
              <a:ea typeface="Times New Roman" panose="02020603050405020304" pitchFamily="18" charset="0"/>
            </a:endParaRPr>
          </a:p>
          <a:p>
            <a:pPr marL="1143000" lvl="2" indent="-228600" algn="just">
              <a:lnSpc>
                <a:spcPct val="150000"/>
              </a:lnSpc>
              <a:spcAft>
                <a:spcPts val="0"/>
              </a:spcAft>
              <a:buFont typeface="+mj-lt"/>
              <a:buAutoNum type="romanLcPeriod"/>
            </a:pPr>
            <a:r>
              <a:rPr lang="en-US" dirty="0" smtClean="0">
                <a:effectLst/>
                <a:latin typeface="Times New Roman" panose="02020603050405020304" pitchFamily="18" charset="0"/>
                <a:ea typeface="Times New Roman" panose="02020603050405020304" pitchFamily="18" charset="0"/>
              </a:rPr>
              <a:t>   VGG with </a:t>
            </a:r>
            <a:r>
              <a:rPr lang="en-US" dirty="0" err="1" smtClean="0">
                <a:effectLst/>
                <a:latin typeface="Times New Roman" panose="02020603050405020304" pitchFamily="18" charset="0"/>
                <a:ea typeface="Times New Roman" panose="02020603050405020304" pitchFamily="18" charset="0"/>
              </a:rPr>
              <a:t>XGBoost</a:t>
            </a:r>
            <a:r>
              <a:rPr lang="en-US" dirty="0" smtClean="0">
                <a:effectLst/>
                <a:latin typeface="Times New Roman" panose="02020603050405020304" pitchFamily="18" charset="0"/>
                <a:ea typeface="Times New Roman" panose="02020603050405020304" pitchFamily="18" charset="0"/>
              </a:rPr>
              <a:t> (Hybrid model)</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EditPoints="1"/>
          </p:cNvSpPr>
          <p:nvPr/>
        </p:nvSpPr>
        <p:spPr>
          <a:xfrm>
            <a:off x="589449" y="402490"/>
            <a:ext cx="4663911" cy="555280"/>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3600" dirty="0" smtClean="0"/>
              <a:t>Methodology</a:t>
            </a:r>
            <a:endParaRPr lang="en-US" sz="2400" dirty="0"/>
          </a:p>
        </p:txBody>
      </p:sp>
      <p:sp>
        <p:nvSpPr>
          <p:cNvPr id="3" name="Rectangle 2"/>
          <p:cNvSpPr/>
          <p:nvPr/>
        </p:nvSpPr>
        <p:spPr>
          <a:xfrm>
            <a:off x="589449" y="1355616"/>
            <a:ext cx="7322910" cy="4247317"/>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en-US" sz="1800" dirty="0" smtClean="0">
                <a:effectLst/>
                <a:latin typeface="Times New Roman" panose="02020603050405020304" pitchFamily="18" charset="0"/>
                <a:ea typeface="Times New Roman" panose="02020603050405020304" pitchFamily="18" charset="0"/>
              </a:rPr>
              <a:t>Data collection</a:t>
            </a:r>
          </a:p>
          <a:p>
            <a:pPr marL="342900" lvl="0" indent="-342900" algn="just">
              <a:lnSpc>
                <a:spcPct val="150000"/>
              </a:lnSpc>
              <a:spcAft>
                <a:spcPts val="0"/>
              </a:spcAft>
              <a:buFont typeface="Wingdings" panose="05000000000000000000" pitchFamily="2" charset="2"/>
              <a:buChar char=""/>
            </a:pPr>
            <a:r>
              <a:rPr lang="en-US" dirty="0" smtClean="0">
                <a:latin typeface="Times New Roman" panose="02020603050405020304" pitchFamily="18" charset="0"/>
                <a:ea typeface="Times New Roman" panose="02020603050405020304" pitchFamily="18" charset="0"/>
              </a:rPr>
              <a:t>Data Preprocessing</a:t>
            </a:r>
          </a:p>
          <a:p>
            <a:pPr marL="342900" lvl="0" indent="-342900" algn="just">
              <a:lnSpc>
                <a:spcPct val="150000"/>
              </a:lnSpc>
              <a:spcAft>
                <a:spcPts val="0"/>
              </a:spcAft>
              <a:buFont typeface="Wingdings" panose="05000000000000000000" pitchFamily="2" charset="2"/>
              <a:buChar char=""/>
            </a:pPr>
            <a:r>
              <a:rPr lang="en-US" sz="1600" dirty="0" smtClean="0">
                <a:effectLst/>
                <a:latin typeface="Times New Roman" panose="02020603050405020304" pitchFamily="18" charset="0"/>
                <a:ea typeface="Times New Roman" panose="02020603050405020304" pitchFamily="18" charset="0"/>
              </a:rPr>
              <a:t>Train and test</a:t>
            </a:r>
          </a:p>
          <a:p>
            <a:pPr marL="342900" lvl="0" indent="-342900" algn="just">
              <a:lnSpc>
                <a:spcPct val="150000"/>
              </a:lnSpc>
              <a:spcAft>
                <a:spcPts val="0"/>
              </a:spcAft>
              <a:buFont typeface="Wingdings" panose="05000000000000000000" pitchFamily="2" charset="2"/>
              <a:buChar char=""/>
            </a:pPr>
            <a:r>
              <a:rPr lang="en-US" sz="1600" dirty="0" smtClean="0">
                <a:latin typeface="Times New Roman" panose="02020603050405020304" pitchFamily="18" charset="0"/>
                <a:ea typeface="Times New Roman" panose="02020603050405020304" pitchFamily="18" charset="0"/>
              </a:rPr>
              <a:t>Apply classification</a:t>
            </a:r>
            <a:endParaRPr lang="en-IN" sz="1600" dirty="0" smtClean="0">
              <a:latin typeface="Times New Roman" panose="02020603050405020304" pitchFamily="18" charset="0"/>
              <a:ea typeface="Times New Roman" panose="02020603050405020304" pitchFamily="18" charset="0"/>
            </a:endParaRPr>
          </a:p>
          <a:p>
            <a:pPr lvl="0" algn="just">
              <a:lnSpc>
                <a:spcPct val="150000"/>
              </a:lnSpc>
              <a:spcAft>
                <a:spcPts val="0"/>
              </a:spcAft>
            </a:pPr>
            <a:r>
              <a:rPr lang="en-US" sz="1600" dirty="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1. SVM Classifier</a:t>
            </a:r>
            <a:endParaRPr lang="en-US" sz="1600" dirty="0">
              <a:latin typeface="Times New Roman" panose="02020603050405020304" pitchFamily="18" charset="0"/>
              <a:ea typeface="Times New Roman" panose="02020603050405020304" pitchFamily="18" charset="0"/>
            </a:endParaRPr>
          </a:p>
          <a:p>
            <a:pPr lvl="0" algn="just">
              <a:lnSpc>
                <a:spcPct val="150000"/>
              </a:lnSpc>
              <a:spcAft>
                <a:spcPts val="0"/>
              </a:spcAft>
            </a:pPr>
            <a:r>
              <a:rPr lang="en-US" sz="1600" dirty="0" smtClean="0">
                <a:latin typeface="Times New Roman" panose="02020603050405020304" pitchFamily="18" charset="0"/>
                <a:ea typeface="Times New Roman" panose="02020603050405020304" pitchFamily="18" charset="0"/>
              </a:rPr>
              <a:t>	2. Convolutional Neural Network (CNN)</a:t>
            </a:r>
          </a:p>
          <a:p>
            <a:pPr lvl="0" algn="just">
              <a:lnSpc>
                <a:spcPct val="150000"/>
              </a:lnSpc>
              <a:spcAft>
                <a:spcPts val="0"/>
              </a:spcAft>
            </a:pPr>
            <a:r>
              <a:rPr lang="en-US" sz="1600" dirty="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3. Stochastic boosting </a:t>
            </a:r>
          </a:p>
          <a:p>
            <a:pPr lvl="0" algn="just">
              <a:lnSpc>
                <a:spcPct val="150000"/>
              </a:lnSpc>
              <a:spcAft>
                <a:spcPts val="0"/>
              </a:spcAft>
            </a:pPr>
            <a:r>
              <a:rPr lang="en-US" sz="1600" dirty="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4. </a:t>
            </a:r>
            <a:r>
              <a:rPr lang="en-US" sz="1600" dirty="0" err="1" smtClean="0">
                <a:latin typeface="Times New Roman" panose="02020603050405020304" pitchFamily="18" charset="0"/>
                <a:ea typeface="Times New Roman" panose="02020603050405020304" pitchFamily="18" charset="0"/>
              </a:rPr>
              <a:t>Resnet</a:t>
            </a:r>
            <a:endParaRPr lang="en-US" sz="1600" dirty="0" smtClean="0">
              <a:latin typeface="Times New Roman" panose="02020603050405020304" pitchFamily="18" charset="0"/>
              <a:ea typeface="Times New Roman" panose="02020603050405020304" pitchFamily="18" charset="0"/>
            </a:endParaRPr>
          </a:p>
          <a:p>
            <a:pPr lvl="0" algn="just">
              <a:lnSpc>
                <a:spcPct val="150000"/>
              </a:lnSpc>
              <a:spcAft>
                <a:spcPts val="0"/>
              </a:spcAft>
            </a:pPr>
            <a:r>
              <a:rPr lang="en-US" sz="1600" dirty="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5. VGG with </a:t>
            </a:r>
            <a:r>
              <a:rPr lang="en-US" sz="1600" dirty="0" err="1" smtClean="0">
                <a:latin typeface="Times New Roman" panose="02020603050405020304" pitchFamily="18" charset="0"/>
                <a:ea typeface="Times New Roman" panose="02020603050405020304" pitchFamily="18" charset="0"/>
              </a:rPr>
              <a:t>XGBoost</a:t>
            </a:r>
            <a:r>
              <a:rPr lang="en-US" sz="1600" dirty="0" smtClean="0">
                <a:latin typeface="Times New Roman" panose="02020603050405020304" pitchFamily="18" charset="0"/>
                <a:ea typeface="Times New Roman" panose="02020603050405020304" pitchFamily="18" charset="0"/>
              </a:rPr>
              <a:t> (Hybrid model)</a:t>
            </a:r>
          </a:p>
          <a:p>
            <a:pPr marL="285750" lvl="0" indent="-285750" algn="just">
              <a:lnSpc>
                <a:spcPct val="150000"/>
              </a:lnSpc>
              <a:spcAft>
                <a:spcPts val="0"/>
              </a:spcAft>
              <a:buFont typeface="Wingdings" panose="05000000000000000000" pitchFamily="2" charset="2"/>
              <a:buChar char="Ø"/>
            </a:pPr>
            <a:r>
              <a:rPr lang="en-US" sz="1600" dirty="0" smtClean="0">
                <a:latin typeface="Times New Roman" panose="02020603050405020304" pitchFamily="18" charset="0"/>
                <a:ea typeface="Times New Roman" panose="02020603050405020304" pitchFamily="18" charset="0"/>
              </a:rPr>
              <a:t>Evaluation parameter</a:t>
            </a:r>
          </a:p>
          <a:p>
            <a:pPr marL="285750" lvl="0" indent="-285750" algn="just">
              <a:lnSpc>
                <a:spcPct val="150000"/>
              </a:lnSpc>
              <a:spcAft>
                <a:spcPts val="0"/>
              </a:spcAft>
              <a:buFont typeface="Wingdings" panose="05000000000000000000" pitchFamily="2" charset="2"/>
              <a:buChar char="Ø"/>
            </a:pPr>
            <a:r>
              <a:rPr lang="en-US" sz="1600" dirty="0" smtClean="0">
                <a:latin typeface="Times New Roman" panose="02020603050405020304" pitchFamily="18" charset="0"/>
                <a:ea typeface="Times New Roman" panose="02020603050405020304" pitchFamily="18" charset="0"/>
              </a:rPr>
              <a:t>Comparative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838200" y="207945"/>
            <a:ext cx="6421016" cy="493725"/>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dirty="0"/>
              <a:t>Implementation </a:t>
            </a:r>
            <a:r>
              <a:rPr lang="en-IN" altLang="en-US" dirty="0" smtClean="0"/>
              <a:t>Details - CNN</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151" t="33807" r="14842" b="6164"/>
          <a:stretch/>
        </p:blipFill>
        <p:spPr>
          <a:xfrm>
            <a:off x="821093" y="1222309"/>
            <a:ext cx="8789437" cy="42734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838200" y="207945"/>
            <a:ext cx="6421016" cy="493725"/>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dirty="0"/>
              <a:t>Implementation </a:t>
            </a:r>
            <a:r>
              <a:rPr lang="en-IN" altLang="en-US" dirty="0" smtClean="0"/>
              <a:t>Details - SVM</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780" t="30509" r="14100" b="6164"/>
          <a:stretch/>
        </p:blipFill>
        <p:spPr>
          <a:xfrm>
            <a:off x="838200" y="1041387"/>
            <a:ext cx="9752045" cy="4612964"/>
          </a:xfrm>
          <a:prstGeom prst="rect">
            <a:avLst/>
          </a:prstGeom>
        </p:spPr>
      </p:pic>
    </p:spTree>
    <p:extLst>
      <p:ext uri="{BB962C8B-B14F-4D97-AF65-F5344CB8AC3E}">
        <p14:creationId xmlns:p14="http://schemas.microsoft.com/office/powerpoint/2010/main" val="36990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838200" y="207945"/>
            <a:ext cx="9528110" cy="493725"/>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dirty="0"/>
              <a:t>Implementation </a:t>
            </a:r>
            <a:r>
              <a:rPr lang="en-IN" altLang="en-US" dirty="0" smtClean="0"/>
              <a:t>Details – Stochastic descent</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243" t="30346" r="14379" b="5998"/>
          <a:stretch/>
        </p:blipFill>
        <p:spPr>
          <a:xfrm>
            <a:off x="838200" y="1203648"/>
            <a:ext cx="9397482" cy="4273421"/>
          </a:xfrm>
          <a:prstGeom prst="rect">
            <a:avLst/>
          </a:prstGeom>
        </p:spPr>
      </p:pic>
    </p:spTree>
    <p:extLst>
      <p:ext uri="{BB962C8B-B14F-4D97-AF65-F5344CB8AC3E}">
        <p14:creationId xmlns:p14="http://schemas.microsoft.com/office/powerpoint/2010/main" val="283564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838200" y="207945"/>
            <a:ext cx="6421016" cy="493725"/>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dirty="0"/>
              <a:t>Implementation </a:t>
            </a:r>
            <a:r>
              <a:rPr lang="en-IN" altLang="en-US" dirty="0" smtClean="0"/>
              <a:t>Details - </a:t>
            </a:r>
            <a:r>
              <a:rPr lang="en-IN" altLang="en-US" dirty="0" err="1" smtClean="0"/>
              <a:t>Resnet</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872" t="30179" r="18368" b="6493"/>
          <a:stretch/>
        </p:blipFill>
        <p:spPr>
          <a:xfrm>
            <a:off x="838200" y="1054359"/>
            <a:ext cx="9229531" cy="4413380"/>
          </a:xfrm>
          <a:prstGeom prst="rect">
            <a:avLst/>
          </a:prstGeom>
        </p:spPr>
      </p:pic>
    </p:spTree>
    <p:extLst>
      <p:ext uri="{BB962C8B-B14F-4D97-AF65-F5344CB8AC3E}">
        <p14:creationId xmlns:p14="http://schemas.microsoft.com/office/powerpoint/2010/main" val="161185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838200" y="207945"/>
            <a:ext cx="9649408" cy="493725"/>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dirty="0"/>
              <a:t>Implementation </a:t>
            </a:r>
            <a:r>
              <a:rPr lang="en-IN" altLang="en-US" dirty="0" smtClean="0"/>
              <a:t>Details – VGG with </a:t>
            </a:r>
            <a:r>
              <a:rPr lang="en-IN" altLang="en-US" dirty="0" err="1" smtClean="0"/>
              <a:t>XGBoost</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594" t="30014" r="14286" b="5504"/>
          <a:stretch/>
        </p:blipFill>
        <p:spPr>
          <a:xfrm>
            <a:off x="838199" y="1017037"/>
            <a:ext cx="9565433" cy="4432041"/>
          </a:xfrm>
          <a:prstGeom prst="rect">
            <a:avLst/>
          </a:prstGeom>
        </p:spPr>
      </p:pic>
    </p:spTree>
    <p:extLst>
      <p:ext uri="{BB962C8B-B14F-4D97-AF65-F5344CB8AC3E}">
        <p14:creationId xmlns:p14="http://schemas.microsoft.com/office/powerpoint/2010/main" val="2671949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EditPoints="1"/>
          </p:cNvSpPr>
          <p:nvPr/>
        </p:nvSpPr>
        <p:spPr>
          <a:xfrm>
            <a:off x="630381" y="619341"/>
            <a:ext cx="3344460"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altLang="en-US" dirty="0" smtClean="0">
                <a:latin typeface="Arial" panose="020B0604020202020204"/>
                <a:cs typeface="Arial" panose="020B0604020202020204"/>
              </a:rPr>
              <a:t>Results</a:t>
            </a:r>
            <a:endParaRPr lang="en-IN" altLang="en-US" dirty="0">
              <a:latin typeface="Arial" panose="020B0604020202020204"/>
              <a:cs typeface="Arial" panose="020B0604020202020204"/>
            </a:endParaRPr>
          </a:p>
        </p:txBody>
      </p:sp>
      <p:graphicFrame>
        <p:nvGraphicFramePr>
          <p:cNvPr id="3" name="Table 2"/>
          <p:cNvGraphicFramePr>
            <a:graphicFrameLocks noGrp="1"/>
          </p:cNvGraphicFramePr>
          <p:nvPr>
            <p:extLst>
              <p:ext uri="{D42A27DB-BD31-4B8C-83A1-F6EECF244321}">
                <p14:modId xmlns:p14="http://schemas.microsoft.com/office/powerpoint/2010/main" val="2878296493"/>
              </p:ext>
            </p:extLst>
          </p:nvPr>
        </p:nvGraphicFramePr>
        <p:xfrm>
          <a:off x="630381" y="1632859"/>
          <a:ext cx="6843440" cy="3060438"/>
        </p:xfrm>
        <a:graphic>
          <a:graphicData uri="http://schemas.openxmlformats.org/drawingml/2006/table">
            <a:tbl>
              <a:tblPr firstRow="1" firstCol="1" bandRow="1">
                <a:tableStyleId>{5C22544A-7EE6-4342-B048-85BDC9FD1C3A}</a:tableStyleId>
              </a:tblPr>
              <a:tblGrid>
                <a:gridCol w="3421720">
                  <a:extLst>
                    <a:ext uri="{9D8B030D-6E8A-4147-A177-3AD203B41FA5}">
                      <a16:colId xmlns:a16="http://schemas.microsoft.com/office/drawing/2014/main" val="1837184688"/>
                    </a:ext>
                  </a:extLst>
                </a:gridCol>
                <a:gridCol w="3421720">
                  <a:extLst>
                    <a:ext uri="{9D8B030D-6E8A-4147-A177-3AD203B41FA5}">
                      <a16:colId xmlns:a16="http://schemas.microsoft.com/office/drawing/2014/main" val="1535514998"/>
                    </a:ext>
                  </a:extLst>
                </a:gridCol>
              </a:tblGrid>
              <a:tr h="505243">
                <a:tc>
                  <a:txBody>
                    <a:bodyPr/>
                    <a:lstStyle/>
                    <a:p>
                      <a:pPr algn="ctr">
                        <a:lnSpc>
                          <a:spcPct val="150000"/>
                        </a:lnSpc>
                        <a:spcAft>
                          <a:spcPts val="0"/>
                        </a:spcAft>
                      </a:pPr>
                      <a:r>
                        <a:rPr lang="en-US" sz="1200">
                          <a:effectLst/>
                        </a:rPr>
                        <a:t>DEEP LEARNING 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2404161"/>
                  </a:ext>
                </a:extLst>
              </a:tr>
              <a:tr h="519733">
                <a:tc>
                  <a:txBody>
                    <a:bodyPr/>
                    <a:lstStyle/>
                    <a:p>
                      <a:pPr algn="ctr">
                        <a:lnSpc>
                          <a:spcPct val="150000"/>
                        </a:lnSpc>
                        <a:spcAft>
                          <a:spcPts val="0"/>
                        </a:spcAft>
                      </a:pPr>
                      <a:r>
                        <a:rPr lang="en-US" sz="1200">
                          <a:effectLst/>
                        </a:rPr>
                        <a:t>CNN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86.67%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0907094"/>
                  </a:ext>
                </a:extLst>
              </a:tr>
              <a:tr h="505243">
                <a:tc>
                  <a:txBody>
                    <a:bodyPr/>
                    <a:lstStyle/>
                    <a:p>
                      <a:pPr algn="ctr">
                        <a:lnSpc>
                          <a:spcPct val="150000"/>
                        </a:lnSpc>
                        <a:spcAft>
                          <a:spcPts val="0"/>
                        </a:spcAft>
                      </a:pPr>
                      <a:r>
                        <a:rPr lang="en-US" sz="1200">
                          <a:effectLst/>
                        </a:rPr>
                        <a:t>SVM classifier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18.57%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5150521"/>
                  </a:ext>
                </a:extLst>
              </a:tr>
              <a:tr h="505243">
                <a:tc>
                  <a:txBody>
                    <a:bodyPr/>
                    <a:lstStyle/>
                    <a:p>
                      <a:pPr algn="ctr">
                        <a:lnSpc>
                          <a:spcPct val="150000"/>
                        </a:lnSpc>
                        <a:spcAft>
                          <a:spcPts val="0"/>
                        </a:spcAft>
                      </a:pPr>
                      <a:r>
                        <a:rPr lang="en-US" sz="1200">
                          <a:effectLst/>
                        </a:rPr>
                        <a:t>Stochastic gradient boosting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1701545"/>
                  </a:ext>
                </a:extLst>
              </a:tr>
              <a:tr h="519733">
                <a:tc>
                  <a:txBody>
                    <a:bodyPr/>
                    <a:lstStyle/>
                    <a:p>
                      <a:pPr algn="ctr">
                        <a:lnSpc>
                          <a:spcPct val="150000"/>
                        </a:lnSpc>
                        <a:spcAft>
                          <a:spcPts val="0"/>
                        </a:spcAft>
                      </a:pPr>
                      <a:r>
                        <a:rPr lang="en-US" sz="1200">
                          <a:effectLst/>
                        </a:rPr>
                        <a:t>Resnet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dirty="0">
                          <a:effectLst/>
                        </a:rPr>
                        <a:t>20.87%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7530126"/>
                  </a:ext>
                </a:extLst>
              </a:tr>
              <a:tr h="505243">
                <a:tc>
                  <a:txBody>
                    <a:bodyPr/>
                    <a:lstStyle/>
                    <a:p>
                      <a:pPr algn="ctr">
                        <a:lnSpc>
                          <a:spcPct val="150000"/>
                        </a:lnSpc>
                        <a:spcAft>
                          <a:spcPts val="0"/>
                        </a:spcAft>
                      </a:pPr>
                      <a:r>
                        <a:rPr lang="en-US" sz="1200">
                          <a:effectLst/>
                        </a:rPr>
                        <a:t>VGG with XGBoost (Hybrid mode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dirty="0">
                          <a:effectLst/>
                        </a:rPr>
                        <a:t>85%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371516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Conclusion</a:t>
            </a:r>
          </a:p>
        </p:txBody>
      </p:sp>
      <p:sp>
        <p:nvSpPr>
          <p:cNvPr id="2" name="object 2"/>
          <p:cNvSpPr txBox="1">
            <a:spLocks noEditPoints="1"/>
          </p:cNvSpPr>
          <p:nvPr/>
        </p:nvSpPr>
        <p:spPr>
          <a:xfrm>
            <a:off x="699135" y="235025"/>
            <a:ext cx="3480979" cy="493725"/>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dirty="0"/>
              <a:t>Conclusion</a:t>
            </a:r>
            <a:endParaRPr lang="en-US" dirty="0"/>
          </a:p>
        </p:txBody>
      </p:sp>
      <p:sp>
        <p:nvSpPr>
          <p:cNvPr id="3" name="Rectangle 2"/>
          <p:cNvSpPr/>
          <p:nvPr/>
        </p:nvSpPr>
        <p:spPr>
          <a:xfrm>
            <a:off x="603378" y="1052843"/>
            <a:ext cx="10285445" cy="3831818"/>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Ø"/>
            </a:pPr>
            <a:r>
              <a:rPr lang="en-US" sz="1800" dirty="0" smtClean="0">
                <a:effectLst/>
                <a:latin typeface="Times New Roman" panose="02020603050405020304" pitchFamily="18" charset="0"/>
                <a:ea typeface="Times New Roman" panose="02020603050405020304" pitchFamily="18" charset="0"/>
              </a:rPr>
              <a:t>Tomato leaf disease detection using deep learning can contribute to sustainable agriculture practices, reducing crop losses, optimizing resource utilization, and improving food security. </a:t>
            </a:r>
          </a:p>
          <a:p>
            <a:pPr marL="285750" indent="-285750" algn="just">
              <a:lnSpc>
                <a:spcPct val="150000"/>
              </a:lnSpc>
              <a:spcAft>
                <a:spcPts val="0"/>
              </a:spcAft>
              <a:buFont typeface="Wingdings" panose="05000000000000000000" pitchFamily="2" charset="2"/>
              <a:buChar char="Ø"/>
            </a:pPr>
            <a:r>
              <a:rPr lang="en-US" sz="1800" dirty="0" smtClean="0">
                <a:effectLst/>
                <a:latin typeface="Times New Roman" panose="02020603050405020304" pitchFamily="18" charset="0"/>
                <a:ea typeface="Times New Roman" panose="02020603050405020304" pitchFamily="18" charset="0"/>
              </a:rPr>
              <a:t>The advantages of deep learning in tomato disease prediction include high accuracy, speed, and scalability.</a:t>
            </a:r>
          </a:p>
          <a:p>
            <a:pPr marL="285750" indent="-285750" algn="just">
              <a:lnSpc>
                <a:spcPct val="150000"/>
              </a:lnSpc>
              <a:spcAft>
                <a:spcPts val="0"/>
              </a:spcAft>
              <a:buFont typeface="Wingdings" panose="05000000000000000000" pitchFamily="2" charset="2"/>
              <a:buChar char="Ø"/>
            </a:pPr>
            <a:r>
              <a:rPr lang="en-US" sz="1800" dirty="0" smtClean="0">
                <a:effectLst/>
                <a:latin typeface="Times New Roman" panose="02020603050405020304" pitchFamily="18" charset="0"/>
                <a:ea typeface="Times New Roman" panose="02020603050405020304" pitchFamily="18" charset="0"/>
              </a:rPr>
              <a:t>Deep learning models can quickly process and analyze vast amounts of data, enabling rapid detection and diagnosis of diseases.</a:t>
            </a:r>
            <a:r>
              <a:rPr lang="en-US" sz="1600" dirty="0" smtClean="0">
                <a:effectLst/>
                <a:latin typeface="Times New Roman" panose="02020603050405020304" pitchFamily="18" charset="0"/>
                <a:ea typeface="Times New Roman" panose="02020603050405020304" pitchFamily="18" charset="0"/>
              </a:rPr>
              <a:t> </a:t>
            </a:r>
          </a:p>
          <a:p>
            <a:pPr marL="285750" indent="-285750" algn="just">
              <a:lnSpc>
                <a:spcPct val="150000"/>
              </a:lnSpc>
              <a:spcAft>
                <a:spcPts val="0"/>
              </a:spcAft>
              <a:buFont typeface="Wingdings" panose="05000000000000000000" pitchFamily="2" charset="2"/>
              <a:buChar char="Ø"/>
            </a:pPr>
            <a:r>
              <a:rPr lang="en-US" sz="1800" dirty="0" smtClean="0">
                <a:effectLst/>
                <a:latin typeface="Times New Roman" panose="02020603050405020304" pitchFamily="18" charset="0"/>
                <a:ea typeface="Times New Roman" panose="02020603050405020304" pitchFamily="18" charset="0"/>
              </a:rPr>
              <a:t>The conclusion of studies on tomato disease prediction using deep learning is that these models have the potential to revolutionize disease management in tomato cultivation. </a:t>
            </a:r>
          </a:p>
          <a:p>
            <a:pPr marL="285750" indent="-285750" algn="just">
              <a:lnSpc>
                <a:spcPct val="150000"/>
              </a:lnSpc>
              <a:spcAft>
                <a:spcPts val="0"/>
              </a:spcAft>
              <a:buFont typeface="Wingdings" panose="05000000000000000000" pitchFamily="2" charset="2"/>
              <a:buChar char="Ø"/>
            </a:pPr>
            <a:r>
              <a:rPr lang="en-US" sz="1800" dirty="0" smtClean="0">
                <a:effectLst/>
                <a:latin typeface="Times New Roman" panose="02020603050405020304" pitchFamily="18" charset="0"/>
                <a:ea typeface="Times New Roman" panose="02020603050405020304" pitchFamily="18" charset="0"/>
              </a:rPr>
              <a:t>By training the models on extensive datasets containing images of healthy and diseased tomato plants, deep-learning algorithms can learn to recognize patterns and symptoms associated with specific diseases.</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object 2"/>
          <p:cNvPicPr/>
          <p:nvPr/>
        </p:nvPicPr>
        <p:blipFill>
          <a:blip r:embed="rId3"/>
          <a:srcRect/>
          <a:stretch>
            <a:fillRect/>
          </a:stretch>
        </p:blipFill>
        <p:spPr>
          <a:xfrm>
            <a:off x="9235557" y="6059775"/>
            <a:ext cx="1967483" cy="655319"/>
          </a:xfrm>
          <a:prstGeom prst="rect">
            <a:avLst/>
          </a:prstGeom>
        </p:spPr>
      </p:pic>
      <p:sp>
        <p:nvSpPr>
          <p:cNvPr id="2" name="TextBox 1"/>
          <p:cNvSpPr txBox="1"/>
          <p:nvPr/>
        </p:nvSpPr>
        <p:spPr>
          <a:xfrm>
            <a:off x="4348065" y="2519265"/>
            <a:ext cx="7539135" cy="630942"/>
          </a:xfrm>
          <a:prstGeom prst="rect">
            <a:avLst/>
          </a:prstGeom>
          <a:noFill/>
        </p:spPr>
        <p:txBody>
          <a:bodyPr wrap="square" rtlCol="0">
            <a:spAutoFit/>
          </a:bodyPr>
          <a:lstStyle/>
          <a:p>
            <a:r>
              <a:rPr lang="en-US" sz="3500" dirty="0" smtClean="0">
                <a:latin typeface="Times New Roman" panose="02020603050405020304" pitchFamily="18" charset="0"/>
                <a:cs typeface="Times New Roman" panose="02020603050405020304" pitchFamily="18" charset="0"/>
              </a:rPr>
              <a:t>THANK YOU</a:t>
            </a:r>
            <a:endParaRPr lang="en-IN" sz="3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8" name="object 2"/>
          <p:cNvSpPr txBox="1">
            <a:spLocks noEditPoints="1"/>
          </p:cNvSpPr>
          <p:nvPr/>
        </p:nvSpPr>
        <p:spPr>
          <a:xfrm>
            <a:off x="932805" y="532037"/>
            <a:ext cx="2003196"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4000" dirty="0"/>
              <a:t>Agenda</a:t>
            </a:r>
            <a:endParaRPr lang="en-IN" sz="4000" dirty="0"/>
          </a:p>
        </p:txBody>
      </p:sp>
      <p:sp>
        <p:nvSpPr>
          <p:cNvPr id="4" name="Rectangle 3"/>
          <p:cNvSpPr/>
          <p:nvPr/>
        </p:nvSpPr>
        <p:spPr>
          <a:xfrm>
            <a:off x="932805" y="1625865"/>
            <a:ext cx="9601456" cy="2169825"/>
          </a:xfrm>
          <a:prstGeom prst="rect">
            <a:avLst/>
          </a:prstGeom>
        </p:spPr>
        <p:txBody>
          <a:bodyPr wrap="square">
            <a:spAutoFit/>
          </a:bodyPr>
          <a:lstStyle/>
          <a:p>
            <a:pPr marL="285750" indent="-285750" algn="just" rtl="0" fontAlgn="base">
              <a:lnSpc>
                <a:spcPct val="150000"/>
              </a:lnSpc>
              <a:buFont typeface="Wingdings" panose="05000000000000000000" pitchFamily="2" charset="2"/>
              <a:buChar char="Ø"/>
            </a:pPr>
            <a:r>
              <a:rPr lang="en-US" sz="1800" b="0" i="0" dirty="0" smtClean="0">
                <a:effectLst/>
                <a:latin typeface="Times New Roman" panose="02020603050405020304" pitchFamily="18" charset="0"/>
              </a:rPr>
              <a:t>Tomato disease prediction involves the development of models and techniques to forecast and predict the occurrence and severity of diseases affecting tomato plants. It aims to provide early detection, enable timely intervention, and enhance disease management strategies.  </a:t>
            </a:r>
          </a:p>
          <a:p>
            <a:pPr marL="285750" indent="-285750" algn="just" rtl="0" fontAlgn="base">
              <a:lnSpc>
                <a:spcPct val="150000"/>
              </a:lnSpc>
              <a:buFont typeface="Wingdings" panose="05000000000000000000" pitchFamily="2" charset="2"/>
              <a:buChar char="Ø"/>
            </a:pPr>
            <a:r>
              <a:rPr lang="en-US" dirty="0" smtClean="0">
                <a:latin typeface="Times New Roman" panose="02020603050405020304" pitchFamily="18" charset="0"/>
              </a:rPr>
              <a:t>We aim to develop a model for detecting the tomato leaf diseases like bacterial spot, early blight, late blight, leaf mold.</a:t>
            </a:r>
            <a:endParaRPr lang="en-US" b="0" i="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Introduction</a:t>
            </a:r>
            <a:endParaRPr lang="en-US" dirty="0"/>
          </a:p>
        </p:txBody>
      </p:sp>
      <p:sp>
        <p:nvSpPr>
          <p:cNvPr id="3" name="Content Placeholder 2"/>
          <p:cNvSpPr>
            <a:spLocks noGrp="1"/>
          </p:cNvSpPr>
          <p:nvPr>
            <p:ph sz="half" idx="1"/>
          </p:nvPr>
        </p:nvSpPr>
        <p:spPr>
          <a:xfrm>
            <a:off x="520832" y="1080872"/>
            <a:ext cx="10515600" cy="4526825"/>
          </a:xfrm>
        </p:spPr>
        <p:txBody>
          <a:bodyPr vert="horz" lIns="91440" tIns="45720" rIns="91440" bIns="45720" rtlCol="0" anchor="t">
            <a:noAutofit/>
          </a:bodyPr>
          <a:lstStyle/>
          <a:p>
            <a:pPr algn="just">
              <a:lnSpc>
                <a:spcPct val="170000"/>
              </a:lnSpc>
            </a:pPr>
            <a:r>
              <a:rPr lang="en-US" sz="1600" dirty="0">
                <a:latin typeface="Times New Roman" panose="02020603050405020304" pitchFamily="18" charset="0"/>
                <a:cs typeface="Times New Roman" panose="02020603050405020304" pitchFamily="18" charset="0"/>
              </a:rPr>
              <a:t>The main crops such as tomatoes, wheat, sugar, potatoes,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are being affected by n number of diseases. Even though every plant has the potential to get affected by plant diseases this has become a major drawback in the agricultural sector even if pesticides are given for the infected plant. Therefore, disease prediction plays a crucial role in the prediction of plant diseases especially if the disease is known. </a:t>
            </a:r>
            <a:r>
              <a:rPr lang="en-US" sz="1600" dirty="0" smtClean="0">
                <a:latin typeface="Times New Roman" panose="02020603050405020304" pitchFamily="18" charset="0"/>
                <a:cs typeface="Times New Roman" panose="02020603050405020304" pitchFamily="18" charset="0"/>
              </a:rPr>
              <a:t>Crop </a:t>
            </a:r>
            <a:r>
              <a:rPr lang="en-US" sz="1600" dirty="0">
                <a:latin typeface="Times New Roman" panose="02020603050405020304" pitchFamily="18" charset="0"/>
                <a:cs typeface="Times New Roman" panose="02020603050405020304" pitchFamily="18" charset="0"/>
              </a:rPr>
              <a:t>diseases are the key point of food security. In this project, we implement Robot simulation where the robot navigates around the agricultural field and detects the percentage of the disease affected. In this era, modern technologies have the capability to produce enough food to meet the needs of 8 billion people. The first crucial step in identifying the disease is efficient disease management. There is another approach for disease prediction is the traditional approach which is done by collecting the samples from the local plant clinics.</a:t>
            </a:r>
            <a:endParaRPr lang="en-IN" sz="1600"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Moreover, it is very important to design a method that allows the farmers to quickly diagnose the disease using deep learning methods, with the best accuracy rate and better prediction. </a:t>
            </a:r>
          </a:p>
          <a:p>
            <a:pPr algn="just">
              <a:lnSpc>
                <a:spcPct val="170000"/>
              </a:lnSpc>
            </a:pPr>
            <a:endParaRPr lang="en-IN" sz="1600" dirty="0">
              <a:latin typeface="Times New Roman" panose="02020603050405020304" pitchFamily="18" charset="0"/>
              <a:cs typeface="Times New Roman" panose="02020603050405020304" pitchFamily="18" charset="0"/>
            </a:endParaRPr>
          </a:p>
        </p:txBody>
      </p:sp>
      <p:sp>
        <p:nvSpPr>
          <p:cNvPr id="4" name="object 2"/>
          <p:cNvSpPr txBox="1">
            <a:spLocks noEditPoints="1"/>
          </p:cNvSpPr>
          <p:nvPr/>
        </p:nvSpPr>
        <p:spPr>
          <a:xfrm>
            <a:off x="520832" y="185673"/>
            <a:ext cx="4648200" cy="616836"/>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4000" spc="-10" dirty="0"/>
              <a:t> </a:t>
            </a:r>
            <a:r>
              <a:rPr lang="en-US" sz="4000" spc="-10" dirty="0" smtClean="0"/>
              <a:t>INTRODUCTION</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32410" y="272143"/>
            <a:ext cx="3046020"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a:latin typeface="Arial" panose="020B0604020202020204"/>
                <a:cs typeface="Arial" panose="020B0604020202020204"/>
              </a:rPr>
              <a:t>Objectives</a:t>
            </a:r>
            <a:endParaRPr lang="en-US"/>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6" name="TextBox 5"/>
          <p:cNvSpPr txBox="1"/>
          <p:nvPr/>
        </p:nvSpPr>
        <p:spPr>
          <a:xfrm>
            <a:off x="532411" y="1318792"/>
            <a:ext cx="9945868" cy="3046988"/>
          </a:xfrm>
          <a:prstGeom prst="rect">
            <a:avLst/>
          </a:prstGeom>
          <a:noFill/>
        </p:spPr>
        <p:txBody>
          <a:bodyPr wrap="square" lIns="91440" tIns="45720" rIns="91440" bIns="45720" anchor="t">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main aim of this project is to develop a model for the prediction of tomato leaf disease using deep learning algorithms.</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implement deep learning algorithms like Convolutional Neural Networks (CNN), Support Vector Machine (SVM), Stochastic Gradient boosting,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and VGG with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(Hybrid model</a:t>
            </a:r>
            <a:r>
              <a:rPr lang="en-US" sz="1600" dirty="0" smtClean="0">
                <a:latin typeface="Times New Roman" panose="02020603050405020304" pitchFamily="18" charset="0"/>
                <a:cs typeface="Times New Roman" panose="02020603050405020304" pitchFamily="18" charset="0"/>
              </a:rPr>
              <a:t>) to achieve the best accuracy.</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system predicts the diseases of tomato leaf-like </a:t>
            </a:r>
            <a:r>
              <a:rPr lang="en-US" sz="1600" dirty="0" err="1">
                <a:latin typeface="Times New Roman" panose="02020603050405020304" pitchFamily="18" charset="0"/>
                <a:cs typeface="Times New Roman" panose="02020603050405020304" pitchFamily="18" charset="0"/>
              </a:rPr>
              <a:t>Tomato_Bacterial_spot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early_blight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late_blight</a:t>
            </a:r>
            <a:r>
              <a:rPr lang="en-US" sz="1600" dirty="0">
                <a:latin typeface="Times New Roman" panose="02020603050405020304" pitchFamily="18" charset="0"/>
                <a:cs typeface="Times New Roman" panose="02020603050405020304" pitchFamily="18" charset="0"/>
              </a:rPr>
              <a:t>, and </a:t>
            </a:r>
            <a:r>
              <a:rPr lang="en-US" sz="1600" dirty="0" err="1" smtClean="0">
                <a:latin typeface="Times New Roman" panose="02020603050405020304" pitchFamily="18" charset="0"/>
                <a:cs typeface="Times New Roman" panose="02020603050405020304" pitchFamily="18" charset="0"/>
              </a:rPr>
              <a:t>leaf_mold</a:t>
            </a:r>
            <a:r>
              <a:rPr lang="en-US"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also monitors the health of the tomato leaf</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365125"/>
            <a:ext cx="10515600" cy="492443"/>
          </a:xfrm>
        </p:spPr>
        <p:txBody>
          <a:bodyPr/>
          <a:lstStyle/>
          <a:p>
            <a:pPr algn="ctr"/>
            <a:r>
              <a:rPr lang="en-US" dirty="0"/>
              <a:t>Existing Works</a:t>
            </a:r>
          </a:p>
        </p:txBody>
      </p:sp>
      <p:sp>
        <p:nvSpPr>
          <p:cNvPr id="11" name="object 2"/>
          <p:cNvSpPr txBox="1">
            <a:spLocks noEditPoints="1"/>
          </p:cNvSpPr>
          <p:nvPr/>
        </p:nvSpPr>
        <p:spPr>
          <a:xfrm>
            <a:off x="589450" y="402490"/>
            <a:ext cx="4340770" cy="6783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US" sz="4400" dirty="0"/>
              <a:t>Existing Works</a:t>
            </a:r>
            <a:endParaRPr lang="en-US" dirty="0"/>
          </a:p>
        </p:txBody>
      </p:sp>
      <p:graphicFrame>
        <p:nvGraphicFramePr>
          <p:cNvPr id="4" name="Table 4"/>
          <p:cNvGraphicFramePr>
            <a:graphicFrameLocks noGrp="1"/>
          </p:cNvGraphicFramePr>
          <p:nvPr>
            <p:extLst>
              <p:ext uri="{D42A27DB-BD31-4B8C-83A1-F6EECF244321}">
                <p14:modId xmlns:p14="http://schemas.microsoft.com/office/powerpoint/2010/main" val="4026267148"/>
              </p:ext>
            </p:extLst>
          </p:nvPr>
        </p:nvGraphicFramePr>
        <p:xfrm>
          <a:off x="616329" y="1375519"/>
          <a:ext cx="10543845" cy="4404165"/>
        </p:xfrm>
        <a:graphic>
          <a:graphicData uri="http://schemas.openxmlformats.org/drawingml/2006/table">
            <a:tbl>
              <a:tblPr firstRow="1" bandRow="1">
                <a:tableStyleId>{5C22544A-7EE6-4342-B048-85BDC9FD1C3A}</a:tableStyleId>
              </a:tblPr>
              <a:tblGrid>
                <a:gridCol w="2108769">
                  <a:extLst>
                    <a:ext uri="{9D8B030D-6E8A-4147-A177-3AD203B41FA5}">
                      <a16:colId xmlns:a16="http://schemas.microsoft.com/office/drawing/2014/main" val="20000"/>
                    </a:ext>
                  </a:extLst>
                </a:gridCol>
                <a:gridCol w="2108769">
                  <a:extLst>
                    <a:ext uri="{9D8B030D-6E8A-4147-A177-3AD203B41FA5}">
                      <a16:colId xmlns:a16="http://schemas.microsoft.com/office/drawing/2014/main" val="20001"/>
                    </a:ext>
                  </a:extLst>
                </a:gridCol>
                <a:gridCol w="2108769">
                  <a:extLst>
                    <a:ext uri="{9D8B030D-6E8A-4147-A177-3AD203B41FA5}">
                      <a16:colId xmlns:a16="http://schemas.microsoft.com/office/drawing/2014/main" val="20002"/>
                    </a:ext>
                  </a:extLst>
                </a:gridCol>
                <a:gridCol w="2108769">
                  <a:extLst>
                    <a:ext uri="{9D8B030D-6E8A-4147-A177-3AD203B41FA5}">
                      <a16:colId xmlns:a16="http://schemas.microsoft.com/office/drawing/2014/main" val="20003"/>
                    </a:ext>
                  </a:extLst>
                </a:gridCol>
                <a:gridCol w="2108769">
                  <a:extLst>
                    <a:ext uri="{9D8B030D-6E8A-4147-A177-3AD203B41FA5}">
                      <a16:colId xmlns:a16="http://schemas.microsoft.com/office/drawing/2014/main" val="20004"/>
                    </a:ext>
                  </a:extLst>
                </a:gridCol>
              </a:tblGrid>
              <a:tr h="880833">
                <a:tc>
                  <a:txBody>
                    <a:bodyPr/>
                    <a:lstStyle/>
                    <a:p>
                      <a:pPr algn="ctr"/>
                      <a:r>
                        <a:rPr lang="en-US" sz="1000" dirty="0">
                          <a:latin typeface="Times New Roman" panose="02020603050405020304" pitchFamily="18" charset="0"/>
                          <a:cs typeface="Times New Roman" panose="02020603050405020304" pitchFamily="18" charset="0"/>
                        </a:rPr>
                        <a:t>Author Name</a:t>
                      </a:r>
                    </a:p>
                  </a:txBody>
                  <a:tcPr/>
                </a:tc>
                <a:tc>
                  <a:txBody>
                    <a:bodyPr/>
                    <a:lstStyle/>
                    <a:p>
                      <a:pPr algn="ctr"/>
                      <a:r>
                        <a:rPr lang="en-US" sz="1000" dirty="0">
                          <a:latin typeface="Times New Roman" panose="02020603050405020304" pitchFamily="18" charset="0"/>
                          <a:cs typeface="Times New Roman" panose="02020603050405020304" pitchFamily="18" charset="0"/>
                        </a:rPr>
                        <a:t>Algorithms &amp; Methods Used</a:t>
                      </a:r>
                    </a:p>
                  </a:txBody>
                  <a:tcPr/>
                </a:tc>
                <a:tc>
                  <a:txBody>
                    <a:bodyPr/>
                    <a:lstStyle/>
                    <a:p>
                      <a:pPr algn="ctr"/>
                      <a:r>
                        <a:rPr lang="en-US" sz="1000" dirty="0">
                          <a:latin typeface="Times New Roman" panose="02020603050405020304" pitchFamily="18" charset="0"/>
                          <a:cs typeface="Times New Roman" panose="02020603050405020304" pitchFamily="18" charset="0"/>
                        </a:rPr>
                        <a:t>Description</a:t>
                      </a:r>
                    </a:p>
                  </a:txBody>
                  <a:tcPr/>
                </a:tc>
                <a:tc>
                  <a:txBody>
                    <a:bodyPr/>
                    <a:lstStyle/>
                    <a:p>
                      <a:pPr algn="ctr"/>
                      <a:r>
                        <a:rPr lang="en-US" sz="1000" dirty="0">
                          <a:latin typeface="Times New Roman" panose="02020603050405020304" pitchFamily="18" charset="0"/>
                          <a:cs typeface="Times New Roman" panose="02020603050405020304" pitchFamily="18" charset="0"/>
                        </a:rPr>
                        <a:t>Remarks</a:t>
                      </a:r>
                    </a:p>
                  </a:txBody>
                  <a:tcPr/>
                </a:tc>
                <a:tc>
                  <a:txBody>
                    <a:bodyPr/>
                    <a:lstStyle/>
                    <a:p>
                      <a:pPr algn="ctr"/>
                      <a:r>
                        <a:rPr lang="en-US" sz="1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0000"/>
                  </a:ext>
                </a:extLst>
              </a:tr>
              <a:tr h="880833">
                <a:tc>
                  <a:txBody>
                    <a:bodyPr/>
                    <a:lstStyle/>
                    <a:p>
                      <a:pPr lvl="0" algn="ctr">
                        <a:buNone/>
                      </a:pPr>
                      <a:r>
                        <a:rPr lang="en-US" sz="1000" dirty="0" err="1" smtClean="0">
                          <a:latin typeface="Times New Roman" panose="02020603050405020304" pitchFamily="18" charset="0"/>
                          <a:cs typeface="Times New Roman" panose="02020603050405020304" pitchFamily="18" charset="0"/>
                        </a:rPr>
                        <a:t>Prajwala</a:t>
                      </a:r>
                      <a:r>
                        <a:rPr lang="en-US" sz="1000" dirty="0" smtClean="0">
                          <a:latin typeface="Times New Roman" panose="02020603050405020304" pitchFamily="18" charset="0"/>
                          <a:cs typeface="Times New Roman" panose="02020603050405020304" pitchFamily="18" charset="0"/>
                        </a:rPr>
                        <a:t> Tm, </a:t>
                      </a:r>
                      <a:r>
                        <a:rPr lang="en-US" sz="1000" baseline="0" dirty="0" smtClean="0">
                          <a:latin typeface="Times New Roman" panose="02020603050405020304" pitchFamily="18" charset="0"/>
                          <a:cs typeface="Times New Roman" panose="02020603050405020304" pitchFamily="18" charset="0"/>
                        </a:rPr>
                        <a:t> </a:t>
                      </a:r>
                      <a:r>
                        <a:rPr lang="en-US" sz="1000" baseline="0" dirty="0" err="1" smtClean="0">
                          <a:latin typeface="Times New Roman" panose="02020603050405020304" pitchFamily="18" charset="0"/>
                          <a:cs typeface="Times New Roman" panose="02020603050405020304" pitchFamily="18" charset="0"/>
                        </a:rPr>
                        <a:t>Alla</a:t>
                      </a:r>
                      <a:r>
                        <a:rPr lang="en-US" sz="1000" baseline="0" dirty="0" smtClean="0">
                          <a:latin typeface="Times New Roman" panose="02020603050405020304" pitchFamily="18" charset="0"/>
                          <a:cs typeface="Times New Roman" panose="02020603050405020304" pitchFamily="18" charset="0"/>
                        </a:rPr>
                        <a:t> </a:t>
                      </a:r>
                      <a:r>
                        <a:rPr lang="en-US" sz="1000" baseline="0" dirty="0" err="1" smtClean="0">
                          <a:latin typeface="Times New Roman" panose="02020603050405020304" pitchFamily="18" charset="0"/>
                          <a:cs typeface="Times New Roman" panose="02020603050405020304" pitchFamily="18" charset="0"/>
                        </a:rPr>
                        <a:t>Pranathi</a:t>
                      </a:r>
                      <a:r>
                        <a:rPr lang="en-US" sz="1000" baseline="0" dirty="0" smtClean="0">
                          <a:latin typeface="Times New Roman" panose="02020603050405020304" pitchFamily="18" charset="0"/>
                          <a:cs typeface="Times New Roman" panose="02020603050405020304" pitchFamily="18" charset="0"/>
                        </a:rPr>
                        <a:t>, </a:t>
                      </a:r>
                      <a:r>
                        <a:rPr lang="en-US" sz="1000" baseline="0" dirty="0" err="1" smtClean="0">
                          <a:latin typeface="Times New Roman" panose="02020603050405020304" pitchFamily="18" charset="0"/>
                          <a:cs typeface="Times New Roman" panose="02020603050405020304" pitchFamily="18" charset="0"/>
                        </a:rPr>
                        <a:t>Nagaratna</a:t>
                      </a:r>
                      <a:r>
                        <a:rPr lang="en-US" sz="1000" baseline="0" dirty="0" smtClean="0">
                          <a:latin typeface="Times New Roman" panose="02020603050405020304" pitchFamily="18" charset="0"/>
                          <a:cs typeface="Times New Roman" panose="02020603050405020304" pitchFamily="18" charset="0"/>
                        </a:rPr>
                        <a:t>, B. </a:t>
                      </a:r>
                      <a:r>
                        <a:rPr lang="en-US" sz="1000" baseline="0" dirty="0" err="1" smtClean="0">
                          <a:latin typeface="Times New Roman" panose="02020603050405020304" pitchFamily="18" charset="0"/>
                          <a:cs typeface="Times New Roman" panose="02020603050405020304" pitchFamily="18" charset="0"/>
                        </a:rPr>
                        <a:t>Chittaragi</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CNN, </a:t>
                      </a:r>
                      <a:r>
                        <a:rPr lang="en-US" sz="1000" dirty="0" err="1" smtClean="0">
                          <a:latin typeface="Times New Roman" panose="02020603050405020304" pitchFamily="18" charset="0"/>
                          <a:cs typeface="Times New Roman" panose="02020603050405020304" pitchFamily="18" charset="0"/>
                        </a:rPr>
                        <a:t>LeNet</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Tomato Leaf disease detection using Convolutional</a:t>
                      </a:r>
                      <a:r>
                        <a:rPr lang="en-US" sz="1000" baseline="0" dirty="0" smtClean="0">
                          <a:latin typeface="Times New Roman" panose="02020603050405020304" pitchFamily="18" charset="0"/>
                          <a:cs typeface="Times New Roman" panose="02020603050405020304" pitchFamily="18" charset="0"/>
                        </a:rPr>
                        <a:t> Neural Networks</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This</a:t>
                      </a:r>
                      <a:r>
                        <a:rPr lang="en-US" sz="1000" baseline="0" dirty="0" smtClean="0">
                          <a:latin typeface="Times New Roman" panose="02020603050405020304" pitchFamily="18" charset="0"/>
                          <a:cs typeface="Times New Roman" panose="02020603050405020304" pitchFamily="18" charset="0"/>
                        </a:rPr>
                        <a:t> paper was published on the 2018. The main goal of the project is to find tomato leaf disease detection using simplest methods. </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US" sz="1000" dirty="0" smtClean="0">
                          <a:latin typeface="Times New Roman" panose="02020603050405020304" pitchFamily="18" charset="0"/>
                          <a:cs typeface="Times New Roman" panose="02020603050405020304" pitchFamily="18" charset="0"/>
                        </a:rPr>
                        <a:t>94-95%</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80833">
                <a:tc>
                  <a:txBody>
                    <a:bodyPr/>
                    <a:lstStyle/>
                    <a:p>
                      <a:pPr lvl="0" algn="ctr">
                        <a:buNone/>
                      </a:pPr>
                      <a:r>
                        <a:rPr lang="en-US" sz="1000" dirty="0" smtClean="0">
                          <a:latin typeface="Times New Roman" panose="02020603050405020304" pitchFamily="18" charset="0"/>
                          <a:cs typeface="Times New Roman" panose="02020603050405020304" pitchFamily="18" charset="0"/>
                        </a:rPr>
                        <a:t>Usama Mokhtar</a:t>
                      </a:r>
                    </a:p>
                    <a:p>
                      <a:pPr lvl="0" algn="ctr">
                        <a:buNone/>
                      </a:pPr>
                      <a:r>
                        <a:rPr lang="en-US" sz="1000" dirty="0" smtClean="0">
                          <a:latin typeface="Times New Roman" panose="02020603050405020304" pitchFamily="18" charset="0"/>
                          <a:cs typeface="Times New Roman" panose="02020603050405020304" pitchFamily="18" charset="0"/>
                        </a:rPr>
                        <a:t>Mona A</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Gabor wavelet, transform method, Support Vector Machine (SVM)</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Tomato leaf detection methods using support vector</a:t>
                      </a:r>
                      <a:r>
                        <a:rPr lang="en-US" sz="1000" baseline="0" dirty="0" smtClean="0">
                          <a:latin typeface="Times New Roman" panose="02020603050405020304" pitchFamily="18" charset="0"/>
                          <a:cs typeface="Times New Roman" panose="02020603050405020304" pitchFamily="18" charset="0"/>
                        </a:rPr>
                        <a:t> machine</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This article was published in February</a:t>
                      </a:r>
                      <a:r>
                        <a:rPr lang="en-US" sz="1000" baseline="0" dirty="0" smtClean="0">
                          <a:latin typeface="Times New Roman" panose="02020603050405020304" pitchFamily="18" charset="0"/>
                          <a:cs typeface="Times New Roman" panose="02020603050405020304" pitchFamily="18" charset="0"/>
                        </a:rPr>
                        <a:t> 2016. Support vector machine with several kernel functions was used to test the capability of the method.</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US" sz="1000" dirty="0" smtClean="0">
                          <a:latin typeface="Times New Roman" panose="02020603050405020304" pitchFamily="18" charset="0"/>
                          <a:cs typeface="Times New Roman" panose="02020603050405020304" pitchFamily="18" charset="0"/>
                        </a:rPr>
                        <a:t>99.5%</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880833">
                <a:tc>
                  <a:txBody>
                    <a:bodyPr/>
                    <a:lstStyle/>
                    <a:p>
                      <a:pPr lvl="0" algn="ctr">
                        <a:buNone/>
                      </a:pPr>
                      <a:r>
                        <a:rPr lang="en-US" sz="1000" dirty="0" err="1" smtClean="0">
                          <a:latin typeface="Times New Roman" panose="02020603050405020304" pitchFamily="18" charset="0"/>
                          <a:cs typeface="Times New Roman" panose="02020603050405020304" pitchFamily="18" charset="0"/>
                        </a:rPr>
                        <a:t>Rajasekaran</a:t>
                      </a:r>
                      <a:r>
                        <a:rPr lang="en-US" sz="1000" baseline="0" dirty="0" smtClean="0">
                          <a:latin typeface="Times New Roman" panose="02020603050405020304" pitchFamily="18" charset="0"/>
                          <a:cs typeface="Times New Roman" panose="02020603050405020304" pitchFamily="18" charset="0"/>
                        </a:rPr>
                        <a:t> </a:t>
                      </a:r>
                      <a:r>
                        <a:rPr lang="en-US" sz="1000" baseline="0" dirty="0" err="1" smtClean="0">
                          <a:latin typeface="Times New Roman" panose="02020603050405020304" pitchFamily="18" charset="0"/>
                          <a:cs typeface="Times New Roman" panose="02020603050405020304" pitchFamily="18" charset="0"/>
                        </a:rPr>
                        <a:t>Thangaraj</a:t>
                      </a:r>
                      <a:r>
                        <a:rPr lang="en-US" sz="1000" baseline="0" dirty="0" smtClean="0">
                          <a:latin typeface="Times New Roman" panose="02020603050405020304" pitchFamily="18" charset="0"/>
                          <a:cs typeface="Times New Roman" panose="02020603050405020304" pitchFamily="18" charset="0"/>
                        </a:rPr>
                        <a:t>, S. </a:t>
                      </a:r>
                      <a:r>
                        <a:rPr lang="en-US" sz="1000" baseline="0" dirty="0" err="1" smtClean="0">
                          <a:latin typeface="Times New Roman" panose="02020603050405020304" pitchFamily="18" charset="0"/>
                          <a:cs typeface="Times New Roman" panose="02020603050405020304" pitchFamily="18" charset="0"/>
                        </a:rPr>
                        <a:t>Anandamurugan</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Convolutional Image Processing and machine learning algorithms</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Artificial</a:t>
                      </a:r>
                      <a:r>
                        <a:rPr lang="en-US" sz="1000" baseline="0" dirty="0" smtClean="0">
                          <a:latin typeface="Times New Roman" panose="02020603050405020304" pitchFamily="18" charset="0"/>
                          <a:cs typeface="Times New Roman" panose="02020603050405020304" pitchFamily="18" charset="0"/>
                        </a:rPr>
                        <a:t> Intelligence in Tomato Leaf Disease Detection: A Comprehensive Review and Discussion</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This </a:t>
                      </a:r>
                      <a:r>
                        <a:rPr lang="en-US" sz="1000" dirty="0" err="1" smtClean="0">
                          <a:latin typeface="Times New Roman" panose="02020603050405020304" pitchFamily="18" charset="0"/>
                          <a:cs typeface="Times New Roman" panose="02020603050405020304" pitchFamily="18" charset="0"/>
                        </a:rPr>
                        <a:t>arcticle</a:t>
                      </a:r>
                      <a:r>
                        <a:rPr lang="en-US" sz="1000" dirty="0" smtClean="0">
                          <a:latin typeface="Times New Roman" panose="02020603050405020304" pitchFamily="18" charset="0"/>
                          <a:cs typeface="Times New Roman" panose="02020603050405020304" pitchFamily="18" charset="0"/>
                        </a:rPr>
                        <a:t> was published in 2021. This</a:t>
                      </a:r>
                      <a:r>
                        <a:rPr lang="en-US" sz="1000" baseline="0" dirty="0" smtClean="0">
                          <a:latin typeface="Times New Roman" panose="02020603050405020304" pitchFamily="18" charset="0"/>
                          <a:cs typeface="Times New Roman" panose="02020603050405020304" pitchFamily="18" charset="0"/>
                        </a:rPr>
                        <a:t> focus on the present recent work in the field of tomato leaf search</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96%</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880833">
                <a:tc>
                  <a:txBody>
                    <a:bodyPr/>
                    <a:lstStyle/>
                    <a:p>
                      <a:pPr algn="ctr">
                        <a:lnSpc>
                          <a:spcPct val="107000"/>
                        </a:lnSpc>
                        <a:spcAft>
                          <a:spcPts val="800"/>
                        </a:spcAft>
                      </a:pPr>
                      <a:r>
                        <a:rPr lang="en-IN" sz="1000" kern="100" dirty="0" err="1">
                          <a:effectLst/>
                          <a:latin typeface="Times New Roman" panose="02020603050405020304" pitchFamily="18" charset="0"/>
                          <a:ea typeface="Calibri" panose="020F0502020204030204" pitchFamily="34" charset="0"/>
                          <a:cs typeface="Times New Roman" panose="02020603050405020304" pitchFamily="18" charset="0"/>
                        </a:rPr>
                        <a:t>Mosin</a:t>
                      </a: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Hasan</a:t>
                      </a:r>
                    </a:p>
                    <a:p>
                      <a:pPr algn="ctr">
                        <a:lnSpc>
                          <a:spcPct val="107000"/>
                        </a:lnSpc>
                        <a:spcAft>
                          <a:spcPts val="800"/>
                        </a:spcAft>
                      </a:pPr>
                      <a:r>
                        <a:rPr lang="en-IN" sz="1000" dirty="0" err="1" smtClean="0">
                          <a:solidFill>
                            <a:schemeClr val="dk1"/>
                          </a:solidFill>
                          <a:effectLst/>
                          <a:latin typeface="Times New Roman" panose="02020603050405020304" pitchFamily="18" charset="0"/>
                          <a:ea typeface="+mn-ea"/>
                          <a:cs typeface="Times New Roman" panose="02020603050405020304" pitchFamily="18" charset="0"/>
                        </a:rPr>
                        <a:t>Tanawala</a:t>
                      </a:r>
                      <a:r>
                        <a:rPr lang="en-IN" sz="10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000" dirty="0" err="1" smtClean="0">
                          <a:solidFill>
                            <a:schemeClr val="dk1"/>
                          </a:solidFill>
                          <a:effectLst/>
                          <a:latin typeface="Times New Roman" panose="02020603050405020304" pitchFamily="18" charset="0"/>
                          <a:ea typeface="+mn-ea"/>
                          <a:cs typeface="Times New Roman" panose="02020603050405020304" pitchFamily="18" charset="0"/>
                        </a:rPr>
                        <a:t>Bhavesh</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lvl="0" algn="ctr">
                        <a:buNone/>
                      </a:pPr>
                      <a:r>
                        <a:rPr lang="en-IN" sz="1000" dirty="0" smtClean="0">
                          <a:solidFill>
                            <a:schemeClr val="dk1"/>
                          </a:solidFill>
                          <a:effectLst/>
                          <a:latin typeface="Times New Roman" panose="02020603050405020304" pitchFamily="18" charset="0"/>
                          <a:ea typeface="+mn-ea"/>
                          <a:cs typeface="Times New Roman" panose="02020603050405020304" pitchFamily="18" charset="0"/>
                        </a:rPr>
                        <a:t>Tensor flow, CNN, Transfer learning.</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IN" sz="1000" dirty="0" smtClean="0">
                          <a:solidFill>
                            <a:schemeClr val="dk1"/>
                          </a:solidFill>
                          <a:effectLst/>
                          <a:latin typeface="Times New Roman" panose="02020603050405020304" pitchFamily="18" charset="0"/>
                          <a:ea typeface="+mn-ea"/>
                          <a:cs typeface="Times New Roman" panose="02020603050405020304" pitchFamily="18" charset="0"/>
                        </a:rPr>
                        <a:t>Deep learning precision farming. Tomato leaf detection by transfer learning.</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This article was published in 2019. The page is divided into 3 different types as good, fair and bad. It will give 99 percent accuracy.</a:t>
                      </a:r>
                    </a:p>
                  </a:txBody>
                  <a:tcPr marL="114300" marR="114300" marT="0" marB="0"/>
                </a:tc>
                <a:tc>
                  <a:txBody>
                    <a:bodyPr/>
                    <a:lstStyle/>
                    <a:p>
                      <a:pPr lvl="0" algn="ctr">
                        <a:buNone/>
                      </a:pPr>
                      <a:r>
                        <a:rPr lang="en-US" sz="1000" dirty="0" smtClean="0">
                          <a:latin typeface="Times New Roman" panose="02020603050405020304" pitchFamily="18" charset="0"/>
                          <a:cs typeface="Times New Roman" panose="02020603050405020304" pitchFamily="18" charset="0"/>
                        </a:rPr>
                        <a:t>99%</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sz="half" idx="1"/>
            <p:extLst>
              <p:ext uri="{D42A27DB-BD31-4B8C-83A1-F6EECF244321}">
                <p14:modId xmlns:p14="http://schemas.microsoft.com/office/powerpoint/2010/main" val="41469989"/>
              </p:ext>
            </p:extLst>
          </p:nvPr>
        </p:nvGraphicFramePr>
        <p:xfrm>
          <a:off x="358606" y="111177"/>
          <a:ext cx="10933430" cy="6672135"/>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2356485">
                  <a:extLst>
                    <a:ext uri="{9D8B030D-6E8A-4147-A177-3AD203B41FA5}">
                      <a16:colId xmlns:a16="http://schemas.microsoft.com/office/drawing/2014/main" val="20002"/>
                    </a:ext>
                  </a:extLst>
                </a:gridCol>
                <a:gridCol w="3600450">
                  <a:extLst>
                    <a:ext uri="{9D8B030D-6E8A-4147-A177-3AD203B41FA5}">
                      <a16:colId xmlns:a16="http://schemas.microsoft.com/office/drawing/2014/main" val="20003"/>
                    </a:ext>
                  </a:extLst>
                </a:gridCol>
                <a:gridCol w="2597150">
                  <a:extLst>
                    <a:ext uri="{9D8B030D-6E8A-4147-A177-3AD203B41FA5}">
                      <a16:colId xmlns:a16="http://schemas.microsoft.com/office/drawing/2014/main" val="20004"/>
                    </a:ext>
                  </a:extLst>
                </a:gridCol>
              </a:tblGrid>
              <a:tr h="393831">
                <a:tc>
                  <a:txBody>
                    <a:bodyPr/>
                    <a:lstStyle/>
                    <a:p>
                      <a:pPr algn="ctr"/>
                      <a:r>
                        <a:rPr lang="en-US" sz="1000" dirty="0">
                          <a:latin typeface="Times New Roman" panose="02020603050405020304" pitchFamily="18" charset="0"/>
                          <a:cs typeface="Times New Roman" panose="02020603050405020304" pitchFamily="18" charset="0"/>
                        </a:rPr>
                        <a:t>Author Name</a:t>
                      </a:r>
                    </a:p>
                  </a:txBody>
                  <a:tcPr/>
                </a:tc>
                <a:tc>
                  <a:txBody>
                    <a:bodyPr/>
                    <a:lstStyle/>
                    <a:p>
                      <a:pPr algn="ctr"/>
                      <a:r>
                        <a:rPr lang="en-US" sz="1000" dirty="0">
                          <a:latin typeface="Times New Roman" panose="02020603050405020304" pitchFamily="18" charset="0"/>
                          <a:cs typeface="Times New Roman" panose="02020603050405020304" pitchFamily="18" charset="0"/>
                        </a:rPr>
                        <a:t>Algorithms &amp; Methods Used</a:t>
                      </a:r>
                    </a:p>
                  </a:txBody>
                  <a:tcPr/>
                </a:tc>
                <a:tc>
                  <a:txBody>
                    <a:bodyPr/>
                    <a:lstStyle/>
                    <a:p>
                      <a:pPr algn="ctr"/>
                      <a:r>
                        <a:rPr lang="en-US" sz="1000" dirty="0">
                          <a:latin typeface="Times New Roman" panose="02020603050405020304" pitchFamily="18" charset="0"/>
                          <a:cs typeface="Times New Roman" panose="02020603050405020304" pitchFamily="18" charset="0"/>
                        </a:rPr>
                        <a:t>Description</a:t>
                      </a:r>
                    </a:p>
                  </a:txBody>
                  <a:tcPr/>
                </a:tc>
                <a:tc>
                  <a:txBody>
                    <a:bodyPr/>
                    <a:lstStyle/>
                    <a:p>
                      <a:pPr algn="ctr"/>
                      <a:r>
                        <a:rPr lang="en-US" sz="1000" dirty="0">
                          <a:latin typeface="Times New Roman" panose="02020603050405020304" pitchFamily="18" charset="0"/>
                          <a:cs typeface="Times New Roman" panose="02020603050405020304" pitchFamily="18" charset="0"/>
                        </a:rPr>
                        <a:t>Remarks</a:t>
                      </a:r>
                    </a:p>
                  </a:txBody>
                  <a:tcPr/>
                </a:tc>
                <a:tc>
                  <a:txBody>
                    <a:bodyPr/>
                    <a:lstStyle/>
                    <a:p>
                      <a:pPr algn="ctr"/>
                      <a:r>
                        <a:rPr lang="en-US" sz="1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0000"/>
                  </a:ext>
                </a:extLst>
              </a:tr>
              <a:tr h="935274">
                <a:tc>
                  <a:txBody>
                    <a:bodyPr/>
                    <a:lstStyle/>
                    <a:p>
                      <a:pPr algn="l">
                        <a:lnSpc>
                          <a:spcPct val="107000"/>
                        </a:lnSpc>
                        <a:spcAft>
                          <a:spcPts val="800"/>
                        </a:spcAft>
                      </a:pPr>
                      <a:r>
                        <a:rPr lang="en-IN" sz="1000" kern="100" dirty="0" err="1">
                          <a:effectLst/>
                          <a:latin typeface="Times New Roman" panose="02020603050405020304" pitchFamily="18" charset="0"/>
                          <a:ea typeface="Calibri" panose="020F0502020204030204" pitchFamily="34" charset="0"/>
                          <a:cs typeface="Times New Roman" panose="02020603050405020304" pitchFamily="18" charset="0"/>
                        </a:rPr>
                        <a:t>Ashqar</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000" kern="100" dirty="0" err="1">
                          <a:effectLst/>
                          <a:latin typeface="Times New Roman" panose="02020603050405020304" pitchFamily="18" charset="0"/>
                          <a:ea typeface="Calibri" panose="020F0502020204030204" pitchFamily="34" charset="0"/>
                          <a:cs typeface="Times New Roman" panose="02020603050405020304" pitchFamily="18" charset="0"/>
                        </a:rPr>
                        <a:t>Belal</a:t>
                      </a: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A.M</a:t>
                      </a:r>
                    </a:p>
                    <a:p>
                      <a:pPr algn="l">
                        <a:lnSpc>
                          <a:spcPct val="107000"/>
                        </a:lnSpc>
                        <a:spcAft>
                          <a:spcPts val="800"/>
                        </a:spcAft>
                      </a:pPr>
                      <a:r>
                        <a:rPr lang="en-US"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Samy</a:t>
                      </a:r>
                      <a:r>
                        <a:rPr lang="en-US" sz="1000" kern="100" baseline="0" dirty="0" smtClean="0">
                          <a:effectLst/>
                          <a:latin typeface="Times New Roman" panose="02020603050405020304" pitchFamily="18" charset="0"/>
                          <a:ea typeface="Calibri" panose="020F0502020204030204" pitchFamily="34" charset="0"/>
                          <a:cs typeface="Times New Roman" panose="02020603050405020304" pitchFamily="18" charset="0"/>
                        </a:rPr>
                        <a:t> S</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lvl="0" algn="ctr">
                        <a:buNone/>
                      </a:pPr>
                      <a:r>
                        <a:rPr lang="en-IN" sz="1000" dirty="0" smtClean="0">
                          <a:solidFill>
                            <a:schemeClr val="dk1"/>
                          </a:solidFill>
                          <a:effectLst/>
                          <a:latin typeface="Times New Roman" panose="02020603050405020304" pitchFamily="18" charset="0"/>
                          <a:ea typeface="+mn-ea"/>
                          <a:cs typeface="Times New Roman" panose="02020603050405020304" pitchFamily="18" charset="0"/>
                        </a:rPr>
                        <a:t>Convolutional neural network (CNN)</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Image based tomato leaves detection using deep learning techniques.</a:t>
                      </a:r>
                    </a:p>
                  </a:txBody>
                  <a:tcPr marL="68580" marR="68580" marT="0" marB="0"/>
                </a:tc>
                <a:tc>
                  <a:txBody>
                    <a:bodyPr/>
                    <a:lstStyle/>
                    <a:p>
                      <a:pPr lvl="0" algn="ctr">
                        <a:buNone/>
                      </a:pPr>
                      <a:r>
                        <a:rPr lang="en-IN" sz="1000" dirty="0" smtClean="0">
                          <a:solidFill>
                            <a:schemeClr val="dk1"/>
                          </a:solidFill>
                          <a:effectLst/>
                          <a:latin typeface="Times New Roman" panose="02020603050405020304" pitchFamily="18" charset="0"/>
                          <a:ea typeface="+mn-ea"/>
                          <a:cs typeface="Times New Roman" panose="02020603050405020304" pitchFamily="18" charset="0"/>
                        </a:rPr>
                        <a:t>This article was published in the year 2018. In this paper they trained convolutional neural networks to detect 5 diseases.</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US" sz="1000" dirty="0" smtClean="0">
                          <a:latin typeface="Times New Roman" panose="02020603050405020304" pitchFamily="18" charset="0"/>
                          <a:cs typeface="Times New Roman" panose="02020603050405020304" pitchFamily="18" charset="0"/>
                        </a:rPr>
                        <a:t>98%</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35274">
                <a:tc>
                  <a:txBody>
                    <a:bodyPr/>
                    <a:lstStyle/>
                    <a:p>
                      <a:pPr lvl="0" algn="ctr">
                        <a:buNone/>
                      </a:pPr>
                      <a:r>
                        <a:rPr lang="en-IN" sz="1000" dirty="0" err="1" smtClean="0">
                          <a:solidFill>
                            <a:schemeClr val="dk1"/>
                          </a:solidFill>
                          <a:effectLst/>
                          <a:latin typeface="Times New Roman" panose="02020603050405020304" pitchFamily="18" charset="0"/>
                          <a:ea typeface="+mn-ea"/>
                          <a:cs typeface="Times New Roman" panose="02020603050405020304" pitchFamily="18" charset="0"/>
                        </a:rPr>
                        <a:t>Mohit</a:t>
                      </a:r>
                      <a:r>
                        <a:rPr lang="en-IN" sz="10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000" dirty="0" err="1" smtClean="0">
                          <a:solidFill>
                            <a:schemeClr val="dk1"/>
                          </a:solidFill>
                          <a:effectLst/>
                          <a:latin typeface="Times New Roman" panose="02020603050405020304" pitchFamily="18" charset="0"/>
                          <a:ea typeface="+mn-ea"/>
                          <a:cs typeface="Times New Roman" panose="02020603050405020304" pitchFamily="18" charset="0"/>
                        </a:rPr>
                        <a:t>Agarwala</a:t>
                      </a:r>
                      <a:r>
                        <a:rPr lang="en-IN" sz="1000" dirty="0" smtClean="0">
                          <a:solidFill>
                            <a:schemeClr val="dk1"/>
                          </a:solidFill>
                          <a:effectLst/>
                          <a:latin typeface="Times New Roman" panose="02020603050405020304" pitchFamily="18" charset="0"/>
                          <a:ea typeface="+mn-ea"/>
                          <a:cs typeface="Times New Roman" panose="02020603050405020304" pitchFamily="18" charset="0"/>
                        </a:rPr>
                        <a:t>, Abhishek Singh, Siddhartha </a:t>
                      </a:r>
                      <a:r>
                        <a:rPr lang="en-IN" sz="1000" dirty="0" err="1" smtClean="0">
                          <a:solidFill>
                            <a:schemeClr val="dk1"/>
                          </a:solidFill>
                          <a:effectLst/>
                          <a:latin typeface="Times New Roman" panose="02020603050405020304" pitchFamily="18" charset="0"/>
                          <a:ea typeface="+mn-ea"/>
                          <a:cs typeface="Times New Roman" panose="02020603050405020304" pitchFamily="18" charset="0"/>
                        </a:rPr>
                        <a:t>Arjaria</a:t>
                      </a:r>
                      <a:r>
                        <a:rPr lang="en-IN" sz="1000" dirty="0" smtClean="0">
                          <a:solidFill>
                            <a:schemeClr val="dk1"/>
                          </a:solidFill>
                          <a:effectLst/>
                          <a:latin typeface="Times New Roman" panose="02020603050405020304" pitchFamily="18" charset="0"/>
                          <a:ea typeface="+mn-ea"/>
                          <a:cs typeface="Times New Roman" panose="02020603050405020304" pitchFamily="18" charset="0"/>
                        </a:rPr>
                        <a:t>, Amit Sinha, </a:t>
                      </a:r>
                      <a:r>
                        <a:rPr lang="en-IN" sz="1000" dirty="0" err="1" smtClean="0">
                          <a:solidFill>
                            <a:schemeClr val="dk1"/>
                          </a:solidFill>
                          <a:effectLst/>
                          <a:latin typeface="Times New Roman" panose="02020603050405020304" pitchFamily="18" charset="0"/>
                          <a:ea typeface="+mn-ea"/>
                          <a:cs typeface="Times New Roman" panose="02020603050405020304" pitchFamily="18" charset="0"/>
                        </a:rPr>
                        <a:t>Suneet</a:t>
                      </a:r>
                      <a:r>
                        <a:rPr lang="en-IN" sz="1000" dirty="0" smtClean="0">
                          <a:solidFill>
                            <a:schemeClr val="dk1"/>
                          </a:solidFill>
                          <a:effectLst/>
                          <a:latin typeface="Times New Roman" panose="02020603050405020304" pitchFamily="18" charset="0"/>
                          <a:ea typeface="+mn-ea"/>
                          <a:cs typeface="Times New Roman" panose="02020603050405020304" pitchFamily="18" charset="0"/>
                        </a:rPr>
                        <a:t> Gupta</a:t>
                      </a:r>
                      <a:endParaRPr lang="en-US" sz="1000" dirty="0">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CNN</a:t>
                      </a:r>
                    </a:p>
                    <a:p>
                      <a:pPr algn="l">
                        <a:lnSpc>
                          <a:spcPct val="107000"/>
                        </a:lnSpc>
                        <a:spcAft>
                          <a:spcPts val="800"/>
                        </a:spcAft>
                      </a:pPr>
                      <a:r>
                        <a:rPr lang="en-IN" sz="1000" dirty="0" smtClean="0">
                          <a:solidFill>
                            <a:schemeClr val="dk1"/>
                          </a:solidFill>
                          <a:effectLst/>
                          <a:latin typeface="Times New Roman" panose="02020603050405020304" pitchFamily="18" charset="0"/>
                          <a:ea typeface="+mn-ea"/>
                          <a:cs typeface="Times New Roman" panose="02020603050405020304" pitchFamily="18" charset="0"/>
                        </a:rPr>
                        <a:t>VGG (Visual Geometry Group)</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Tomato Leaf Disease Detection using Convolution Neural</a:t>
                      </a:r>
                    </a:p>
                  </a:txBody>
                  <a:tcPr marL="114300" marR="114300" marT="0" marB="0"/>
                </a:tc>
                <a:tc>
                  <a:txBody>
                    <a:bodyPr/>
                    <a:lstStyle/>
                    <a:p>
                      <a:pPr algn="l">
                        <a:lnSpc>
                          <a:spcPct val="107000"/>
                        </a:lnSpc>
                        <a:spcAft>
                          <a:spcPts val="800"/>
                        </a:spcAft>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This paper was published in the year 2019. The </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classification </a:t>
                      </a:r>
                      <a:r>
                        <a:rPr lang="en-US"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accuracy varies from 76% to 100% with respect to classes and average accuracy of the proposed model is 91.2%.</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ctr"/>
                      <a:r>
                        <a:rPr lang="en-US" sz="1000" dirty="0" smtClean="0">
                          <a:latin typeface="Times New Roman" panose="02020603050405020304" pitchFamily="18" charset="0"/>
                          <a:cs typeface="Times New Roman" panose="02020603050405020304" pitchFamily="18" charset="0"/>
                        </a:rPr>
                        <a:t>91.2%</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51858">
                <a:tc>
                  <a:txBody>
                    <a:bodyPr/>
                    <a:lstStyle/>
                    <a:p>
                      <a:pPr lvl="0" algn="ctr">
                        <a:buNone/>
                      </a:pPr>
                      <a:r>
                        <a:rPr lang="en-US" sz="1000" b="0" i="0" u="none" strike="noStrike" noProof="0" dirty="0" err="1" smtClean="0">
                          <a:latin typeface="Times New Roman" panose="02020603050405020304" pitchFamily="18" charset="0"/>
                          <a:cs typeface="Times New Roman" panose="02020603050405020304" pitchFamily="18" charset="0"/>
                        </a:rPr>
                        <a:t>Xibei</a:t>
                      </a:r>
                      <a:r>
                        <a:rPr lang="en-US" sz="1000" b="0" i="0" u="none" strike="noStrike" noProof="0" dirty="0" smtClean="0">
                          <a:latin typeface="Times New Roman" panose="02020603050405020304" pitchFamily="18" charset="0"/>
                          <a:cs typeface="Times New Roman" panose="02020603050405020304" pitchFamily="18" charset="0"/>
                        </a:rPr>
                        <a:t> Huang</a:t>
                      </a:r>
                    </a:p>
                    <a:p>
                      <a:pPr lvl="0" algn="ctr">
                        <a:buNone/>
                      </a:pPr>
                      <a:r>
                        <a:rPr lang="en-US" sz="1000" b="0" i="0" u="none" strike="noStrike" noProof="0" dirty="0" err="1" smtClean="0">
                          <a:latin typeface="Times New Roman" panose="02020603050405020304" pitchFamily="18" charset="0"/>
                          <a:cs typeface="Times New Roman" panose="02020603050405020304" pitchFamily="18" charset="0"/>
                        </a:rPr>
                        <a:t>Aibin</a:t>
                      </a:r>
                      <a:r>
                        <a:rPr lang="en-US" sz="1000" b="0" i="0" u="none" strike="noStrike" noProof="0" dirty="0" smtClean="0">
                          <a:latin typeface="Times New Roman" panose="02020603050405020304" pitchFamily="18" charset="0"/>
                          <a:cs typeface="Times New Roman" panose="02020603050405020304" pitchFamily="18" charset="0"/>
                        </a:rPr>
                        <a:t> Chen</a:t>
                      </a:r>
                    </a:p>
                    <a:p>
                      <a:pPr lvl="0" algn="ctr">
                        <a:buNone/>
                      </a:pPr>
                      <a:r>
                        <a:rPr lang="en-US" sz="1000" b="0" i="0" u="none" strike="noStrike" noProof="0" dirty="0" smtClean="0">
                          <a:latin typeface="Times New Roman" panose="02020603050405020304" pitchFamily="18" charset="0"/>
                          <a:cs typeface="Times New Roman" panose="02020603050405020304" pitchFamily="18" charset="0"/>
                        </a:rPr>
                        <a:t>Xin Zhang.</a:t>
                      </a:r>
                    </a:p>
                    <a:p>
                      <a:pPr lvl="0" algn="ctr">
                        <a:buNone/>
                      </a:pPr>
                      <a:endParaRPr lang="en-US" sz="10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FCN(Full convolutional network). VGG-16 model. DPN(Dual path </a:t>
                      </a:r>
                      <a:r>
                        <a:rPr lang="en-US" sz="1000" dirty="0" err="1" smtClean="0">
                          <a:latin typeface="Times New Roman" panose="02020603050405020304" pitchFamily="18" charset="0"/>
                          <a:cs typeface="Times New Roman" panose="02020603050405020304" pitchFamily="18" charset="0"/>
                        </a:rPr>
                        <a:t>netorks</a:t>
                      </a:r>
                      <a:r>
                        <a:rPr lang="en-US" sz="1000" dirty="0" smtClean="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Tomato leaf disease detection system based on FC-SNDPN.</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This paper was published on 2022. </a:t>
                      </a:r>
                    </a:p>
                    <a:p>
                      <a:pPr lvl="0" algn="ctr">
                        <a:buNone/>
                      </a:pPr>
                      <a:r>
                        <a:rPr lang="en-US" sz="1000" dirty="0" smtClean="0">
                          <a:latin typeface="Times New Roman" panose="02020603050405020304" pitchFamily="18" charset="0"/>
                          <a:cs typeface="Times New Roman" panose="02020603050405020304" pitchFamily="18" charset="0"/>
                        </a:rPr>
                        <a:t>VGG-16 model is used to segment the target crop image. The accuracy of this project is 97.59 percent.</a:t>
                      </a:r>
                    </a:p>
                    <a:p>
                      <a:pPr lvl="0" algn="ctr">
                        <a:buNone/>
                      </a:pP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97.59%</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793566">
                <a:tc>
                  <a:txBody>
                    <a:bodyPr/>
                    <a:lstStyle/>
                    <a:p>
                      <a:pPr lvl="0" algn="ctr">
                        <a:buNone/>
                      </a:pPr>
                      <a:r>
                        <a:rPr lang="en-US" sz="1000" b="0" i="0" u="none" strike="noStrike" noProof="0" dirty="0" err="1" smtClean="0">
                          <a:latin typeface="Times New Roman" panose="02020603050405020304" pitchFamily="18" charset="0"/>
                          <a:cs typeface="Times New Roman" panose="02020603050405020304" pitchFamily="18" charset="0"/>
                        </a:rPr>
                        <a:t>Iftikhar</a:t>
                      </a:r>
                      <a:r>
                        <a:rPr lang="en-US" sz="1000" b="0" i="0" u="none" strike="noStrike" noProof="0" dirty="0" smtClean="0">
                          <a:latin typeface="Times New Roman" panose="02020603050405020304" pitchFamily="18" charset="0"/>
                          <a:cs typeface="Times New Roman" panose="02020603050405020304" pitchFamily="18" charset="0"/>
                        </a:rPr>
                        <a:t> Ahmad, Muhammad Hamid, </a:t>
                      </a:r>
                      <a:r>
                        <a:rPr lang="en-US" sz="1000" b="0" i="0" u="none" strike="noStrike" noProof="0" dirty="0" err="1" smtClean="0">
                          <a:latin typeface="Times New Roman" panose="02020603050405020304" pitchFamily="18" charset="0"/>
                          <a:cs typeface="Times New Roman" panose="02020603050405020304" pitchFamily="18" charset="0"/>
                        </a:rPr>
                        <a:t>Suhail</a:t>
                      </a:r>
                      <a:r>
                        <a:rPr lang="en-US" sz="1000" b="0" i="0" u="none" strike="noStrike" noProof="0" dirty="0" smtClean="0">
                          <a:latin typeface="Times New Roman" panose="02020603050405020304" pitchFamily="18" charset="0"/>
                          <a:cs typeface="Times New Roman" panose="02020603050405020304" pitchFamily="18" charset="0"/>
                        </a:rPr>
                        <a:t> </a:t>
                      </a:r>
                      <a:r>
                        <a:rPr lang="en-US" sz="1000" b="0" i="0" u="none" strike="noStrike" noProof="0" dirty="0" err="1" smtClean="0">
                          <a:latin typeface="Times New Roman" panose="02020603050405020304" pitchFamily="18" charset="0"/>
                          <a:cs typeface="Times New Roman" panose="02020603050405020304" pitchFamily="18" charset="0"/>
                        </a:rPr>
                        <a:t>Yousaf</a:t>
                      </a:r>
                      <a:r>
                        <a:rPr lang="en-US" sz="1000" b="0" i="0" u="none" strike="noStrike" noProof="0" dirty="0" smtClean="0">
                          <a:latin typeface="Times New Roman" panose="02020603050405020304" pitchFamily="18" charset="0"/>
                          <a:cs typeface="Times New Roman" panose="02020603050405020304" pitchFamily="18" charset="0"/>
                        </a:rPr>
                        <a:t>, Muhammad </a:t>
                      </a:r>
                      <a:r>
                        <a:rPr lang="en-US" sz="1000" b="0" i="0" u="none" strike="noStrike" noProof="0" dirty="0" err="1" smtClean="0">
                          <a:latin typeface="Times New Roman" panose="02020603050405020304" pitchFamily="18" charset="0"/>
                          <a:cs typeface="Times New Roman" panose="02020603050405020304" pitchFamily="18" charset="0"/>
                        </a:rPr>
                        <a:t>Ovais</a:t>
                      </a:r>
                      <a:r>
                        <a:rPr lang="en-US" sz="1000" b="0" i="0" u="none" strike="noStrike" noProof="0" dirty="0" smtClean="0">
                          <a:latin typeface="Times New Roman" panose="02020603050405020304" pitchFamily="18" charset="0"/>
                          <a:cs typeface="Times New Roman" panose="02020603050405020304" pitchFamily="18" charset="0"/>
                        </a:rPr>
                        <a:t> Ahmad</a:t>
                      </a:r>
                      <a:endParaRPr lang="en-US" sz="10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b="0" i="0" u="none" strike="noStrike" noProof="0" dirty="0" smtClean="0">
                          <a:latin typeface="Times New Roman" panose="02020603050405020304" pitchFamily="18" charset="0"/>
                          <a:cs typeface="Times New Roman" panose="02020603050405020304" pitchFamily="18" charset="0"/>
                        </a:rPr>
                        <a:t>CNN VGG-16,VGG-19, </a:t>
                      </a:r>
                      <a:r>
                        <a:rPr lang="en-US" sz="1000" b="0" i="0" u="none" strike="noStrike" noProof="0" dirty="0" err="1" smtClean="0">
                          <a:latin typeface="Times New Roman" panose="02020603050405020304" pitchFamily="18" charset="0"/>
                          <a:cs typeface="Times New Roman" panose="02020603050405020304" pitchFamily="18" charset="0"/>
                        </a:rPr>
                        <a:t>ResNet</a:t>
                      </a:r>
                      <a:r>
                        <a:rPr lang="en-US" sz="1000" b="0" i="0" u="none" strike="noStrike" noProof="0" dirty="0" smtClean="0">
                          <a:latin typeface="Times New Roman" panose="02020603050405020304" pitchFamily="18" charset="0"/>
                          <a:cs typeface="Times New Roman" panose="02020603050405020304" pitchFamily="18" charset="0"/>
                        </a:rPr>
                        <a:t>, and Inception V3</a:t>
                      </a:r>
                      <a:endParaRPr lang="en-US" sz="10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Optimizing </a:t>
                      </a:r>
                      <a:r>
                        <a:rPr lang="en-US" sz="1000" dirty="0" err="1" smtClean="0">
                          <a:latin typeface="Times New Roman" panose="02020603050405020304" pitchFamily="18" charset="0"/>
                          <a:cs typeface="Times New Roman" panose="02020603050405020304" pitchFamily="18" charset="0"/>
                        </a:rPr>
                        <a:t>Pretrained</a:t>
                      </a:r>
                      <a:r>
                        <a:rPr lang="en-US" sz="1000" dirty="0" smtClean="0">
                          <a:latin typeface="Times New Roman" panose="02020603050405020304" pitchFamily="18" charset="0"/>
                          <a:cs typeface="Times New Roman" panose="02020603050405020304" pitchFamily="18" charset="0"/>
                        </a:rPr>
                        <a:t> Convolutional Neural Networks for Tomato Leaf Disease Detection</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b="0" i="0" u="none" strike="noStrike" noProof="0" dirty="0" smtClean="0">
                          <a:latin typeface="Times New Roman" panose="02020603050405020304" pitchFamily="18" charset="0"/>
                          <a:cs typeface="Times New Roman" panose="02020603050405020304" pitchFamily="18" charset="0"/>
                        </a:rPr>
                        <a:t>Combination of learning algorithms and various splits of training and testing and reported an accuracy of 99.35%</a:t>
                      </a:r>
                      <a:endParaRPr lang="en-US" sz="10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altLang="en-US" sz="1000" b="0" i="0" u="none" strike="noStrike" noProof="0" dirty="0" smtClean="0">
                          <a:latin typeface="Times New Roman" panose="02020603050405020304" pitchFamily="18" charset="0"/>
                          <a:cs typeface="Times New Roman" panose="02020603050405020304" pitchFamily="18" charset="0"/>
                        </a:rPr>
                        <a:t>99.35%</a:t>
                      </a:r>
                      <a:endParaRPr lang="en-IN" altLang="en-US" sz="1000" b="0" i="0" u="none" strike="noStrike"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955350">
                <a:tc>
                  <a:txBody>
                    <a:bodyPr/>
                    <a:lstStyle/>
                    <a:p>
                      <a:pPr lvl="0" algn="ctr">
                        <a:buNone/>
                      </a:pPr>
                      <a:r>
                        <a:rPr lang="en-US" sz="1000" dirty="0" err="1" smtClean="0">
                          <a:latin typeface="Times New Roman" panose="02020603050405020304" pitchFamily="18" charset="0"/>
                          <a:cs typeface="Times New Roman" panose="02020603050405020304" pitchFamily="18" charset="0"/>
                        </a:rPr>
                        <a:t>Hsing</a:t>
                      </a:r>
                      <a:r>
                        <a:rPr lang="en-US" sz="1000" dirty="0" smtClean="0">
                          <a:latin typeface="Times New Roman" panose="02020603050405020304" pitchFamily="18" charset="0"/>
                          <a:cs typeface="Times New Roman" panose="02020603050405020304" pitchFamily="18" charset="0"/>
                        </a:rPr>
                        <a:t>-Chung Chen,</a:t>
                      </a:r>
                    </a:p>
                    <a:p>
                      <a:pPr lvl="0" algn="ctr">
                        <a:buNone/>
                      </a:pPr>
                      <a:r>
                        <a:rPr lang="en-US" sz="1000" dirty="0" err="1" smtClean="0">
                          <a:latin typeface="Times New Roman" panose="02020603050405020304" pitchFamily="18" charset="0"/>
                          <a:cs typeface="Times New Roman" panose="02020603050405020304" pitchFamily="18" charset="0"/>
                        </a:rPr>
                        <a:t>Agung</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Mulyo</a:t>
                      </a:r>
                      <a:r>
                        <a:rPr lang="en-US" sz="1000" dirty="0" smtClean="0">
                          <a:latin typeface="Times New Roman" panose="02020603050405020304" pitchFamily="18" charset="0"/>
                          <a:cs typeface="Times New Roman" panose="02020603050405020304" pitchFamily="18" charset="0"/>
                        </a:rPr>
                        <a:t> Widodo,</a:t>
                      </a:r>
                    </a:p>
                    <a:p>
                      <a:pPr lvl="0" algn="ctr">
                        <a:buNone/>
                      </a:pPr>
                      <a:r>
                        <a:rPr lang="en-US" sz="1000" dirty="0" err="1" smtClean="0">
                          <a:latin typeface="Times New Roman" panose="02020603050405020304" pitchFamily="18" charset="0"/>
                          <a:cs typeface="Times New Roman" panose="02020603050405020304" pitchFamily="18" charset="0"/>
                        </a:rPr>
                        <a:t>Andika</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Wisnujati</a:t>
                      </a:r>
                      <a:endParaRPr lang="en-US" sz="1000" dirty="0" smtClean="0">
                        <a:latin typeface="Times New Roman" panose="02020603050405020304" pitchFamily="18" charset="0"/>
                        <a:cs typeface="Times New Roman" panose="02020603050405020304" pitchFamily="18" charset="0"/>
                      </a:endParaRPr>
                    </a:p>
                    <a:p>
                      <a:pPr lvl="0" algn="ctr">
                        <a:buNone/>
                      </a:pP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err="1" smtClean="0">
                          <a:latin typeface="Times New Roman" panose="02020603050405020304" pitchFamily="18" charset="0"/>
                          <a:cs typeface="Times New Roman" panose="02020603050405020304" pitchFamily="18" charset="0"/>
                        </a:rPr>
                        <a:t>AlexNet</a:t>
                      </a:r>
                      <a:r>
                        <a:rPr lang="en-US" sz="1000" dirty="0" smtClean="0">
                          <a:latin typeface="Times New Roman" panose="02020603050405020304" pitchFamily="18" charset="0"/>
                          <a:cs typeface="Times New Roman" panose="02020603050405020304" pitchFamily="18" charset="0"/>
                        </a:rPr>
                        <a:t> Convolutional Neural Network,</a:t>
                      </a:r>
                    </a:p>
                    <a:p>
                      <a:pPr lvl="0" algn="ctr">
                        <a:buNone/>
                      </a:pPr>
                      <a:r>
                        <a:rPr lang="en-US" sz="1000" dirty="0" smtClean="0">
                          <a:latin typeface="Times New Roman" panose="02020603050405020304" pitchFamily="18" charset="0"/>
                          <a:cs typeface="Times New Roman" panose="02020603050405020304" pitchFamily="18" charset="0"/>
                        </a:rPr>
                        <a:t>Adam optimizer,</a:t>
                      </a:r>
                    </a:p>
                    <a:p>
                      <a:pPr lvl="0" algn="ctr">
                        <a:buNone/>
                      </a:pP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Tomato leaf disease detection and classification using </a:t>
                      </a:r>
                      <a:r>
                        <a:rPr lang="en-US" sz="1000" dirty="0" err="1" smtClean="0">
                          <a:latin typeface="Times New Roman" panose="02020603050405020304" pitchFamily="18" charset="0"/>
                          <a:cs typeface="Times New Roman" panose="02020603050405020304" pitchFamily="18" charset="0"/>
                        </a:rPr>
                        <a:t>AlexNet</a:t>
                      </a:r>
                      <a:r>
                        <a:rPr lang="en-US" sz="1000" dirty="0" smtClean="0">
                          <a:latin typeface="Times New Roman" panose="02020603050405020304" pitchFamily="18" charset="0"/>
                          <a:cs typeface="Times New Roman" panose="02020603050405020304" pitchFamily="18" charset="0"/>
                        </a:rPr>
                        <a:t> Convolutional Neural Network.</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b="0" dirty="0" smtClean="0">
                          <a:latin typeface="Times New Roman" panose="02020603050405020304" pitchFamily="18" charset="0"/>
                          <a:cs typeface="Times New Roman" panose="02020603050405020304" pitchFamily="18" charset="0"/>
                        </a:rPr>
                        <a:t>This paper was published on 2021. In this article authors implemented </a:t>
                      </a:r>
                      <a:r>
                        <a:rPr lang="en-US" sz="1000" b="0" dirty="0" err="1" smtClean="0">
                          <a:latin typeface="Times New Roman" panose="02020603050405020304" pitchFamily="18" charset="0"/>
                          <a:cs typeface="Times New Roman" panose="02020603050405020304" pitchFamily="18" charset="0"/>
                        </a:rPr>
                        <a:t>ALexNet</a:t>
                      </a:r>
                      <a:r>
                        <a:rPr lang="en-US" sz="1000" b="0" dirty="0" smtClean="0">
                          <a:latin typeface="Times New Roman" panose="02020603050405020304" pitchFamily="18" charset="0"/>
                          <a:cs typeface="Times New Roman" panose="02020603050405020304" pitchFamily="18" charset="0"/>
                        </a:rPr>
                        <a:t> on android platform to predict the disease. The overall accuracy was 98 percent.</a:t>
                      </a:r>
                      <a:endParaRPr lang="en-US" sz="1000" b="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altLang="en-US" sz="1000" dirty="0" smtClean="0">
                          <a:latin typeface="Times New Roman" panose="02020603050405020304" pitchFamily="18" charset="0"/>
                          <a:cs typeface="Times New Roman" panose="02020603050405020304" pitchFamily="18" charset="0"/>
                        </a:rPr>
                        <a:t>98%</a:t>
                      </a:r>
                      <a:endParaRPr lang="en-IN"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1164861">
                <a:tc>
                  <a:txBody>
                    <a:bodyPr/>
                    <a:lstStyle/>
                    <a:p>
                      <a:pPr lvl="0" algn="ctr">
                        <a:buNone/>
                      </a:pPr>
                      <a:r>
                        <a:rPr lang="en-US" sz="1000" dirty="0" err="1" smtClean="0">
                          <a:latin typeface="Times New Roman" panose="02020603050405020304" pitchFamily="18" charset="0"/>
                          <a:cs typeface="Times New Roman" panose="02020603050405020304" pitchFamily="18" charset="0"/>
                        </a:rPr>
                        <a:t>Belal</a:t>
                      </a:r>
                      <a:r>
                        <a:rPr lang="en-US" sz="1000" dirty="0" smtClean="0">
                          <a:latin typeface="Times New Roman" panose="02020603050405020304" pitchFamily="18" charset="0"/>
                          <a:cs typeface="Times New Roman" panose="02020603050405020304" pitchFamily="18" charset="0"/>
                        </a:rPr>
                        <a:t> A. M. </a:t>
                      </a:r>
                      <a:r>
                        <a:rPr lang="en-US" sz="1000" dirty="0" err="1" smtClean="0">
                          <a:latin typeface="Times New Roman" panose="02020603050405020304" pitchFamily="18" charset="0"/>
                          <a:cs typeface="Times New Roman" panose="02020603050405020304" pitchFamily="18" charset="0"/>
                        </a:rPr>
                        <a:t>Ashqar</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Samy</a:t>
                      </a:r>
                      <a:r>
                        <a:rPr lang="en-US" sz="1000" dirty="0" smtClean="0">
                          <a:latin typeface="Times New Roman" panose="02020603050405020304" pitchFamily="18" charset="0"/>
                          <a:cs typeface="Times New Roman" panose="02020603050405020304" pitchFamily="18" charset="0"/>
                        </a:rPr>
                        <a:t> S. Abu-</a:t>
                      </a:r>
                      <a:r>
                        <a:rPr lang="en-US" sz="1000" dirty="0" err="1" smtClean="0">
                          <a:latin typeface="Times New Roman" panose="02020603050405020304" pitchFamily="18" charset="0"/>
                          <a:cs typeface="Times New Roman" panose="02020603050405020304" pitchFamily="18" charset="0"/>
                        </a:rPr>
                        <a:t>Naser</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Convolutional Neural Network (CNN)</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dirty="0" smtClean="0">
                          <a:latin typeface="Times New Roman" panose="02020603050405020304" pitchFamily="18" charset="0"/>
                          <a:cs typeface="Times New Roman" panose="02020603050405020304" pitchFamily="18" charset="0"/>
                        </a:rPr>
                        <a:t>Image-Based Tomato Leaves Diseases Detection Using Deep</a:t>
                      </a:r>
                    </a:p>
                    <a:p>
                      <a:pPr lvl="0" algn="ctr">
                        <a:buNone/>
                      </a:pPr>
                      <a:r>
                        <a:rPr lang="en-US" sz="1000" dirty="0" smtClean="0">
                          <a:latin typeface="Times New Roman" panose="02020603050405020304" pitchFamily="18" charset="0"/>
                          <a:cs typeface="Times New Roman" panose="02020603050405020304" pitchFamily="18" charset="0"/>
                        </a:rPr>
                        <a:t>Learning</a:t>
                      </a:r>
                    </a:p>
                    <a:p>
                      <a:pPr lvl="0" algn="ctr">
                        <a:buNone/>
                      </a:pPr>
                      <a:endParaRPr lang="en-US" sz="10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000" b="0" dirty="0" smtClean="0">
                          <a:latin typeface="Times New Roman" panose="02020603050405020304" pitchFamily="18" charset="0"/>
                          <a:cs typeface="Times New Roman" panose="02020603050405020304" pitchFamily="18" charset="0"/>
                        </a:rPr>
                        <a:t>Accuracy of 99.84% on a held-out test set, and</a:t>
                      </a:r>
                    </a:p>
                    <a:p>
                      <a:pPr lvl="0" algn="ctr">
                        <a:buNone/>
                      </a:pPr>
                      <a:r>
                        <a:rPr lang="en-US" sz="1000" b="0" dirty="0" smtClean="0">
                          <a:latin typeface="Times New Roman" panose="02020603050405020304" pitchFamily="18" charset="0"/>
                          <a:cs typeface="Times New Roman" panose="02020603050405020304" pitchFamily="18" charset="0"/>
                        </a:rPr>
                        <a:t>second best model (Gray-Scale) achieved an accuracy of</a:t>
                      </a:r>
                    </a:p>
                    <a:p>
                      <a:pPr lvl="0" algn="ctr">
                        <a:buNone/>
                      </a:pPr>
                      <a:r>
                        <a:rPr lang="en-US" sz="1000" b="0" dirty="0" smtClean="0">
                          <a:latin typeface="Times New Roman" panose="02020603050405020304" pitchFamily="18" charset="0"/>
                          <a:cs typeface="Times New Roman" panose="02020603050405020304" pitchFamily="18" charset="0"/>
                        </a:rPr>
                        <a:t>95.54%</a:t>
                      </a:r>
                    </a:p>
                    <a:p>
                      <a:pPr lvl="0" algn="ctr">
                        <a:buNone/>
                      </a:pPr>
                      <a:endParaRPr lang="en-US" sz="1000" b="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altLang="en-US" sz="1000" dirty="0" smtClean="0">
                          <a:latin typeface="Times New Roman" panose="02020603050405020304" pitchFamily="18" charset="0"/>
                          <a:cs typeface="Times New Roman" panose="02020603050405020304" pitchFamily="18" charset="0"/>
                        </a:rPr>
                        <a:t>99.84%  and 95.4%</a:t>
                      </a:r>
                      <a:endParaRPr lang="en-IN" alt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sz="half" idx="1"/>
            <p:extLst>
              <p:ext uri="{D42A27DB-BD31-4B8C-83A1-F6EECF244321}">
                <p14:modId xmlns:p14="http://schemas.microsoft.com/office/powerpoint/2010/main" val="3043850235"/>
              </p:ext>
            </p:extLst>
          </p:nvPr>
        </p:nvGraphicFramePr>
        <p:xfrm>
          <a:off x="358606" y="111177"/>
          <a:ext cx="10933430" cy="3202062"/>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2356485">
                  <a:extLst>
                    <a:ext uri="{9D8B030D-6E8A-4147-A177-3AD203B41FA5}">
                      <a16:colId xmlns:a16="http://schemas.microsoft.com/office/drawing/2014/main" val="20002"/>
                    </a:ext>
                  </a:extLst>
                </a:gridCol>
                <a:gridCol w="3600450">
                  <a:extLst>
                    <a:ext uri="{9D8B030D-6E8A-4147-A177-3AD203B41FA5}">
                      <a16:colId xmlns:a16="http://schemas.microsoft.com/office/drawing/2014/main" val="20003"/>
                    </a:ext>
                  </a:extLst>
                </a:gridCol>
                <a:gridCol w="2597150">
                  <a:extLst>
                    <a:ext uri="{9D8B030D-6E8A-4147-A177-3AD203B41FA5}">
                      <a16:colId xmlns:a16="http://schemas.microsoft.com/office/drawing/2014/main" val="20004"/>
                    </a:ext>
                  </a:extLst>
                </a:gridCol>
              </a:tblGrid>
              <a:tr h="393831">
                <a:tc>
                  <a:txBody>
                    <a:bodyPr/>
                    <a:lstStyle/>
                    <a:p>
                      <a:pPr algn="ctr"/>
                      <a:r>
                        <a:rPr lang="en-US" sz="1000" dirty="0">
                          <a:latin typeface="Times New Roman" panose="02020603050405020304" pitchFamily="18" charset="0"/>
                          <a:cs typeface="Times New Roman" panose="02020603050405020304" pitchFamily="18" charset="0"/>
                        </a:rPr>
                        <a:t>Author Name</a:t>
                      </a:r>
                    </a:p>
                  </a:txBody>
                  <a:tcPr/>
                </a:tc>
                <a:tc>
                  <a:txBody>
                    <a:bodyPr/>
                    <a:lstStyle/>
                    <a:p>
                      <a:pPr algn="ctr"/>
                      <a:r>
                        <a:rPr lang="en-US" sz="1000" dirty="0">
                          <a:latin typeface="Times New Roman" panose="02020603050405020304" pitchFamily="18" charset="0"/>
                          <a:cs typeface="Times New Roman" panose="02020603050405020304" pitchFamily="18" charset="0"/>
                        </a:rPr>
                        <a:t>Algorithms &amp; Methods Used</a:t>
                      </a:r>
                    </a:p>
                  </a:txBody>
                  <a:tcPr/>
                </a:tc>
                <a:tc>
                  <a:txBody>
                    <a:bodyPr/>
                    <a:lstStyle/>
                    <a:p>
                      <a:pPr algn="ctr"/>
                      <a:r>
                        <a:rPr lang="en-US" sz="1000" dirty="0">
                          <a:latin typeface="Times New Roman" panose="02020603050405020304" pitchFamily="18" charset="0"/>
                          <a:cs typeface="Times New Roman" panose="02020603050405020304" pitchFamily="18" charset="0"/>
                        </a:rPr>
                        <a:t>Description</a:t>
                      </a:r>
                    </a:p>
                  </a:txBody>
                  <a:tcPr/>
                </a:tc>
                <a:tc>
                  <a:txBody>
                    <a:bodyPr/>
                    <a:lstStyle/>
                    <a:p>
                      <a:pPr algn="ctr"/>
                      <a:r>
                        <a:rPr lang="en-US" sz="1000" dirty="0">
                          <a:latin typeface="Times New Roman" panose="02020603050405020304" pitchFamily="18" charset="0"/>
                          <a:cs typeface="Times New Roman" panose="02020603050405020304" pitchFamily="18" charset="0"/>
                        </a:rPr>
                        <a:t>Remarks</a:t>
                      </a:r>
                    </a:p>
                  </a:txBody>
                  <a:tcPr/>
                </a:tc>
                <a:tc>
                  <a:txBody>
                    <a:bodyPr/>
                    <a:lstStyle/>
                    <a:p>
                      <a:pPr algn="ctr"/>
                      <a:r>
                        <a:rPr lang="en-US" sz="1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0000"/>
                  </a:ext>
                </a:extLst>
              </a:tr>
              <a:tr h="935274">
                <a:tc>
                  <a:txBody>
                    <a:bodyPr/>
                    <a:lstStyle/>
                    <a:p>
                      <a:pPr algn="l">
                        <a:lnSpc>
                          <a:spcPct val="107000"/>
                        </a:lnSpc>
                        <a:spcAft>
                          <a:spcPts val="800"/>
                        </a:spcAft>
                      </a:pP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Haridas</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 D.</a:t>
                      </a:r>
                    </a:p>
                    <a:p>
                      <a:pPr algn="l">
                        <a:lnSpc>
                          <a:spcPct val="107000"/>
                        </a:lnSpc>
                        <a:spcAft>
                          <a:spcPts val="800"/>
                        </a:spcAft>
                      </a:pP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K. </a:t>
                      </a: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Kirange</a:t>
                      </a:r>
                      <a:endPar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lvl="0" algn="ctr">
                        <a:buNone/>
                      </a:pPr>
                      <a:r>
                        <a:rPr lang="en-US" sz="1000" b="0" i="0" u="none" strike="noStrike" baseline="0" noProof="0" dirty="0" smtClean="0">
                          <a:solidFill>
                            <a:srgbClr val="000000"/>
                          </a:solidFill>
                          <a:latin typeface="Times New Roman" panose="02020603050405020304" pitchFamily="18" charset="0"/>
                          <a:cs typeface="Times New Roman" panose="02020603050405020304" pitchFamily="18" charset="0"/>
                        </a:rPr>
                        <a:t>Segmentation, Feature extraction, Training and classification.</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0"/>
                        </a:spcAft>
                      </a:pPr>
                      <a:r>
                        <a:rPr lang="en-US"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Tomato leaf disease diagnosis and severity measurement</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lvl="0" algn="ctr">
                        <a:buNone/>
                      </a:pPr>
                      <a:r>
                        <a:rPr lang="en-US" sz="1000" dirty="0" smtClean="0">
                          <a:solidFill>
                            <a:schemeClr val="dk1"/>
                          </a:solidFill>
                          <a:effectLst/>
                          <a:latin typeface="Times New Roman" panose="02020603050405020304" pitchFamily="18" charset="0"/>
                          <a:ea typeface="+mn-ea"/>
                          <a:cs typeface="Times New Roman" panose="02020603050405020304" pitchFamily="18" charset="0"/>
                        </a:rPr>
                        <a:t>This paper was proposed was proposed on July 2020. This article </a:t>
                      </a:r>
                      <a:r>
                        <a:rPr lang="en-US" sz="1000" dirty="0" err="1" smtClean="0">
                          <a:solidFill>
                            <a:schemeClr val="dk1"/>
                          </a:solidFill>
                          <a:effectLst/>
                          <a:latin typeface="Times New Roman" panose="02020603050405020304" pitchFamily="18" charset="0"/>
                          <a:ea typeface="+mn-ea"/>
                          <a:cs typeface="Times New Roman" panose="02020603050405020304" pitchFamily="18" charset="0"/>
                        </a:rPr>
                        <a:t>analysed</a:t>
                      </a:r>
                      <a:r>
                        <a:rPr lang="en-US" sz="1000" dirty="0" smtClean="0">
                          <a:solidFill>
                            <a:schemeClr val="dk1"/>
                          </a:solidFill>
                          <a:effectLst/>
                          <a:latin typeface="Times New Roman" panose="02020603050405020304" pitchFamily="18" charset="0"/>
                          <a:ea typeface="+mn-ea"/>
                          <a:cs typeface="Times New Roman" panose="02020603050405020304" pitchFamily="18" charset="0"/>
                        </a:rPr>
                        <a:t> the performance of different feature extraction including </a:t>
                      </a:r>
                      <a:r>
                        <a:rPr lang="en-US" sz="1000" dirty="0" err="1" smtClean="0">
                          <a:solidFill>
                            <a:schemeClr val="dk1"/>
                          </a:solidFill>
                          <a:effectLst/>
                          <a:latin typeface="Times New Roman" panose="02020603050405020304" pitchFamily="18" charset="0"/>
                          <a:ea typeface="+mn-ea"/>
                          <a:cs typeface="Times New Roman" panose="02020603050405020304" pitchFamily="18" charset="0"/>
                        </a:rPr>
                        <a:t>colour</a:t>
                      </a:r>
                      <a:r>
                        <a:rPr lang="en-US" sz="1000" dirty="0" smtClean="0">
                          <a:solidFill>
                            <a:schemeClr val="dk1"/>
                          </a:solidFill>
                          <a:effectLst/>
                          <a:latin typeface="Times New Roman" panose="02020603050405020304" pitchFamily="18" charset="0"/>
                          <a:ea typeface="+mn-ea"/>
                          <a:cs typeface="Times New Roman" panose="02020603050405020304" pitchFamily="18" charset="0"/>
                        </a:rPr>
                        <a:t>, texture and shape.</a:t>
                      </a:r>
                      <a:r>
                        <a:rPr lang="en-IN" sz="10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US" sz="1000" dirty="0" smtClean="0">
                          <a:latin typeface="Times New Roman" panose="02020603050405020304" pitchFamily="18" charset="0"/>
                          <a:cs typeface="Times New Roman" panose="02020603050405020304" pitchFamily="18" charset="0"/>
                        </a:rPr>
                        <a:t>96%</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35274">
                <a:tc>
                  <a:txBody>
                    <a:bodyPr/>
                    <a:lstStyle/>
                    <a:p>
                      <a:pPr algn="l">
                        <a:lnSpc>
                          <a:spcPct val="107000"/>
                        </a:lnSpc>
                        <a:spcAft>
                          <a:spcPts val="800"/>
                        </a:spcAft>
                      </a:pP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Azeddine</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Elhassouny</a:t>
                      </a:r>
                      <a:endPar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Floretin</a:t>
                      </a:r>
                      <a:endPar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lvl="0" algn="ctr">
                        <a:buNone/>
                      </a:pPr>
                      <a:r>
                        <a:rPr lang="en-US" sz="1000" b="0" i="0" u="none" strike="noStrike" baseline="0" noProof="0" dirty="0" smtClean="0">
                          <a:solidFill>
                            <a:srgbClr val="000000"/>
                          </a:solidFill>
                          <a:latin typeface="Times New Roman" panose="02020603050405020304" pitchFamily="18" charset="0"/>
                          <a:cs typeface="Times New Roman" panose="02020603050405020304" pitchFamily="18" charset="0"/>
                        </a:rPr>
                        <a:t>Convolutional Neural Network (CNN) , </a:t>
                      </a:r>
                      <a:r>
                        <a:rPr lang="en-US" sz="1000" b="0" i="0" u="none" strike="noStrike" baseline="0" noProof="0" dirty="0" err="1" smtClean="0">
                          <a:solidFill>
                            <a:srgbClr val="000000"/>
                          </a:solidFill>
                          <a:latin typeface="Times New Roman" panose="02020603050405020304" pitchFamily="18" charset="0"/>
                          <a:cs typeface="Times New Roman" panose="02020603050405020304" pitchFamily="18" charset="0"/>
                        </a:rPr>
                        <a:t>MobileNet</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0"/>
                        </a:spcAft>
                      </a:pPr>
                      <a:r>
                        <a:rPr lang="en-US"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Smart mobile application to recognize the tomato leaf detection using convolutional network.</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lvl="0" algn="ctr">
                        <a:buNone/>
                      </a:pPr>
                      <a:r>
                        <a:rPr lang="en-US" sz="1000" dirty="0" smtClean="0">
                          <a:latin typeface="Times New Roman" panose="02020603050405020304" pitchFamily="18" charset="0"/>
                          <a:cs typeface="Times New Roman" panose="02020603050405020304" pitchFamily="18" charset="0"/>
                        </a:rPr>
                        <a:t>This paper was published in the year 2019. This paper uses tomato leaves dataset and used in smart mobile system to perform tomato disease diagnostics.</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US" sz="1000" dirty="0" smtClean="0">
                          <a:latin typeface="Times New Roman" panose="02020603050405020304" pitchFamily="18" charset="0"/>
                          <a:cs typeface="Times New Roman" panose="02020603050405020304" pitchFamily="18" charset="0"/>
                        </a:rPr>
                        <a:t>95.8%</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7276745"/>
                  </a:ext>
                </a:extLst>
              </a:tr>
              <a:tr h="935274">
                <a:tc>
                  <a:txBody>
                    <a:bodyPr/>
                    <a:lstStyle/>
                    <a:p>
                      <a:pPr algn="l">
                        <a:lnSpc>
                          <a:spcPct val="107000"/>
                        </a:lnSpc>
                        <a:spcAft>
                          <a:spcPts val="800"/>
                        </a:spcAft>
                      </a:pP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Mosin</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 Hasan, </a:t>
                      </a: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Bhavesh</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Tanawala</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Krina</a:t>
                      </a:r>
                      <a:r>
                        <a:rPr lang="en-IN"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 J. Patel</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lvl="0" algn="ctr">
                        <a:buNone/>
                      </a:pPr>
                      <a:r>
                        <a:rPr lang="en-US" sz="1000" b="0" i="0" u="none" strike="noStrike" baseline="0" noProof="0" dirty="0" smtClean="0">
                          <a:solidFill>
                            <a:srgbClr val="000000"/>
                          </a:solidFill>
                          <a:latin typeface="Times New Roman" panose="02020603050405020304" pitchFamily="18" charset="0"/>
                          <a:cs typeface="Times New Roman" panose="02020603050405020304" pitchFamily="18" charset="0"/>
                        </a:rPr>
                        <a:t>CNN (</a:t>
                      </a:r>
                      <a:r>
                        <a:rPr lang="en-US" sz="1000" b="0" i="0" u="none" strike="noStrike" baseline="0" noProof="0" dirty="0" err="1" smtClean="0">
                          <a:solidFill>
                            <a:srgbClr val="000000"/>
                          </a:solidFill>
                          <a:latin typeface="Times New Roman" panose="02020603050405020304" pitchFamily="18" charset="0"/>
                          <a:cs typeface="Times New Roman" panose="02020603050405020304" pitchFamily="18" charset="0"/>
                        </a:rPr>
                        <a:t>ReLU</a:t>
                      </a:r>
                      <a:r>
                        <a:rPr lang="en-US" sz="1000" b="0" i="0" u="none" strike="noStrike" baseline="0" noProof="0" dirty="0" smtClean="0">
                          <a:solidFill>
                            <a:srgbClr val="000000"/>
                          </a:solidFill>
                          <a:latin typeface="Times New Roman" panose="02020603050405020304" pitchFamily="18" charset="0"/>
                          <a:cs typeface="Times New Roman" panose="02020603050405020304" pitchFamily="18" charset="0"/>
                        </a:rPr>
                        <a:t>)</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0"/>
                        </a:spcAft>
                      </a:pPr>
                      <a:r>
                        <a:rPr lang="en-US"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Deep Learning Precision Farming: Tomato Leaf</a:t>
                      </a:r>
                    </a:p>
                    <a:p>
                      <a:pPr algn="l">
                        <a:lnSpc>
                          <a:spcPct val="107000"/>
                        </a:lnSpc>
                        <a:spcAft>
                          <a:spcPts val="0"/>
                        </a:spcAft>
                      </a:pPr>
                      <a:r>
                        <a:rPr lang="en-US" sz="1000" kern="100" dirty="0" smtClean="0">
                          <a:effectLst/>
                          <a:latin typeface="Times New Roman" panose="02020603050405020304" pitchFamily="18" charset="0"/>
                          <a:ea typeface="Calibri" panose="020F0502020204030204" pitchFamily="34" charset="0"/>
                          <a:cs typeface="Times New Roman" panose="02020603050405020304" pitchFamily="18" charset="0"/>
                        </a:rPr>
                        <a:t>Disease Detection by Transfer Learning</a:t>
                      </a:r>
                    </a:p>
                    <a:p>
                      <a:pPr algn="l">
                        <a:lnSpc>
                          <a:spcPct val="107000"/>
                        </a:lnSpc>
                        <a:spcAft>
                          <a:spcPts val="0"/>
                        </a:spcAf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99% accuracy is achieved when training percentage is increased </a:t>
                      </a:r>
                      <a:r>
                        <a:rPr lang="en-IN" sz="1100" kern="100" dirty="0" smtClean="0">
                          <a:effectLst/>
                          <a:latin typeface="Calibri" panose="020F0502020204030204" pitchFamily="34" charset="0"/>
                          <a:ea typeface="Calibri" panose="020F0502020204030204" pitchFamily="34" charset="0"/>
                          <a:cs typeface="Times New Roman" panose="02020603050405020304" pitchFamily="18" charset="0"/>
                        </a:rPr>
                        <a:t>to</a:t>
                      </a:r>
                      <a:r>
                        <a:rPr lang="en-IN" sz="1100" kern="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smtClean="0">
                          <a:effectLst/>
                          <a:latin typeface="Calibri" panose="020F0502020204030204" pitchFamily="34" charset="0"/>
                          <a:ea typeface="Calibri" panose="020F0502020204030204" pitchFamily="34" charset="0"/>
                          <a:cs typeface="Times New Roman" panose="02020603050405020304" pitchFamily="18" charset="0"/>
                        </a:rPr>
                        <a:t>85</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gn="ctr"/>
                      <a:r>
                        <a:rPr lang="en-US" sz="1000" smtClean="0">
                          <a:latin typeface="Times New Roman" panose="02020603050405020304" pitchFamily="18" charset="0"/>
                          <a:cs typeface="Times New Roman" panose="02020603050405020304" pitchFamily="18" charset="0"/>
                        </a:rPr>
                        <a:t>85%</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5816805"/>
                  </a:ext>
                </a:extLst>
              </a:tr>
            </a:tbl>
          </a:graphicData>
        </a:graphic>
      </p:graphicFrame>
    </p:spTree>
    <p:extLst>
      <p:ext uri="{BB962C8B-B14F-4D97-AF65-F5344CB8AC3E}">
        <p14:creationId xmlns:p14="http://schemas.microsoft.com/office/powerpoint/2010/main" val="380633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p:cNvPicPr>
            <a:picLocks noChangeAspect="1"/>
          </p:cNvPicPr>
          <p:nvPr/>
        </p:nvPicPr>
        <p:blipFill>
          <a:blip r:embed="rId2"/>
          <a:stretch>
            <a:fillRect/>
          </a:stretch>
        </p:blipFill>
        <p:spPr>
          <a:xfrm>
            <a:off x="4724400" y="3289185"/>
            <a:ext cx="2743200" cy="279629"/>
          </a:xfrm>
          <a:prstGeom prst="rect">
            <a:avLst/>
          </a:prstGeom>
        </p:spPr>
      </p:pic>
      <p:sp>
        <p:nvSpPr>
          <p:cNvPr id="5" name="object 2"/>
          <p:cNvSpPr txBox="1">
            <a:spLocks noEditPoints="1"/>
          </p:cNvSpPr>
          <p:nvPr/>
        </p:nvSpPr>
        <p:spPr>
          <a:xfrm>
            <a:off x="629034" y="501451"/>
            <a:ext cx="4340770" cy="6783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4400" dirty="0">
                <a:latin typeface="Arial" panose="020B0604020202020204"/>
                <a:cs typeface="Arial" panose="020B0604020202020204"/>
              </a:rPr>
              <a:t>Research Gap</a:t>
            </a:r>
          </a:p>
        </p:txBody>
      </p:sp>
      <p:sp>
        <p:nvSpPr>
          <p:cNvPr id="2" name="Rectangle 1"/>
          <p:cNvSpPr/>
          <p:nvPr/>
        </p:nvSpPr>
        <p:spPr>
          <a:xfrm>
            <a:off x="629033" y="1347107"/>
            <a:ext cx="10633015" cy="4849404"/>
          </a:xfrm>
          <a:prstGeom prst="rect">
            <a:avLst/>
          </a:prstGeom>
        </p:spPr>
        <p:txBody>
          <a:bodyPr wrap="square">
            <a:spAutoFit/>
          </a:bodyPr>
          <a:lstStyle/>
          <a:p>
            <a:pPr algn="just" rtl="0" fontAlgn="base">
              <a:lnSpc>
                <a:spcPct val="150000"/>
              </a:lnSpc>
              <a:buFont typeface="+mj-lt"/>
              <a:buAutoNum type="arabicPeriod"/>
            </a:pPr>
            <a:r>
              <a:rPr lang="en-US" sz="1600" b="1" i="0" dirty="0" smtClean="0">
                <a:effectLst/>
                <a:latin typeface="Times New Roman" panose="02020603050405020304" pitchFamily="18" charset="0"/>
                <a:cs typeface="Times New Roman" panose="02020603050405020304" pitchFamily="18" charset="0"/>
              </a:rPr>
              <a:t> Limited and Imbalanced Datasets:</a:t>
            </a:r>
            <a:r>
              <a:rPr lang="en-US" sz="1600" b="0" i="0" dirty="0" smtClean="0">
                <a:effectLst/>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This </a:t>
            </a:r>
            <a:r>
              <a:rPr lang="en-US" sz="1600" b="0" i="0" dirty="0" smtClean="0">
                <a:effectLst/>
                <a:latin typeface="Times New Roman" panose="02020603050405020304" pitchFamily="18" charset="0"/>
                <a:cs typeface="Times New Roman" panose="02020603050405020304" pitchFamily="18" charset="0"/>
              </a:rPr>
              <a:t>model requires large and diverse datasets for effective training. However, obtaining a comprehensive dataset for tomato leaf diseases that covers a wide range of pathogens, environmental conditions, and disease severities can be challenging. </a:t>
            </a:r>
          </a:p>
          <a:p>
            <a:pPr algn="just" rtl="0" fontAlgn="base">
              <a:lnSpc>
                <a:spcPct val="150000"/>
              </a:lnSpc>
              <a:buFont typeface="+mj-lt"/>
              <a:buAutoNum type="arabicPeriod"/>
            </a:pPr>
            <a:r>
              <a:rPr lang="en-US" sz="1600" b="1" dirty="0" smtClean="0">
                <a:latin typeface="Times New Roman" panose="02020603050405020304" pitchFamily="18" charset="0"/>
                <a:cs typeface="Times New Roman" panose="02020603050405020304" pitchFamily="18" charset="0"/>
              </a:rPr>
              <a:t> Limited </a:t>
            </a:r>
            <a:r>
              <a:rPr lang="en-US" sz="1600" b="1" dirty="0">
                <a:latin typeface="Times New Roman" panose="02020603050405020304" pitchFamily="18" charset="0"/>
                <a:cs typeface="Times New Roman" panose="02020603050405020304" pitchFamily="18" charset="0"/>
              </a:rPr>
              <a:t>Disease Coverage:</a:t>
            </a:r>
            <a:r>
              <a:rPr lang="en-US" sz="1600" dirty="0">
                <a:latin typeface="Times New Roman" panose="02020603050405020304" pitchFamily="18" charset="0"/>
                <a:cs typeface="Times New Roman" panose="02020603050405020304" pitchFamily="18" charset="0"/>
              </a:rPr>
              <a:t> Many existing disease prediction models focus on specific diseases or groups of diseases, neglecting the comprehensive coverage of the wide range of tomato leaf diseases. There is a need for more inclusive models that can accurately predict a broader spectrum of diseases, including emerging or less common pathogens that can cause significant damage to tomato crops. </a:t>
            </a:r>
            <a:endParaRPr lang="en-US" sz="1600" dirty="0" smtClean="0">
              <a:latin typeface="Times New Roman" panose="02020603050405020304" pitchFamily="18" charset="0"/>
              <a:cs typeface="Times New Roman" panose="02020603050405020304" pitchFamily="18" charset="0"/>
            </a:endParaRPr>
          </a:p>
          <a:p>
            <a:pPr algn="just" rtl="0" fontAlgn="base">
              <a:lnSpc>
                <a:spcPct val="150000"/>
              </a:lnSpc>
              <a:buFont typeface="+mj-lt"/>
              <a:buAutoNum type="arabicPeriod"/>
            </a:pPr>
            <a:r>
              <a:rPr lang="en-US" sz="1600" b="1" dirty="0" smtClean="0">
                <a:latin typeface="Times New Roman" panose="02020603050405020304" pitchFamily="18" charset="0"/>
                <a:cs typeface="Times New Roman" panose="02020603050405020304" pitchFamily="18" charset="0"/>
              </a:rPr>
              <a:t> Lack </a:t>
            </a:r>
            <a:r>
              <a:rPr lang="en-US" sz="1600" b="1" dirty="0">
                <a:latin typeface="Times New Roman" panose="02020603050405020304" pitchFamily="18" charset="0"/>
                <a:cs typeface="Times New Roman" panose="02020603050405020304" pitchFamily="18" charset="0"/>
              </a:rPr>
              <a:t>of Interpretable Models:</a:t>
            </a:r>
            <a:r>
              <a:rPr lang="en-US" sz="1600" dirty="0">
                <a:latin typeface="Times New Roman" panose="02020603050405020304" pitchFamily="18" charset="0"/>
                <a:cs typeface="Times New Roman" panose="02020603050405020304" pitchFamily="18" charset="0"/>
              </a:rPr>
              <a:t> Deep learning models, such as convolutional neural networks (</a:t>
            </a:r>
            <a:r>
              <a:rPr lang="en-US" sz="1600" dirty="0" smtClean="0">
                <a:latin typeface="Times New Roman" panose="02020603050405020304" pitchFamily="18" charset="0"/>
                <a:cs typeface="Times New Roman" panose="02020603050405020304" pitchFamily="18" charset="0"/>
              </a:rPr>
              <a:t>CNNs) considered they </a:t>
            </a:r>
            <a:r>
              <a:rPr lang="en-US" sz="1600" dirty="0">
                <a:latin typeface="Times New Roman" panose="02020603050405020304" pitchFamily="18" charset="0"/>
                <a:cs typeface="Times New Roman" panose="02020603050405020304" pitchFamily="18" charset="0"/>
              </a:rPr>
              <a:t>lack interpretability. Understanding the reasoning behind the predictions made by these models is crucial for gaining trust and acceptance from end-users, such as </a:t>
            </a:r>
            <a:r>
              <a:rPr lang="en-US" sz="1600" dirty="0" smtClean="0">
                <a:latin typeface="Times New Roman" panose="02020603050405020304" pitchFamily="18" charset="0"/>
                <a:cs typeface="Times New Roman" panose="02020603050405020304" pitchFamily="18" charset="0"/>
              </a:rPr>
              <a:t>farmers. </a:t>
            </a:r>
            <a:r>
              <a:rPr lang="en-US" sz="1600" dirty="0">
                <a:latin typeface="Times New Roman" panose="02020603050405020304" pitchFamily="18" charset="0"/>
                <a:cs typeface="Times New Roman" panose="02020603050405020304" pitchFamily="18" charset="0"/>
              </a:rPr>
              <a:t>Developing techniques to interpret and explain the decisions made by deep learning models in the context of tomato leaf disease prediction is an important research direction. </a:t>
            </a:r>
          </a:p>
          <a:p>
            <a:pPr algn="just" rtl="0" fontAlgn="base">
              <a:lnSpc>
                <a:spcPct val="150000"/>
              </a:lnSpc>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rtl="0" fontAlgn="base">
              <a:lnSpc>
                <a:spcPct val="150000"/>
              </a:lnSpc>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p:cNvPicPr>
            <a:picLocks noChangeAspect="1"/>
          </p:cNvPicPr>
          <p:nvPr/>
        </p:nvPicPr>
        <p:blipFill>
          <a:blip r:embed="rId2"/>
          <a:stretch>
            <a:fillRect/>
          </a:stretch>
        </p:blipFill>
        <p:spPr>
          <a:xfrm>
            <a:off x="4724400" y="3289185"/>
            <a:ext cx="2743200" cy="279629"/>
          </a:xfrm>
          <a:prstGeom prst="rect">
            <a:avLst/>
          </a:prstGeom>
        </p:spPr>
      </p:pic>
      <p:sp>
        <p:nvSpPr>
          <p:cNvPr id="5" name="object 2"/>
          <p:cNvSpPr txBox="1">
            <a:spLocks noEditPoints="1"/>
          </p:cNvSpPr>
          <p:nvPr/>
        </p:nvSpPr>
        <p:spPr>
          <a:xfrm>
            <a:off x="629034" y="501451"/>
            <a:ext cx="4340770" cy="6783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4400" dirty="0">
                <a:latin typeface="Arial" panose="020B0604020202020204"/>
                <a:cs typeface="Arial" panose="020B0604020202020204"/>
              </a:rPr>
              <a:t>Research Gap</a:t>
            </a:r>
          </a:p>
        </p:txBody>
      </p:sp>
      <p:sp>
        <p:nvSpPr>
          <p:cNvPr id="2" name="Rectangle 1"/>
          <p:cNvSpPr/>
          <p:nvPr/>
        </p:nvSpPr>
        <p:spPr>
          <a:xfrm>
            <a:off x="629033" y="1347107"/>
            <a:ext cx="10521049" cy="4154984"/>
          </a:xfrm>
          <a:prstGeom prst="rect">
            <a:avLst/>
          </a:prstGeom>
        </p:spPr>
        <p:txBody>
          <a:bodyPr wrap="square">
            <a:spAutoFit/>
          </a:bodyPr>
          <a:lstStyle/>
          <a:p>
            <a:pPr algn="just" rtl="0" fontAlgn="base">
              <a:lnSpc>
                <a:spcPct val="150000"/>
              </a:lnSpc>
            </a:pPr>
            <a:r>
              <a:rPr lang="en-US" sz="1600" b="1" dirty="0" smtClean="0">
                <a:latin typeface="Times New Roman" panose="02020603050405020304" pitchFamily="18" charset="0"/>
                <a:cs typeface="Times New Roman" panose="02020603050405020304" pitchFamily="18" charset="0"/>
              </a:rPr>
              <a:t>4. Integration </a:t>
            </a:r>
            <a:r>
              <a:rPr lang="en-US" sz="1600" b="1" dirty="0">
                <a:latin typeface="Times New Roman" panose="02020603050405020304" pitchFamily="18" charset="0"/>
                <a:cs typeface="Times New Roman" panose="02020603050405020304" pitchFamily="18" charset="0"/>
              </a:rPr>
              <a:t>of Management Recommendations:</a:t>
            </a:r>
            <a:r>
              <a:rPr lang="en-US" sz="1600" dirty="0">
                <a:latin typeface="Times New Roman" panose="02020603050405020304" pitchFamily="18" charset="0"/>
                <a:cs typeface="Times New Roman" panose="02020603050405020304" pitchFamily="18" charset="0"/>
              </a:rPr>
              <a:t> Disease prediction models often focus on identifying the presence or absence of diseases but provide limited guidance on appropriate management strategies. Integrating actionable management recommendations into prediction models can help farmers make informed decisions and implement effective disease control </a:t>
            </a:r>
            <a:r>
              <a:rPr lang="en-US" sz="1600" dirty="0" smtClean="0">
                <a:latin typeface="Times New Roman" panose="02020603050405020304" pitchFamily="18" charset="0"/>
                <a:cs typeface="Times New Roman" panose="02020603050405020304" pitchFamily="18" charset="0"/>
              </a:rPr>
              <a:t>measures.</a:t>
            </a:r>
          </a:p>
          <a:p>
            <a:pPr algn="just" rtl="0" fontAlgn="base">
              <a:lnSpc>
                <a:spcPct val="150000"/>
              </a:lnSpc>
            </a:pPr>
            <a:r>
              <a:rPr lang="en-US" sz="1600" b="1" dirty="0" smtClean="0">
                <a:latin typeface="Times New Roman" panose="02020603050405020304" pitchFamily="18" charset="0"/>
                <a:cs typeface="Times New Roman" panose="02020603050405020304" pitchFamily="18" charset="0"/>
              </a:rPr>
              <a:t>5. Transferability </a:t>
            </a:r>
            <a:r>
              <a:rPr lang="en-US" sz="1600" b="1" dirty="0">
                <a:latin typeface="Times New Roman" panose="02020603050405020304" pitchFamily="18" charset="0"/>
                <a:cs typeface="Times New Roman" panose="02020603050405020304" pitchFamily="18" charset="0"/>
              </a:rPr>
              <a:t>and Generalization:</a:t>
            </a:r>
            <a:r>
              <a:rPr lang="en-US" sz="1600" dirty="0">
                <a:latin typeface="Times New Roman" panose="02020603050405020304" pitchFamily="18" charset="0"/>
                <a:cs typeface="Times New Roman" panose="02020603050405020304" pitchFamily="18" charset="0"/>
              </a:rPr>
              <a:t> Deep learning models trained on one dataset or region may not generalize well to different locations or growing conditions. Tomato leaf diseases can exhibit variations across different regions, climates, and tomato varieties. Developing transferable models that can adapt to diverse environments and accurately predict diseases in unseen datasets is a significant research challenge. </a:t>
            </a:r>
          </a:p>
          <a:p>
            <a:pPr algn="just" rtl="0" fontAlgn="base">
              <a:lnSpc>
                <a:spcPct val="150000"/>
              </a:lnSpc>
            </a:pPr>
            <a:endParaRPr lang="en-US" sz="1600" dirty="0">
              <a:latin typeface="Times New Roman" panose="02020603050405020304" pitchFamily="18" charset="0"/>
              <a:cs typeface="Times New Roman" panose="02020603050405020304" pitchFamily="18" charset="0"/>
            </a:endParaRPr>
          </a:p>
          <a:p>
            <a:pPr algn="just" rtl="0" fontAlgn="base">
              <a:lnSpc>
                <a:spcPct val="150000"/>
              </a:lnSpc>
            </a:pPr>
            <a:endParaRPr lang="en-US" sz="1600" dirty="0">
              <a:latin typeface="Times New Roman" panose="02020603050405020304" pitchFamily="18" charset="0"/>
              <a:cs typeface="Times New Roman" panose="02020603050405020304" pitchFamily="18" charset="0"/>
            </a:endParaRPr>
          </a:p>
          <a:p>
            <a:pPr algn="just" rtl="0" fontAlgn="base">
              <a:lnSpc>
                <a:spcPct val="150000"/>
              </a:lnSpc>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31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1693</Words>
  <Application>Microsoft Office PowerPoint</Application>
  <PresentationFormat>Widescreen</PresentationFormat>
  <Paragraphs>182</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Microsoft JhengHei UI</vt:lpstr>
      <vt:lpstr>Microsoft YaHei</vt:lpstr>
      <vt:lpstr>Arial</vt:lpstr>
      <vt:lpstr>Calibri</vt:lpstr>
      <vt:lpstr>Calibri Light</vt:lpstr>
      <vt:lpstr>Times New Roman</vt:lpstr>
      <vt:lpstr>Trebuchet MS</vt:lpstr>
      <vt:lpstr>Wingdings</vt:lpstr>
      <vt:lpstr>Office Theme</vt:lpstr>
      <vt:lpstr>Tomato Leaf Disease Detection </vt:lpstr>
      <vt:lpstr>Agenda</vt:lpstr>
      <vt:lpstr>Introduction</vt:lpstr>
      <vt:lpstr>Objectives</vt:lpstr>
      <vt:lpstr>Existing Works</vt:lpstr>
      <vt:lpstr>PowerPoint Presentation</vt:lpstr>
      <vt:lpstr>PowerPoint Presentation</vt:lpstr>
      <vt:lpstr>PowerPoint Presentation</vt:lpstr>
      <vt:lpstr>PowerPoint Presentation</vt:lpstr>
      <vt:lpstr>Proposed Algorithm</vt:lpstr>
      <vt:lpstr>PowerPoint Presentation</vt:lpstr>
      <vt:lpstr>Implementation Details</vt:lpstr>
      <vt:lpstr>Implementation Details</vt:lpstr>
      <vt:lpstr>Implementation Details</vt:lpstr>
      <vt:lpstr>Implementation Details</vt:lpstr>
      <vt:lpstr>Implementation Details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harshitha muramuttla</cp:lastModifiedBy>
  <cp:revision>219</cp:revision>
  <dcterms:created xsi:type="dcterms:W3CDTF">2022-11-08T06:15:00Z</dcterms:created>
  <dcterms:modified xsi:type="dcterms:W3CDTF">2023-05-18T02:47:57Z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2022-03-30T16:30:00Z</vt:filetime>
  </property>
  <property fmtid="{D5CDD505-2E9C-101B-9397-08002B2CF9AE}" pid="3" name="Creator">
    <vt:lpwstr>Microsoft® PowerPoint® for Microsoft 365</vt:lpwstr>
  </property>
  <property fmtid="{D5CDD505-2E9C-101B-9397-08002B2CF9AE}" pid="4" name="LastSaved">
    <vt:filetime>2022-11-08T16:30:00Z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1033-11.2.0.11440</vt:lpwstr>
  </property>
</Properties>
</file>