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67" r:id="rId2"/>
    <p:sldId id="278" r:id="rId3"/>
    <p:sldId id="257" r:id="rId4"/>
    <p:sldId id="287" r:id="rId5"/>
    <p:sldId id="286" r:id="rId6"/>
    <p:sldId id="277" r:id="rId7"/>
    <p:sldId id="281" r:id="rId8"/>
    <p:sldId id="280" r:id="rId9"/>
    <p:sldId id="266" r:id="rId10"/>
    <p:sldId id="283" r:id="rId11"/>
    <p:sldId id="270" r:id="rId12"/>
    <p:sldId id="284" r:id="rId13"/>
    <p:sldId id="285" r:id="rId14"/>
    <p:sldId id="279" r:id="rId15"/>
    <p:sldId id="274" r:id="rId16"/>
    <p:sldId id="282" r:id="rId17"/>
    <p:sldId id="262"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4</a:t>
            </a:fld>
            <a:endParaRPr lang="en-US"/>
          </a:p>
        </p:txBody>
      </p:sp>
    </p:spTree>
    <p:extLst>
      <p:ext uri="{BB962C8B-B14F-4D97-AF65-F5344CB8AC3E}">
        <p14:creationId xmlns:p14="http://schemas.microsoft.com/office/powerpoint/2010/main" val="95435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5</a:t>
            </a:fld>
            <a:endParaRPr lang="en-US"/>
          </a:p>
        </p:txBody>
      </p:sp>
    </p:spTree>
    <p:extLst>
      <p:ext uri="{BB962C8B-B14F-4D97-AF65-F5344CB8AC3E}">
        <p14:creationId xmlns:p14="http://schemas.microsoft.com/office/powerpoint/2010/main" val="216733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3446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CE291B-09B0-43D8-B181-A04857BD57CB}"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11"/>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29" y="1017892"/>
            <a:ext cx="10848340" cy="1043876"/>
          </a:xfrm>
          <a:prstGeom prst="rect">
            <a:avLst/>
          </a:prstGeom>
        </p:spPr>
        <p:txBody>
          <a:bodyPr vert="horz" wrap="square" lIns="0" tIns="12700" rIns="0" bIns="0" rtlCol="0" anchor="t">
            <a:spAutoFit/>
          </a:bodyPr>
          <a:lstStyle/>
          <a:p>
            <a:pPr algn="ctr"/>
            <a:r>
              <a:rPr lang="en-US" sz="3500" spc="-25" dirty="0">
                <a:solidFill>
                  <a:schemeClr val="tx1"/>
                </a:solidFill>
                <a:latin typeface="Cambria" panose="02040503050406030204" pitchFamily="18" charset="0"/>
                <a:ea typeface="Cambria" panose="02040503050406030204" pitchFamily="18" charset="0"/>
                <a:cs typeface="Times New Roman" panose="02020603050405020304" pitchFamily="18" charset="0"/>
              </a:rPr>
              <a:t>Coal Mine Monitoring System using Machine Learning</a:t>
            </a:r>
            <a:br>
              <a:rPr lang="en-US" dirty="0">
                <a:solidFill>
                  <a:schemeClr val="tx1"/>
                </a:solidFill>
                <a:effectLst/>
                <a:latin typeface="Cambria" panose="02040503050406030204" pitchFamily="18" charset="0"/>
                <a:ea typeface="Cambria" panose="02040503050406030204" pitchFamily="18" charset="0"/>
              </a:rPr>
            </a:br>
            <a:endParaRPr lang="en-US" dirty="0">
              <a:solidFill>
                <a:schemeClr val="tx1"/>
              </a:solidFill>
              <a:latin typeface="Cambria" panose="02040503050406030204" pitchFamily="18" charset="0"/>
              <a:ea typeface="Cambria" panose="02040503050406030204" pitchFamily="18" charset="0"/>
            </a:endParaRPr>
          </a:p>
        </p:txBody>
      </p:sp>
      <p:sp>
        <p:nvSpPr>
          <p:cNvPr id="4" name="object 4"/>
          <p:cNvSpPr txBox="1"/>
          <p:nvPr/>
        </p:nvSpPr>
        <p:spPr>
          <a:xfrm>
            <a:off x="1903827" y="1932409"/>
            <a:ext cx="8668974" cy="505908"/>
          </a:xfrm>
          <a:prstGeom prst="rect">
            <a:avLst/>
          </a:prstGeom>
        </p:spPr>
        <p:txBody>
          <a:bodyPr vert="horz" wrap="square" lIns="0" tIns="13335" rIns="0" bIns="0" rtlCol="0" anchor="t">
            <a:spAutoFit/>
          </a:bodyPr>
          <a:lstStyle/>
          <a:p>
            <a:pPr algn="ctr">
              <a:spcBef>
                <a:spcPts val="105"/>
              </a:spcBef>
            </a:pPr>
            <a:r>
              <a:rPr lang="en-US" sz="3200" b="1" spc="-10" dirty="0">
                <a:solidFill>
                  <a:srgbClr val="FFC000"/>
                </a:solidFill>
                <a:latin typeface="Cambria" panose="02040503050406030204" pitchFamily="18" charset="0"/>
                <a:ea typeface="Cambria" panose="02040503050406030204" pitchFamily="18" charset="0"/>
                <a:cs typeface="Times New Roman" panose="02020603050405020304"/>
              </a:rPr>
              <a:t>21AIE211-Introduction to Computer Networks</a:t>
            </a:r>
          </a:p>
        </p:txBody>
      </p:sp>
      <p:sp>
        <p:nvSpPr>
          <p:cNvPr id="6" name="object 5"/>
          <p:cNvSpPr txBox="1"/>
          <p:nvPr/>
        </p:nvSpPr>
        <p:spPr>
          <a:xfrm>
            <a:off x="3047999" y="2814867"/>
            <a:ext cx="6096001" cy="2244845"/>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TEAM 9</a:t>
            </a:r>
            <a:endParaRPr lang="en-US" sz="1100" dirty="0">
              <a:solidFill>
                <a:schemeClr val="bg1"/>
              </a:solidFill>
              <a:latin typeface="Cambria" panose="02040503050406030204" pitchFamily="18" charset="0"/>
              <a:ea typeface="Cambria" panose="02040503050406030204" pitchFamily="18" charset="0"/>
            </a:endParaRPr>
          </a:p>
          <a:p>
            <a:pPr algn="l"/>
            <a:r>
              <a:rPr lang="en-US" sz="2400"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CH.EN.U4AIE21107  </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US" sz="2400" b="1" spc="-90"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Aparna</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S </a:t>
            </a:r>
          </a:p>
          <a:p>
            <a:pPr algn="l"/>
            <a:r>
              <a:rPr lang="en-US" sz="2400"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CH.EN.U4AIE21113  </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G V Rohan</a:t>
            </a:r>
          </a:p>
          <a:p>
            <a:pPr algn="l"/>
            <a:r>
              <a:rPr lang="en-US" sz="2400"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CH.EN.U4AIE21115  </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Harshitha M</a:t>
            </a:r>
          </a:p>
          <a:p>
            <a:pPr algn="l"/>
            <a:r>
              <a:rPr lang="en-US" sz="2400"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CH.EN.U4AIE21122  </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US" sz="2400" b="1" spc="-90"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Korrayi</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Saiteja</a:t>
            </a:r>
          </a:p>
          <a:p>
            <a:pPr algn="l"/>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a:t>
            </a:r>
            <a:r>
              <a:rPr lang="en-US" sz="2400"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CH.EN.U4AIE21125  </a:t>
            </a:r>
            <a:r>
              <a:rPr lang="en-US" sz="2400" b="1" spc="-90" dirty="0">
                <a:solidFill>
                  <a:schemeClr val="bg1"/>
                </a:solidFill>
                <a:latin typeface="Cambria" panose="02040503050406030204" pitchFamily="18" charset="0"/>
                <a:ea typeface="Cambria" panose="02040503050406030204" pitchFamily="18" charset="0"/>
                <a:cs typeface="Times New Roman" panose="02020603050405020304" pitchFamily="18" charset="0"/>
              </a:rPr>
              <a:t>–  M </a:t>
            </a:r>
            <a:r>
              <a:rPr lang="en-US" sz="2400" b="1" spc="-90" dirty="0" err="1">
                <a:solidFill>
                  <a:schemeClr val="bg1"/>
                </a:solidFill>
                <a:latin typeface="Cambria" panose="02040503050406030204" pitchFamily="18" charset="0"/>
                <a:ea typeface="Cambria" panose="02040503050406030204" pitchFamily="18" charset="0"/>
                <a:cs typeface="Times New Roman" panose="02020603050405020304" pitchFamily="18" charset="0"/>
              </a:rPr>
              <a:t>Sravani</a:t>
            </a:r>
            <a:endParaRPr lang="en-US" sz="24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8720" y="2014456"/>
            <a:ext cx="1820008" cy="509954"/>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Splitting data</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009296" y="2014456"/>
            <a:ext cx="1820008" cy="509954"/>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preprocessing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09296" y="2949374"/>
            <a:ext cx="1820008" cy="50995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Evaluating model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236682" y="2949374"/>
            <a:ext cx="1820008" cy="5099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Training model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7478720" y="2953770"/>
            <a:ext cx="1820008" cy="50995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Selecting model architecture</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244008" y="2014456"/>
            <a:ext cx="1820008" cy="50995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labeling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774584" y="2014456"/>
            <a:ext cx="1820008" cy="509954"/>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Data collection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774584" y="3904812"/>
            <a:ext cx="1820008" cy="50995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Deploying model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763592" y="2946445"/>
            <a:ext cx="1820008" cy="50995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Testing model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009296" y="3904812"/>
            <a:ext cx="1820008" cy="50995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Web Interface of model</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3" name="Right Arrow 12"/>
          <p:cNvSpPr/>
          <p:nvPr/>
        </p:nvSpPr>
        <p:spPr>
          <a:xfrm>
            <a:off x="2594592" y="2175649"/>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10800000">
            <a:off x="2583601" y="3114963"/>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2594592" y="4060138"/>
            <a:ext cx="414704" cy="199302"/>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5400000">
            <a:off x="1448663" y="3577298"/>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4829304" y="3107638"/>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10800000">
            <a:off x="7064016" y="3107638"/>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5400000">
            <a:off x="8181372" y="2650441"/>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a:off x="7049364" y="2175649"/>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4821978" y="2178578"/>
            <a:ext cx="414704" cy="187568"/>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2"/>
          <p:cNvSpPr txBox="1">
            <a:spLocks noEditPoints="1"/>
          </p:cNvSpPr>
          <p:nvPr/>
        </p:nvSpPr>
        <p:spPr>
          <a:xfrm>
            <a:off x="763592" y="753248"/>
            <a:ext cx="5057207" cy="555280"/>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Proposed Architecture</a:t>
            </a:r>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66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595604" y="553178"/>
            <a:ext cx="5028925"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Implementation Details</a:t>
            </a:r>
            <a:endParaRPr lang="en-US" sz="3500" dirty="0">
              <a:latin typeface="Times New Roman" panose="02020603050405020304" pitchFamily="18" charset="0"/>
              <a:cs typeface="Times New Roman" panose="02020603050405020304" pitchFamily="18" charset="0"/>
            </a:endParaRPr>
          </a:p>
        </p:txBody>
      </p:sp>
      <p:sp>
        <p:nvSpPr>
          <p:cNvPr id="9" name="Rectangle 8"/>
          <p:cNvSpPr/>
          <p:nvPr/>
        </p:nvSpPr>
        <p:spPr>
          <a:xfrm>
            <a:off x="521617" y="1373549"/>
            <a:ext cx="10715134" cy="873252"/>
          </a:xfrm>
          <a:prstGeom prst="rect">
            <a:avLst/>
          </a:prstGeom>
        </p:spPr>
        <p:txBody>
          <a:bodyPr wrap="square">
            <a:spAutoFit/>
          </a:bodyPr>
          <a:lstStyle/>
          <a:p>
            <a:pPr algn="just" rtl="0" fontAlgn="base">
              <a:lnSpc>
                <a:spcPct val="150000"/>
              </a:lnSpc>
            </a:pPr>
            <a:r>
              <a:rPr lang="en-IN" sz="1800" b="0" i="0" dirty="0">
                <a:effectLst/>
                <a:latin typeface="Cambria" panose="02040503050406030204" pitchFamily="18" charset="0"/>
                <a:ea typeface="Cambria" panose="02040503050406030204" pitchFamily="18" charset="0"/>
              </a:rPr>
              <a:t>In this project we are using </a:t>
            </a:r>
            <a:r>
              <a:rPr lang="en-IN" sz="1800" b="0" i="0" dirty="0" err="1">
                <a:effectLst/>
                <a:latin typeface="Cambria" panose="02040503050406030204" pitchFamily="18" charset="0"/>
                <a:ea typeface="Cambria" panose="02040503050406030204" pitchFamily="18" charset="0"/>
              </a:rPr>
              <a:t>streamlit</a:t>
            </a:r>
            <a:r>
              <a:rPr lang="en-IN" sz="1800" b="0" i="0" dirty="0">
                <a:effectLst/>
                <a:latin typeface="Cambria" panose="02040503050406030204" pitchFamily="18" charset="0"/>
                <a:ea typeface="Cambria" panose="02040503050406030204" pitchFamily="18" charset="0"/>
              </a:rPr>
              <a:t> to deploy the machine learning model. The trained machine learning models are deployed in Stream lit – a python framework to make it as a user-friendly web interface.</a:t>
            </a:r>
            <a:r>
              <a:rPr lang="en-US" sz="1800" b="0" i="0" dirty="0">
                <a:effectLst/>
                <a:latin typeface="Cambria" panose="02040503050406030204" pitchFamily="18" charset="0"/>
                <a:ea typeface="Cambria" panose="02040503050406030204" pitchFamily="18" charset="0"/>
              </a:rPr>
              <a:t> </a:t>
            </a:r>
            <a:endParaRPr lang="en-US" b="0" i="0" dirty="0">
              <a:effectLst/>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7CBCB496-6698-6607-2C33-27906F292E5A}"/>
              </a:ext>
            </a:extLst>
          </p:cNvPr>
          <p:cNvPicPr>
            <a:picLocks noChangeAspect="1"/>
          </p:cNvPicPr>
          <p:nvPr/>
        </p:nvPicPr>
        <p:blipFill rotWithShape="1">
          <a:blip r:embed="rId2"/>
          <a:srcRect t="13043" r="4886" b="5072"/>
          <a:stretch/>
        </p:blipFill>
        <p:spPr>
          <a:xfrm>
            <a:off x="1997764" y="2480385"/>
            <a:ext cx="7096540" cy="34365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595604" y="553178"/>
            <a:ext cx="5028925"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Implementation Details</a:t>
            </a:r>
            <a:endParaRPr lang="en-US" sz="3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601473-7B1F-37DC-7996-1DC18F91A27C}"/>
              </a:ext>
            </a:extLst>
          </p:cNvPr>
          <p:cNvPicPr>
            <a:picLocks noChangeAspect="1"/>
          </p:cNvPicPr>
          <p:nvPr/>
        </p:nvPicPr>
        <p:blipFill rotWithShape="1">
          <a:blip r:embed="rId2"/>
          <a:srcRect t="15938" r="4885" b="6377"/>
          <a:stretch/>
        </p:blipFill>
        <p:spPr>
          <a:xfrm>
            <a:off x="344765" y="1818384"/>
            <a:ext cx="5279764" cy="2425626"/>
          </a:xfrm>
          <a:prstGeom prst="rect">
            <a:avLst/>
          </a:prstGeom>
        </p:spPr>
      </p:pic>
      <p:pic>
        <p:nvPicPr>
          <p:cNvPr id="8" name="Picture 7">
            <a:extLst>
              <a:ext uri="{FF2B5EF4-FFF2-40B4-BE49-F238E27FC236}">
                <a16:creationId xmlns:a16="http://schemas.microsoft.com/office/drawing/2014/main" id="{DD6E01DA-F4EA-E3B2-F8B4-13B945A8CB1F}"/>
              </a:ext>
            </a:extLst>
          </p:cNvPr>
          <p:cNvPicPr>
            <a:picLocks noChangeAspect="1"/>
          </p:cNvPicPr>
          <p:nvPr/>
        </p:nvPicPr>
        <p:blipFill rotWithShape="1">
          <a:blip r:embed="rId3"/>
          <a:srcRect t="14202" r="4885" b="5942"/>
          <a:stretch/>
        </p:blipFill>
        <p:spPr>
          <a:xfrm>
            <a:off x="6096000" y="1818384"/>
            <a:ext cx="5183257" cy="2425627"/>
          </a:xfrm>
          <a:prstGeom prst="rect">
            <a:avLst/>
          </a:prstGeom>
        </p:spPr>
      </p:pic>
    </p:spTree>
    <p:extLst>
      <p:ext uri="{BB962C8B-B14F-4D97-AF65-F5344CB8AC3E}">
        <p14:creationId xmlns:p14="http://schemas.microsoft.com/office/powerpoint/2010/main" val="172765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Implementation Details</a:t>
            </a:r>
          </a:p>
        </p:txBody>
      </p:sp>
      <p:sp>
        <p:nvSpPr>
          <p:cNvPr id="7" name="object 2"/>
          <p:cNvSpPr txBox="1">
            <a:spLocks noEditPoints="1"/>
          </p:cNvSpPr>
          <p:nvPr/>
        </p:nvSpPr>
        <p:spPr>
          <a:xfrm>
            <a:off x="595604" y="553178"/>
            <a:ext cx="5028925"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Implementation Details</a:t>
            </a:r>
            <a:endParaRPr lang="en-US" sz="35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D5A442F-FF0E-B35B-9447-5C6B6998AC47}"/>
              </a:ext>
            </a:extLst>
          </p:cNvPr>
          <p:cNvPicPr>
            <a:picLocks noChangeAspect="1"/>
          </p:cNvPicPr>
          <p:nvPr/>
        </p:nvPicPr>
        <p:blipFill rotWithShape="1">
          <a:blip r:embed="rId2"/>
          <a:srcRect t="17971" r="7146" b="8066"/>
          <a:stretch/>
        </p:blipFill>
        <p:spPr>
          <a:xfrm>
            <a:off x="1232452" y="1288914"/>
            <a:ext cx="9094304" cy="4702349"/>
          </a:xfrm>
          <a:prstGeom prst="rect">
            <a:avLst/>
          </a:prstGeom>
        </p:spPr>
      </p:pic>
    </p:spTree>
    <p:extLst>
      <p:ext uri="{BB962C8B-B14F-4D97-AF65-F5344CB8AC3E}">
        <p14:creationId xmlns:p14="http://schemas.microsoft.com/office/powerpoint/2010/main" val="203303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EditPoints="1"/>
          </p:cNvSpPr>
          <p:nvPr/>
        </p:nvSpPr>
        <p:spPr>
          <a:xfrm>
            <a:off x="630382" y="712646"/>
            <a:ext cx="3204500"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altLang="en-US" sz="3500" dirty="0">
                <a:latin typeface="Times New Roman" panose="02020603050405020304" pitchFamily="18" charset="0"/>
                <a:cs typeface="Times New Roman" panose="02020603050405020304" pitchFamily="18" charset="0"/>
              </a:rPr>
              <a:t> Results</a:t>
            </a:r>
            <a:endParaRPr lang="en-IN" altLang="en-US" sz="3500"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054820099"/>
              </p:ext>
            </p:extLst>
          </p:nvPr>
        </p:nvGraphicFramePr>
        <p:xfrm>
          <a:off x="1938130" y="1622410"/>
          <a:ext cx="8169967" cy="3516310"/>
        </p:xfrm>
        <a:graphic>
          <a:graphicData uri="http://schemas.openxmlformats.org/drawingml/2006/table">
            <a:tbl>
              <a:tblPr firstRow="1" firstCol="1" bandRow="1">
                <a:tableStyleId>{5C22544A-7EE6-4342-B048-85BDC9FD1C3A}</a:tableStyleId>
              </a:tblPr>
              <a:tblGrid>
                <a:gridCol w="916561">
                  <a:extLst>
                    <a:ext uri="{9D8B030D-6E8A-4147-A177-3AD203B41FA5}">
                      <a16:colId xmlns:a16="http://schemas.microsoft.com/office/drawing/2014/main" val="1196194609"/>
                    </a:ext>
                  </a:extLst>
                </a:gridCol>
                <a:gridCol w="3165926">
                  <a:extLst>
                    <a:ext uri="{9D8B030D-6E8A-4147-A177-3AD203B41FA5}">
                      <a16:colId xmlns:a16="http://schemas.microsoft.com/office/drawing/2014/main" val="4164813058"/>
                    </a:ext>
                  </a:extLst>
                </a:gridCol>
                <a:gridCol w="2043740">
                  <a:extLst>
                    <a:ext uri="{9D8B030D-6E8A-4147-A177-3AD203B41FA5}">
                      <a16:colId xmlns:a16="http://schemas.microsoft.com/office/drawing/2014/main" val="4266866045"/>
                    </a:ext>
                  </a:extLst>
                </a:gridCol>
                <a:gridCol w="2043740">
                  <a:extLst>
                    <a:ext uri="{9D8B030D-6E8A-4147-A177-3AD203B41FA5}">
                      <a16:colId xmlns:a16="http://schemas.microsoft.com/office/drawing/2014/main" val="2231722618"/>
                    </a:ext>
                  </a:extLst>
                </a:gridCol>
              </a:tblGrid>
              <a:tr h="511130">
                <a:tc>
                  <a:txBody>
                    <a:bodyPr/>
                    <a:lstStyle/>
                    <a:p>
                      <a:pPr algn="ctr">
                        <a:lnSpc>
                          <a:spcPct val="107000"/>
                        </a:lnSpc>
                        <a:spcAft>
                          <a:spcPts val="0"/>
                        </a:spcAft>
                      </a:pPr>
                      <a:r>
                        <a:rPr lang="en-IN" sz="1600" kern="100" dirty="0">
                          <a:effectLst/>
                        </a:rPr>
                        <a:t>S.NO</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600" kern="100" dirty="0">
                          <a:effectLst/>
                        </a:rPr>
                        <a:t> Algorithm</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600" kern="100">
                          <a:effectLst/>
                        </a:rPr>
                        <a:t>Training Accuracy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600" kern="100">
                          <a:effectLst/>
                        </a:rPr>
                        <a:t>Testing Accuracy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1184907121"/>
                  </a:ext>
                </a:extLst>
              </a:tr>
              <a:tr h="497085">
                <a:tc>
                  <a:txBody>
                    <a:bodyPr/>
                    <a:lstStyle/>
                    <a:p>
                      <a:pPr algn="ctr">
                        <a:lnSpc>
                          <a:spcPct val="107000"/>
                        </a:lnSpc>
                        <a:spcAft>
                          <a:spcPts val="0"/>
                        </a:spcAft>
                      </a:pPr>
                      <a:r>
                        <a:rPr lang="en-IN" sz="1400" kern="100">
                          <a:effectLst/>
                        </a:rPr>
                        <a:t>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Logistic regression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78.86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85.52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2008069867"/>
                  </a:ext>
                </a:extLst>
              </a:tr>
              <a:tr h="519755">
                <a:tc>
                  <a:txBody>
                    <a:bodyPr/>
                    <a:lstStyle/>
                    <a:p>
                      <a:pPr algn="ctr">
                        <a:lnSpc>
                          <a:spcPct val="107000"/>
                        </a:lnSpc>
                        <a:spcAft>
                          <a:spcPts val="0"/>
                        </a:spcAft>
                      </a:pPr>
                      <a:r>
                        <a:rPr lang="en-IN" sz="1400" kern="100">
                          <a:effectLst/>
                        </a:rPr>
                        <a:t>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KNearestNeighbors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93.20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94.73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2935776041"/>
                  </a:ext>
                </a:extLst>
              </a:tr>
              <a:tr h="497085">
                <a:tc>
                  <a:txBody>
                    <a:bodyPr/>
                    <a:lstStyle/>
                    <a:p>
                      <a:pPr algn="ctr">
                        <a:lnSpc>
                          <a:spcPct val="107000"/>
                        </a:lnSpc>
                        <a:spcAft>
                          <a:spcPts val="0"/>
                        </a:spcAft>
                      </a:pPr>
                      <a:r>
                        <a:rPr lang="en-IN" sz="1400" kern="100">
                          <a:effectLst/>
                        </a:rPr>
                        <a:t>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SVM</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80.16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dirty="0">
                          <a:effectLst/>
                        </a:rPr>
                        <a:t>85.52</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1615720556"/>
                  </a:ext>
                </a:extLst>
              </a:tr>
              <a:tr h="497085">
                <a:tc>
                  <a:txBody>
                    <a:bodyPr/>
                    <a:lstStyle/>
                    <a:p>
                      <a:pPr algn="ctr">
                        <a:lnSpc>
                          <a:spcPct val="107000"/>
                        </a:lnSpc>
                        <a:spcAft>
                          <a:spcPts val="0"/>
                        </a:spcAft>
                      </a:pPr>
                      <a:r>
                        <a:rPr lang="en-IN" sz="1400" kern="100">
                          <a:effectLst/>
                        </a:rPr>
                        <a:t>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Decision Tree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99.71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88.15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2568262814"/>
                  </a:ext>
                </a:extLst>
              </a:tr>
              <a:tr h="497085">
                <a:tc>
                  <a:txBody>
                    <a:bodyPr/>
                    <a:lstStyle/>
                    <a:p>
                      <a:pPr algn="ctr">
                        <a:lnSpc>
                          <a:spcPct val="107000"/>
                        </a:lnSpc>
                        <a:spcAft>
                          <a:spcPts val="0"/>
                        </a:spcAft>
                      </a:pPr>
                      <a:r>
                        <a:rPr lang="en-IN" sz="1400" kern="100">
                          <a:effectLst/>
                        </a:rPr>
                        <a:t>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dirty="0">
                          <a:effectLst/>
                        </a:rPr>
                        <a:t>Random Forest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97.16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92.16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2356837826"/>
                  </a:ext>
                </a:extLst>
              </a:tr>
              <a:tr h="497085">
                <a:tc>
                  <a:txBody>
                    <a:bodyPr/>
                    <a:lstStyle/>
                    <a:p>
                      <a:pPr algn="ctr">
                        <a:lnSpc>
                          <a:spcPct val="107000"/>
                        </a:lnSpc>
                        <a:spcAft>
                          <a:spcPts val="0"/>
                        </a:spcAft>
                      </a:pPr>
                      <a:r>
                        <a:rPr lang="en-IN" sz="1400" kern="100">
                          <a:effectLst/>
                        </a:rPr>
                        <a:t>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Gradient Boosting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a:effectLst/>
                        </a:rPr>
                        <a:t>99.71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tc>
                  <a:txBody>
                    <a:bodyPr/>
                    <a:lstStyle/>
                    <a:p>
                      <a:pPr algn="ctr">
                        <a:lnSpc>
                          <a:spcPct val="107000"/>
                        </a:lnSpc>
                        <a:spcAft>
                          <a:spcPts val="0"/>
                        </a:spcAft>
                      </a:pPr>
                      <a:r>
                        <a:rPr lang="en-IN" sz="1400" kern="100" dirty="0">
                          <a:effectLst/>
                        </a:rPr>
                        <a:t>93.42</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717" marR="59717" marT="0" marB="0"/>
                </a:tc>
                <a:extLst>
                  <a:ext uri="{0D108BD9-81ED-4DB2-BD59-A6C34878D82A}">
                    <a16:rowId xmlns:a16="http://schemas.microsoft.com/office/drawing/2014/main" val="18472751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Conclusion</a:t>
            </a:r>
          </a:p>
        </p:txBody>
      </p:sp>
      <p:sp>
        <p:nvSpPr>
          <p:cNvPr id="2" name="object 2"/>
          <p:cNvSpPr txBox="1">
            <a:spLocks noEditPoints="1"/>
          </p:cNvSpPr>
          <p:nvPr/>
        </p:nvSpPr>
        <p:spPr>
          <a:xfrm>
            <a:off x="813847" y="744130"/>
            <a:ext cx="3865776"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Conclusion</a:t>
            </a:r>
            <a:endParaRPr lang="en-US" sz="3500" dirty="0">
              <a:latin typeface="Times New Roman" panose="02020603050405020304" pitchFamily="18" charset="0"/>
              <a:cs typeface="Times New Roman" panose="02020603050405020304" pitchFamily="18" charset="0"/>
            </a:endParaRPr>
          </a:p>
        </p:txBody>
      </p:sp>
      <p:sp>
        <p:nvSpPr>
          <p:cNvPr id="3" name="Rectangle 2"/>
          <p:cNvSpPr/>
          <p:nvPr/>
        </p:nvSpPr>
        <p:spPr>
          <a:xfrm>
            <a:off x="729004" y="1530120"/>
            <a:ext cx="10319209" cy="2533963"/>
          </a:xfrm>
          <a:prstGeom prst="rect">
            <a:avLst/>
          </a:prstGeom>
        </p:spPr>
        <p:txBody>
          <a:bodyPr wrap="square">
            <a:spAutoFit/>
          </a:bodyPr>
          <a:lstStyle/>
          <a:p>
            <a:pPr marL="285750" indent="-285750" algn="l" rtl="0" fontAlgn="base">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We conclude</a:t>
            </a:r>
            <a:r>
              <a:rPr lang="en-US" sz="1800" b="0" i="0" dirty="0">
                <a:effectLst/>
                <a:latin typeface="Cambria" panose="02040503050406030204" pitchFamily="18" charset="0"/>
                <a:ea typeface="Cambria" panose="02040503050406030204" pitchFamily="18" charset="0"/>
              </a:rPr>
              <a:t>, our project shed new light on making effective decisions, monitoring 24/7, and alerting the employees through sensors. </a:t>
            </a:r>
          </a:p>
          <a:p>
            <a:pPr marL="285750" indent="-285750" algn="l" rtl="0" fontAlgn="base">
              <a:lnSpc>
                <a:spcPct val="150000"/>
              </a:lnSpc>
              <a:buFont typeface="Wingdings" panose="05000000000000000000" pitchFamily="2" charset="2"/>
              <a:buChar char="Ø"/>
            </a:pPr>
            <a:r>
              <a:rPr lang="en-US" sz="1800" b="0" i="0" dirty="0">
                <a:effectLst/>
                <a:latin typeface="Cambria" panose="02040503050406030204" pitchFamily="18" charset="0"/>
                <a:ea typeface="Cambria" panose="02040503050406030204" pitchFamily="18" charset="0"/>
              </a:rPr>
              <a:t>Machine Learning Models such as </a:t>
            </a:r>
            <a:r>
              <a:rPr lang="en-US" dirty="0">
                <a:latin typeface="Cambria" panose="02040503050406030204" pitchFamily="18" charset="0"/>
                <a:ea typeface="Cambria" panose="02040503050406030204" pitchFamily="18" charset="0"/>
              </a:rPr>
              <a:t>D</a:t>
            </a:r>
            <a:r>
              <a:rPr lang="en-US" sz="1800" b="0" i="0" dirty="0">
                <a:effectLst/>
                <a:latin typeface="Cambria" panose="02040503050406030204" pitchFamily="18" charset="0"/>
                <a:ea typeface="Cambria" panose="02040503050406030204" pitchFamily="18" charset="0"/>
              </a:rPr>
              <a:t>ecision tree, logistic regression, K-nearest neighbor, gradient boosting, Support vector machine (SVM), random forest is compared in various aspects to obtain the most accurate prediction and consequently improve the coherence of a traditional monitoring system. </a:t>
            </a:r>
            <a:endParaRPr lang="en-US" b="0" i="0" dirty="0">
              <a:effectLst/>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Conclusion</a:t>
            </a:r>
          </a:p>
        </p:txBody>
      </p:sp>
      <p:sp>
        <p:nvSpPr>
          <p:cNvPr id="2" name="object 2"/>
          <p:cNvSpPr txBox="1">
            <a:spLocks noEditPoints="1"/>
          </p:cNvSpPr>
          <p:nvPr/>
        </p:nvSpPr>
        <p:spPr>
          <a:xfrm>
            <a:off x="813847" y="744130"/>
            <a:ext cx="3865776"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Futurescope</a:t>
            </a:r>
            <a:endParaRPr lang="en-US" sz="3500" dirty="0">
              <a:latin typeface="Times New Roman" panose="02020603050405020304" pitchFamily="18" charset="0"/>
              <a:cs typeface="Times New Roman" panose="02020603050405020304" pitchFamily="18" charset="0"/>
            </a:endParaRPr>
          </a:p>
        </p:txBody>
      </p:sp>
      <p:sp>
        <p:nvSpPr>
          <p:cNvPr id="5" name="Rectangle 4"/>
          <p:cNvSpPr/>
          <p:nvPr/>
        </p:nvSpPr>
        <p:spPr>
          <a:xfrm>
            <a:off x="813847" y="1603222"/>
            <a:ext cx="9800734" cy="1704249"/>
          </a:xfrm>
          <a:prstGeom prst="rect">
            <a:avLst/>
          </a:prstGeom>
        </p:spPr>
        <p:txBody>
          <a:bodyPr wrap="square">
            <a:spAutoFit/>
          </a:bodyPr>
          <a:lstStyle/>
          <a:p>
            <a:pPr marL="285750" indent="-285750" algn="just" rtl="0" fontAlgn="base">
              <a:lnSpc>
                <a:spcPct val="150000"/>
              </a:lnSpc>
              <a:buFont typeface="Wingdings" panose="05000000000000000000" pitchFamily="2" charset="2"/>
              <a:buChar char="Ø"/>
            </a:pPr>
            <a:r>
              <a:rPr lang="en-US" sz="1800" b="0" i="0" dirty="0">
                <a:effectLst/>
                <a:latin typeface="Cambria" panose="02040503050406030204" pitchFamily="18" charset="0"/>
                <a:ea typeface="Cambria" panose="02040503050406030204" pitchFamily="18" charset="0"/>
              </a:rPr>
              <a:t>In this project we are using only two parameters like concentration of gas, and temperature.</a:t>
            </a:r>
          </a:p>
          <a:p>
            <a:pPr marL="285750" indent="-285750" algn="just" rtl="0" fontAlgn="base">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I</a:t>
            </a:r>
            <a:r>
              <a:rPr lang="en-US" sz="1800" b="0" i="0" dirty="0">
                <a:effectLst/>
                <a:latin typeface="Cambria" panose="02040503050406030204" pitchFamily="18" charset="0"/>
                <a:ea typeface="Cambria" panose="02040503050406030204" pitchFamily="18" charset="0"/>
              </a:rPr>
              <a:t>n the future we would like to add some more parameters like humidity, pressure, etc. Our project improves the efficiency, sustainability, and safety of the coal mine monitoring system. We can improve the scalability of the web interface.</a:t>
            </a:r>
            <a:endParaRPr lang="en-US"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444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object 2"/>
          <p:cNvPicPr/>
          <p:nvPr/>
        </p:nvPicPr>
        <p:blipFill>
          <a:blip r:embed="rId3"/>
          <a:srcRect/>
          <a:stretch>
            <a:fillRect/>
          </a:stretch>
        </p:blipFill>
        <p:spPr>
          <a:xfrm>
            <a:off x="9235557" y="6059775"/>
            <a:ext cx="1967483" cy="655319"/>
          </a:xfrm>
          <a:prstGeom prst="rect">
            <a:avLst/>
          </a:prstGeom>
        </p:spPr>
      </p:pic>
      <p:sp>
        <p:nvSpPr>
          <p:cNvPr id="2" name="TextBox 1"/>
          <p:cNvSpPr txBox="1"/>
          <p:nvPr/>
        </p:nvSpPr>
        <p:spPr>
          <a:xfrm>
            <a:off x="3893270" y="2554663"/>
            <a:ext cx="7937369" cy="861774"/>
          </a:xfrm>
          <a:prstGeom prst="rect">
            <a:avLst/>
          </a:prstGeom>
          <a:noFill/>
        </p:spPr>
        <p:txBody>
          <a:bodyPr wrap="square" rtlCol="0">
            <a:spAutoFit/>
          </a:bodyPr>
          <a:lstStyle/>
          <a:p>
            <a:r>
              <a:rPr lang="en-US" sz="5000" dirty="0">
                <a:latin typeface="Times New Roman" panose="02020603050405020304" pitchFamily="18" charset="0"/>
                <a:cs typeface="Times New Roman" panose="02020603050405020304" pitchFamily="18" charset="0"/>
              </a:rPr>
              <a:t>THANK YOU</a:t>
            </a:r>
            <a:endParaRPr lang="en-IN" sz="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87" y="1379991"/>
            <a:ext cx="10390415" cy="2294712"/>
          </a:xfrm>
        </p:spPr>
        <p:txBody>
          <a:bodyPr/>
          <a:lstStyle/>
          <a:p>
            <a:r>
              <a:rPr lang="en-US" dirty="0"/>
              <a:t>Agenda</a:t>
            </a:r>
          </a:p>
        </p:txBody>
      </p:sp>
      <p:sp>
        <p:nvSpPr>
          <p:cNvPr id="8" name="object 2"/>
          <p:cNvSpPr txBox="1">
            <a:spLocks noEditPoints="1"/>
          </p:cNvSpPr>
          <p:nvPr/>
        </p:nvSpPr>
        <p:spPr>
          <a:xfrm>
            <a:off x="708869" y="465506"/>
            <a:ext cx="3535140"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3500">
                <a:latin typeface="Times New Roman" panose="02020603050405020304" pitchFamily="18" charset="0"/>
                <a:cs typeface="Times New Roman" panose="02020603050405020304" pitchFamily="18" charset="0"/>
              </a:rPr>
              <a:t>   Introduction</a:t>
            </a:r>
            <a:endParaRPr lang="en-IN" sz="3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78240" y="1379991"/>
            <a:ext cx="10045767" cy="37804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a:latin typeface="Cambria" panose="02040503050406030204" pitchFamily="18" charset="0"/>
                <a:ea typeface="Cambria" panose="02040503050406030204" pitchFamily="18" charset="0"/>
                <a:cs typeface="Times New Roman" panose="02020603050405020304" pitchFamily="18" charset="0"/>
              </a:rPr>
              <a:t>A safe and secure environment in places like coal mines is a crucial aspect and is in need of the hour. Countless accidents are </a:t>
            </a:r>
            <a:r>
              <a:rPr lang="en-US" sz="1800" b="0" i="0">
                <a:effectLst/>
                <a:latin typeface="Cambria" panose="02040503050406030204" pitchFamily="18" charset="0"/>
                <a:ea typeface="Cambria" panose="02040503050406030204" pitchFamily="18" charset="0"/>
              </a:rPr>
              <a:t>caused due to the lack of a proper monitoring system.</a:t>
            </a:r>
            <a:endParaRPr lang="en-US">
              <a:latin typeface="Cambria" panose="02040503050406030204" pitchFamily="18" charset="0"/>
              <a:ea typeface="Cambria" panose="020405030504060302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atin typeface="Cambria" panose="02040503050406030204" pitchFamily="18" charset="0"/>
                <a:ea typeface="Cambria" panose="02040503050406030204" pitchFamily="18" charset="0"/>
                <a:cs typeface="Times New Roman" panose="02020603050405020304" pitchFamily="18" charset="0"/>
              </a:rPr>
              <a:t>Coal </a:t>
            </a:r>
            <a:r>
              <a:rPr lang="en-US" dirty="0">
                <a:latin typeface="Cambria" panose="02040503050406030204" pitchFamily="18" charset="0"/>
                <a:ea typeface="Cambria" panose="02040503050406030204" pitchFamily="18" charset="0"/>
                <a:cs typeface="Times New Roman" panose="02020603050405020304" pitchFamily="18" charset="0"/>
              </a:rPr>
              <a:t>mine monitoring System using Machine Learning has numerous advantages in intelligent analysis and decision-making. Our project includes a safe coal mine monitoring system using machine learning algorithms. It monitors the concentration of gas and the values of temperatures as the parameters if the values of the parameter the alarm will ring.</a:t>
            </a:r>
          </a:p>
          <a:p>
            <a:pPr marL="285750" indent="-285750"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We present machine learning based web interface which is designed on SVM, KNN, Decision Tree, Random Forest, Gradient Boosting.</a:t>
            </a:r>
          </a:p>
          <a:p>
            <a:pPr marL="285750" indent="-285750" algn="just">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Using </a:t>
            </a:r>
            <a:r>
              <a:rPr lang="en-US" dirty="0" err="1">
                <a:latin typeface="Cambria" panose="02040503050406030204" pitchFamily="18" charset="0"/>
                <a:ea typeface="Cambria" panose="02040503050406030204" pitchFamily="18" charset="0"/>
                <a:cs typeface="Times New Roman" panose="02020603050405020304" pitchFamily="18" charset="0"/>
              </a:rPr>
              <a:t>Streamlit</a:t>
            </a:r>
            <a:r>
              <a:rPr lang="en-US" dirty="0">
                <a:latin typeface="Cambria" panose="02040503050406030204" pitchFamily="18" charset="0"/>
                <a:ea typeface="Cambria" panose="02040503050406030204" pitchFamily="18" charset="0"/>
                <a:cs typeface="Times New Roman" panose="02020603050405020304" pitchFamily="18" charset="0"/>
              </a:rPr>
              <a:t> we deploy machine learning model into a user-friendly Web Interface.</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62678" y="692020"/>
            <a:ext cx="3939747" cy="539891"/>
          </a:xfrm>
          <a:prstGeom prst="rect">
            <a:avLst/>
          </a:prstGeom>
          <a:solidFill>
            <a:srgbClr val="AE1D49"/>
          </a:solidFill>
        </p:spPr>
        <p:txBody>
          <a:bodyPr vert="horz" wrap="square" lIns="0" tIns="1270" rIns="0" bIns="0" rtlCol="0" anchor="t">
            <a:spAutoFit/>
          </a:bodyPr>
          <a:lstStyle/>
          <a:p>
            <a:pPr marL="12700">
              <a:spcBef>
                <a:spcPts val="10"/>
              </a:spcBef>
            </a:pPr>
            <a:r>
              <a:rPr lang="en-US" sz="3500">
                <a:latin typeface="Times New Roman" panose="02020603050405020304" pitchFamily="18" charset="0"/>
                <a:cs typeface="Times New Roman" panose="02020603050405020304" pitchFamily="18" charset="0"/>
              </a:rPr>
              <a:t> Problem Statement</a:t>
            </a:r>
            <a:endParaRPr lang="en-US" sz="3500" dirty="0">
              <a:latin typeface="Times New Roman" panose="02020603050405020304" pitchFamily="18" charset="0"/>
              <a:cs typeface="Times New Roman" panose="02020603050405020304" pitchFamily="18" charset="0"/>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4" name="TextBox 3"/>
          <p:cNvSpPr txBox="1"/>
          <p:nvPr/>
        </p:nvSpPr>
        <p:spPr>
          <a:xfrm>
            <a:off x="562679" y="1670180"/>
            <a:ext cx="10298154" cy="21200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a:solidFill>
                  <a:schemeClr val="tx1"/>
                </a:solidFill>
                <a:effectLst/>
                <a:latin typeface="Times New Roman" panose="02020603050405020304" pitchFamily="18" charset="0"/>
                <a:cs typeface="Times New Roman" panose="02020603050405020304" pitchFamily="18" charset="0"/>
              </a:rPr>
              <a:t>The current coal mine monitoring systems lack the ability to effectively analyze and interpret the vast amount of data generated in real-time, resulting in suboptimal safety practices, increased risk exposure, and inefficient resource allocation. </a:t>
            </a:r>
          </a:p>
          <a:p>
            <a:pPr marL="285750" indent="-285750">
              <a:lnSpc>
                <a:spcPct val="150000"/>
              </a:lnSpc>
              <a:buFont typeface="Wingdings" panose="05000000000000000000" pitchFamily="2" charset="2"/>
              <a:buChar char="Ø"/>
            </a:pPr>
            <a:r>
              <a:rPr lang="en-US" b="0" i="0">
                <a:solidFill>
                  <a:schemeClr val="tx1"/>
                </a:solidFill>
                <a:effectLst/>
                <a:latin typeface="Times New Roman" panose="02020603050405020304" pitchFamily="18" charset="0"/>
                <a:cs typeface="Times New Roman" panose="02020603050405020304" pitchFamily="18" charset="0"/>
              </a:rPr>
              <a:t>There is a critical need to develop a monitoring system that utilizes machine learning models to analyze the data collected from various sensors and parameters within the coal mine.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62679" y="692020"/>
            <a:ext cx="3046020" cy="539891"/>
          </a:xfrm>
          <a:prstGeom prst="rect">
            <a:avLst/>
          </a:prstGeom>
          <a:solidFill>
            <a:srgbClr val="AE1D49"/>
          </a:solidFill>
        </p:spPr>
        <p:txBody>
          <a:bodyPr vert="horz" wrap="square" lIns="0" tIns="1270" rIns="0" bIns="0" rtlCol="0" anchor="t">
            <a:spAutoFit/>
          </a:bodyPr>
          <a:lstStyle/>
          <a:p>
            <a:pPr marL="12700">
              <a:spcBef>
                <a:spcPts val="10"/>
              </a:spcBef>
            </a:pPr>
            <a:r>
              <a:rPr lang="en-US" sz="3500">
                <a:latin typeface="Times New Roman" panose="02020603050405020304" pitchFamily="18" charset="0"/>
                <a:cs typeface="Times New Roman" panose="02020603050405020304" pitchFamily="18" charset="0"/>
              </a:rPr>
              <a:t> Objectives</a:t>
            </a:r>
            <a:endParaRPr lang="en-US" sz="3500" dirty="0">
              <a:latin typeface="Times New Roman" panose="02020603050405020304" pitchFamily="18" charset="0"/>
              <a:cs typeface="Times New Roman" panose="02020603050405020304" pitchFamily="18" charset="0"/>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4" name="TextBox 3"/>
          <p:cNvSpPr txBox="1"/>
          <p:nvPr/>
        </p:nvSpPr>
        <p:spPr>
          <a:xfrm>
            <a:off x="562679" y="1670180"/>
            <a:ext cx="10298154"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Our project focuses mainly to develop various machine learning models to make informed decisions, making analysis more effective.</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Machine learning algorithms like Decision Tree, Logistic Regression, KNN, Gradient Boosting, SVM and Random Forest are used to develop the model.</a:t>
            </a:r>
            <a:endParaRPr lang="en-IN"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To design a user-friendly web interface for monitoring the coal mining system using </a:t>
            </a:r>
            <a:r>
              <a:rPr lang="en-US" dirty="0" err="1">
                <a:latin typeface="Cambria" panose="02040503050406030204" pitchFamily="18" charset="0"/>
                <a:ea typeface="Cambria" panose="02040503050406030204" pitchFamily="18" charset="0"/>
              </a:rPr>
              <a:t>Streamlit</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878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62679" y="692020"/>
            <a:ext cx="3046020" cy="539891"/>
          </a:xfrm>
          <a:prstGeom prst="rect">
            <a:avLst/>
          </a:prstGeom>
          <a:solidFill>
            <a:srgbClr val="AE1D49"/>
          </a:solidFill>
        </p:spPr>
        <p:txBody>
          <a:bodyPr vert="horz" wrap="square" lIns="0" tIns="1270" rIns="0" bIns="0" rtlCol="0" anchor="t">
            <a:spAutoFit/>
          </a:bodyPr>
          <a:lstStyle/>
          <a:p>
            <a:pPr marL="12700">
              <a:spcBef>
                <a:spcPts val="10"/>
              </a:spcBef>
            </a:pPr>
            <a:r>
              <a:rPr lang="en-US" sz="3500" dirty="0">
                <a:latin typeface="Times New Roman" panose="02020603050405020304" pitchFamily="18" charset="0"/>
                <a:cs typeface="Times New Roman" panose="02020603050405020304" pitchFamily="18" charset="0"/>
              </a:rPr>
              <a:t> Data collection</a:t>
            </a: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6" name="TextBox 5">
            <a:extLst>
              <a:ext uri="{FF2B5EF4-FFF2-40B4-BE49-F238E27FC236}">
                <a16:creationId xmlns:a16="http://schemas.microsoft.com/office/drawing/2014/main" id="{DEF41A0D-11F0-E932-0136-0B36DE2254D4}"/>
              </a:ext>
            </a:extLst>
          </p:cNvPr>
          <p:cNvSpPr txBox="1"/>
          <p:nvPr/>
        </p:nvSpPr>
        <p:spPr>
          <a:xfrm>
            <a:off x="874643" y="5088835"/>
            <a:ext cx="2932044"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Circuit in </a:t>
            </a:r>
            <a:r>
              <a:rPr lang="en-US" dirty="0" err="1">
                <a:latin typeface="Cambria" panose="02040503050406030204" pitchFamily="18" charset="0"/>
                <a:ea typeface="Cambria" panose="02040503050406030204" pitchFamily="18" charset="0"/>
              </a:rPr>
              <a:t>Tinkercard</a:t>
            </a:r>
            <a:endParaRPr lang="en-IN"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EDD35DB7-4862-AA42-2026-8B29DE4E58A7}"/>
              </a:ext>
            </a:extLst>
          </p:cNvPr>
          <p:cNvPicPr>
            <a:picLocks noChangeAspect="1"/>
          </p:cNvPicPr>
          <p:nvPr/>
        </p:nvPicPr>
        <p:blipFill rotWithShape="1">
          <a:blip r:embed="rId4"/>
          <a:srcRect t="8116" b="5072"/>
          <a:stretch/>
        </p:blipFill>
        <p:spPr>
          <a:xfrm>
            <a:off x="562679" y="1769165"/>
            <a:ext cx="5023112" cy="2872409"/>
          </a:xfrm>
          <a:prstGeom prst="rect">
            <a:avLst/>
          </a:prstGeom>
        </p:spPr>
      </p:pic>
      <p:pic>
        <p:nvPicPr>
          <p:cNvPr id="13" name="Picture 12">
            <a:extLst>
              <a:ext uri="{FF2B5EF4-FFF2-40B4-BE49-F238E27FC236}">
                <a16:creationId xmlns:a16="http://schemas.microsoft.com/office/drawing/2014/main" id="{FF12A6C5-682E-4B52-8652-1B9637355DF8}"/>
              </a:ext>
            </a:extLst>
          </p:cNvPr>
          <p:cNvPicPr>
            <a:picLocks noChangeAspect="1"/>
          </p:cNvPicPr>
          <p:nvPr/>
        </p:nvPicPr>
        <p:blipFill rotWithShape="1">
          <a:blip r:embed="rId5"/>
          <a:srcRect t="7971" r="5353" b="34058"/>
          <a:stretch/>
        </p:blipFill>
        <p:spPr>
          <a:xfrm>
            <a:off x="6180573" y="1769165"/>
            <a:ext cx="4893258" cy="2872409"/>
          </a:xfrm>
          <a:prstGeom prst="rect">
            <a:avLst/>
          </a:prstGeom>
        </p:spPr>
      </p:pic>
      <p:sp>
        <p:nvSpPr>
          <p:cNvPr id="14" name="TextBox 13">
            <a:extLst>
              <a:ext uri="{FF2B5EF4-FFF2-40B4-BE49-F238E27FC236}">
                <a16:creationId xmlns:a16="http://schemas.microsoft.com/office/drawing/2014/main" id="{0DE22620-A092-5016-2B0E-BD006D83F98A}"/>
              </a:ext>
            </a:extLst>
          </p:cNvPr>
          <p:cNvSpPr txBox="1"/>
          <p:nvPr/>
        </p:nvSpPr>
        <p:spPr>
          <a:xfrm>
            <a:off x="7464287" y="4796676"/>
            <a:ext cx="321034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Collecting Data in </a:t>
            </a:r>
            <a:r>
              <a:rPr lang="en-US" dirty="0" err="1">
                <a:latin typeface="Cambria" panose="02040503050406030204" pitchFamily="18" charset="0"/>
                <a:ea typeface="Cambria" panose="02040503050406030204" pitchFamily="18" charset="0"/>
              </a:rPr>
              <a:t>ThingSpeak</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532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1325563"/>
          </a:xfrm>
        </p:spPr>
        <p:txBody>
          <a:bodyPr/>
          <a:lstStyle/>
          <a:p>
            <a:r>
              <a:rPr lang="en-US" dirty="0"/>
              <a:t>Existing Works</a:t>
            </a:r>
          </a:p>
        </p:txBody>
      </p:sp>
      <p:sp>
        <p:nvSpPr>
          <p:cNvPr id="11" name="object 2"/>
          <p:cNvSpPr txBox="1">
            <a:spLocks noEditPoints="1"/>
          </p:cNvSpPr>
          <p:nvPr/>
        </p:nvSpPr>
        <p:spPr>
          <a:xfrm>
            <a:off x="589450" y="402490"/>
            <a:ext cx="4340770"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3500" dirty="0">
                <a:latin typeface="Times New Roman" panose="02020603050405020304" pitchFamily="18" charset="0"/>
                <a:cs typeface="Times New Roman" panose="02020603050405020304" pitchFamily="18" charset="0"/>
              </a:rPr>
              <a:t> Existing Works</a:t>
            </a:r>
          </a:p>
        </p:txBody>
      </p:sp>
      <p:graphicFrame>
        <p:nvGraphicFramePr>
          <p:cNvPr id="4" name="Table 4"/>
          <p:cNvGraphicFramePr>
            <a:graphicFrameLocks noGrp="1"/>
          </p:cNvGraphicFramePr>
          <p:nvPr>
            <p:extLst>
              <p:ext uri="{D42A27DB-BD31-4B8C-83A1-F6EECF244321}">
                <p14:modId xmlns:p14="http://schemas.microsoft.com/office/powerpoint/2010/main" val="467885363"/>
              </p:ext>
            </p:extLst>
          </p:nvPr>
        </p:nvGraphicFramePr>
        <p:xfrm>
          <a:off x="589450" y="1252971"/>
          <a:ext cx="10064240" cy="4596610"/>
        </p:xfrm>
        <a:graphic>
          <a:graphicData uri="http://schemas.openxmlformats.org/drawingml/2006/table">
            <a:tbl>
              <a:tblPr firstRow="1" bandRow="1">
                <a:tableStyleId>{5C22544A-7EE6-4342-B048-85BDC9FD1C3A}</a:tableStyleId>
              </a:tblPr>
              <a:tblGrid>
                <a:gridCol w="2516060">
                  <a:extLst>
                    <a:ext uri="{9D8B030D-6E8A-4147-A177-3AD203B41FA5}">
                      <a16:colId xmlns:a16="http://schemas.microsoft.com/office/drawing/2014/main" val="20000"/>
                    </a:ext>
                  </a:extLst>
                </a:gridCol>
                <a:gridCol w="2516060">
                  <a:extLst>
                    <a:ext uri="{9D8B030D-6E8A-4147-A177-3AD203B41FA5}">
                      <a16:colId xmlns:a16="http://schemas.microsoft.com/office/drawing/2014/main" val="20001"/>
                    </a:ext>
                  </a:extLst>
                </a:gridCol>
                <a:gridCol w="2516060">
                  <a:extLst>
                    <a:ext uri="{9D8B030D-6E8A-4147-A177-3AD203B41FA5}">
                      <a16:colId xmlns:a16="http://schemas.microsoft.com/office/drawing/2014/main" val="20002"/>
                    </a:ext>
                  </a:extLst>
                </a:gridCol>
                <a:gridCol w="2516060">
                  <a:extLst>
                    <a:ext uri="{9D8B030D-6E8A-4147-A177-3AD203B41FA5}">
                      <a16:colId xmlns:a16="http://schemas.microsoft.com/office/drawing/2014/main" val="20003"/>
                    </a:ext>
                  </a:extLst>
                </a:gridCol>
              </a:tblGrid>
              <a:tr h="1036066">
                <a:tc>
                  <a:txBody>
                    <a:bodyPr/>
                    <a:lstStyle/>
                    <a:p>
                      <a:pPr algn="ctr"/>
                      <a:r>
                        <a:rPr lang="en-US" sz="1200" dirty="0">
                          <a:latin typeface="Times New Roman" panose="02020603050405020304" pitchFamily="18" charset="0"/>
                          <a:cs typeface="Times New Roman" panose="02020603050405020304" pitchFamily="18" charset="0"/>
                        </a:rPr>
                        <a:t>Author Name</a:t>
                      </a:r>
                    </a:p>
                  </a:txBody>
                  <a:tcPr/>
                </a:tc>
                <a:tc>
                  <a:txBody>
                    <a:bodyPr/>
                    <a:lstStyle/>
                    <a:p>
                      <a:pPr algn="ctr"/>
                      <a:r>
                        <a:rPr lang="en-US" sz="1200" dirty="0">
                          <a:latin typeface="Times New Roman" panose="02020603050405020304" pitchFamily="18" charset="0"/>
                          <a:cs typeface="Times New Roman" panose="02020603050405020304" pitchFamily="18" charset="0"/>
                        </a:rPr>
                        <a:t>Algorithms &amp; Methods Used</a:t>
                      </a:r>
                    </a:p>
                  </a:txBody>
                  <a:tcPr/>
                </a:tc>
                <a:tc>
                  <a:txBody>
                    <a:bodyPr/>
                    <a:lstStyle/>
                    <a:p>
                      <a:pPr algn="ctr"/>
                      <a:r>
                        <a:rPr lang="en-US" sz="12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986737">
                <a:tc>
                  <a:txBody>
                    <a:bodyPr/>
                    <a:lstStyle/>
                    <a:p>
                      <a:pPr lvl="0" algn="ctr">
                        <a:buNone/>
                      </a:pPr>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Fatemeh</a:t>
                      </a:r>
                      <a:r>
                        <a:rPr lang="en-US" sz="1200" dirty="0">
                          <a:latin typeface="Times New Roman" panose="02020603050405020304" pitchFamily="18" charset="0"/>
                          <a:cs typeface="Times New Roman" panose="02020603050405020304" pitchFamily="18" charset="0"/>
                        </a:rPr>
                        <a:t> </a:t>
                      </a:r>
                    </a:p>
                  </a:txBody>
                  <a:tcPr/>
                </a:tc>
                <a:tc>
                  <a:txBody>
                    <a:bodyPr/>
                    <a:lstStyle/>
                    <a:p>
                      <a:pPr lvl="0" algn="ctr">
                        <a:buNone/>
                      </a:pP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Wireless Sensor Networks            (</a:t>
                      </a:r>
                      <a:r>
                        <a:rPr lang="en-US" sz="1200" baseline="0" dirty="0">
                          <a:latin typeface="Times New Roman" panose="02020603050405020304" pitchFamily="18" charset="0"/>
                          <a:cs typeface="Times New Roman" panose="02020603050405020304" pitchFamily="18" charset="0"/>
                        </a:rPr>
                        <a:t> WSNS)</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A</a:t>
                      </a:r>
                      <a:r>
                        <a:rPr lang="en-US" sz="1200" baseline="0" dirty="0">
                          <a:latin typeface="Times New Roman" panose="02020603050405020304" pitchFamily="18" charset="0"/>
                          <a:cs typeface="Times New Roman" panose="02020603050405020304" pitchFamily="18" charset="0"/>
                        </a:rPr>
                        <a:t> Comprehensive review of the Internet of Things (</a:t>
                      </a:r>
                      <a:r>
                        <a:rPr lang="en-US" sz="1200" baseline="0" dirty="0" err="1">
                          <a:latin typeface="Times New Roman" panose="02020603050405020304" pitchFamily="18" charset="0"/>
                          <a:cs typeface="Times New Roman" panose="02020603050405020304" pitchFamily="18" charset="0"/>
                        </a:rPr>
                        <a:t>IoT</a:t>
                      </a:r>
                      <a:r>
                        <a:rPr lang="en-US" sz="1200" baseline="0" dirty="0">
                          <a:latin typeface="Times New Roman" panose="02020603050405020304" pitchFamily="18" charset="0"/>
                          <a:cs typeface="Times New Roman" panose="02020603050405020304" pitchFamily="18" charset="0"/>
                        </a:rPr>
                        <a:t>) and its impact on the mining industry</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They explored</a:t>
                      </a:r>
                      <a:r>
                        <a:rPr lang="en-US" sz="1200" baseline="0" dirty="0">
                          <a:latin typeface="Times New Roman" panose="02020603050405020304" pitchFamily="18" charset="0"/>
                          <a:cs typeface="Times New Roman" panose="02020603050405020304" pitchFamily="18" charset="0"/>
                        </a:rPr>
                        <a:t> the current challenges facing the coal mine industry and make recommendations in 2020 to build better models for the industry’s different risks.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83104">
                <a:tc>
                  <a:txBody>
                    <a:bodyPr/>
                    <a:lstStyle/>
                    <a:p>
                      <a:pPr lvl="0" algn="ctr">
                        <a:buNone/>
                      </a:pPr>
                      <a:r>
                        <a:rPr lang="en-US" sz="1200" dirty="0">
                          <a:latin typeface="Times New Roman" panose="02020603050405020304" pitchFamily="18" charset="0"/>
                          <a:cs typeface="Times New Roman" panose="02020603050405020304" pitchFamily="18" charset="0"/>
                        </a:rPr>
                        <a:t>Duarte J</a:t>
                      </a:r>
                    </a:p>
                    <a:p>
                      <a:pPr lvl="0" algn="ctr">
                        <a:buNone/>
                      </a:pPr>
                      <a:r>
                        <a:rPr lang="en-US" sz="1200" dirty="0">
                          <a:latin typeface="Times New Roman" panose="02020603050405020304" pitchFamily="18" charset="0"/>
                          <a:cs typeface="Times New Roman" panose="02020603050405020304" pitchFamily="18" charset="0"/>
                        </a:rPr>
                        <a:t>Rodrigues</a:t>
                      </a:r>
                      <a:r>
                        <a:rPr lang="en-US" sz="1200" baseline="0" dirty="0">
                          <a:latin typeface="Times New Roman" panose="02020603050405020304" pitchFamily="18" charset="0"/>
                          <a:cs typeface="Times New Roman" panose="02020603050405020304" pitchFamily="18" charset="0"/>
                        </a:rPr>
                        <a:t> F</a:t>
                      </a:r>
                    </a:p>
                    <a:p>
                      <a:pPr lvl="0" algn="ctr">
                        <a:buNone/>
                      </a:pPr>
                      <a:r>
                        <a:rPr lang="en-US" sz="1200" baseline="0" dirty="0" err="1">
                          <a:latin typeface="Times New Roman" panose="02020603050405020304" pitchFamily="18" charset="0"/>
                          <a:cs typeface="Times New Roman" panose="02020603050405020304" pitchFamily="18" charset="0"/>
                        </a:rPr>
                        <a:t>Branco</a:t>
                      </a:r>
                      <a:r>
                        <a:rPr lang="en-US" sz="1200" baseline="0" dirty="0">
                          <a:latin typeface="Times New Roman" panose="02020603050405020304" pitchFamily="18" charset="0"/>
                          <a:cs typeface="Times New Roman" panose="02020603050405020304" pitchFamily="18" charset="0"/>
                        </a:rPr>
                        <a:t> JC</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200" dirty="0" err="1">
                          <a:latin typeface="Times New Roman" panose="02020603050405020304" pitchFamily="18" charset="0"/>
                          <a:cs typeface="Times New Roman" panose="02020603050405020304" pitchFamily="18" charset="0"/>
                        </a:rPr>
                        <a:t>IoT</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Sensing Technology Applications In the Mining Industry- A Systematic Review</a:t>
                      </a: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They developed a technique in 2022 that analyzes the measured data by creating a wireless connection at the edge with the</a:t>
                      </a:r>
                      <a:r>
                        <a:rPr lang="en-US" sz="1200" baseline="0" dirty="0">
                          <a:latin typeface="Times New Roman" panose="02020603050405020304" pitchFamily="18" charset="0"/>
                          <a:cs typeface="Times New Roman" panose="02020603050405020304" pitchFamily="18" charset="0"/>
                        </a:rPr>
                        <a:t> help of sensors that uses less electricity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83104">
                <a:tc>
                  <a:txBody>
                    <a:bodyPr/>
                    <a:lstStyle/>
                    <a:p>
                      <a:pPr lvl="0" algn="ctr">
                        <a:buNone/>
                      </a:pPr>
                      <a:r>
                        <a:rPr lang="en-US" sz="1200" dirty="0" err="1">
                          <a:latin typeface="Times New Roman" panose="02020603050405020304" pitchFamily="18" charset="0"/>
                          <a:cs typeface="Times New Roman" panose="02020603050405020304" pitchFamily="18" charset="0"/>
                        </a:rPr>
                        <a:t>SathisKumar</a:t>
                      </a:r>
                      <a:r>
                        <a:rPr lang="en-US" sz="1200" dirty="0">
                          <a:latin typeface="Times New Roman" panose="02020603050405020304" pitchFamily="18" charset="0"/>
                          <a:cs typeface="Times New Roman" panose="02020603050405020304" pitchFamily="18" charset="0"/>
                        </a:rPr>
                        <a:t> N</a:t>
                      </a:r>
                    </a:p>
                  </a:txBody>
                  <a:tcPr/>
                </a:tc>
                <a:tc>
                  <a:txBody>
                    <a:bodyPr/>
                    <a:lstStyle/>
                    <a:p>
                      <a:pPr lvl="0" algn="ctr">
                        <a:buNone/>
                      </a:pP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 using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LoRaWAN</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Clean </a:t>
                      </a:r>
                      <a:r>
                        <a:rPr lang="en-US" sz="1200" dirty="0" err="1">
                          <a:latin typeface="Times New Roman" panose="02020603050405020304" pitchFamily="18" charset="0"/>
                          <a:cs typeface="Times New Roman" panose="02020603050405020304" pitchFamily="18" charset="0"/>
                        </a:rPr>
                        <a:t>IoT</a:t>
                      </a:r>
                      <a:r>
                        <a:rPr lang="en-US" sz="1200" baseline="0" dirty="0">
                          <a:latin typeface="Times New Roman" panose="02020603050405020304" pitchFamily="18" charset="0"/>
                          <a:cs typeface="Times New Roman" panose="02020603050405020304" pitchFamily="18" charset="0"/>
                        </a:rPr>
                        <a:t> based coal mine safety and health monitoring using </a:t>
                      </a:r>
                      <a:r>
                        <a:rPr lang="en-US" sz="1200" baseline="0" dirty="0" err="1">
                          <a:latin typeface="Times New Roman" panose="02020603050405020304" pitchFamily="18" charset="0"/>
                          <a:cs typeface="Times New Roman" panose="02020603050405020304" pitchFamily="18" charset="0"/>
                        </a:rPr>
                        <a:t>LoRaWAN</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They developed</a:t>
                      </a:r>
                      <a:r>
                        <a:rPr lang="en-US" sz="1200" baseline="0" dirty="0">
                          <a:latin typeface="Times New Roman" panose="02020603050405020304" pitchFamily="18" charset="0"/>
                          <a:cs typeface="Times New Roman" panose="02020603050405020304" pitchFamily="18" charset="0"/>
                        </a:rPr>
                        <a:t> an integrated communication and data transmission system using deep learning services in the article. And they created a graphical user interface of different underground body sensor devices with the help of visual techniques.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793321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1325563"/>
          </a:xfrm>
        </p:spPr>
        <p:txBody>
          <a:bodyPr/>
          <a:lstStyle/>
          <a:p>
            <a:r>
              <a:rPr lang="en-US" dirty="0"/>
              <a:t>Existing Works</a:t>
            </a:r>
          </a:p>
        </p:txBody>
      </p:sp>
      <p:sp>
        <p:nvSpPr>
          <p:cNvPr id="11" name="object 2"/>
          <p:cNvSpPr txBox="1">
            <a:spLocks noEditPoints="1"/>
          </p:cNvSpPr>
          <p:nvPr/>
        </p:nvSpPr>
        <p:spPr>
          <a:xfrm>
            <a:off x="589450" y="402490"/>
            <a:ext cx="4340770" cy="539891"/>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3500" dirty="0">
                <a:latin typeface="Times New Roman" panose="02020603050405020304" pitchFamily="18" charset="0"/>
                <a:cs typeface="Times New Roman" panose="02020603050405020304" pitchFamily="18" charset="0"/>
              </a:rPr>
              <a:t> Existing Works</a:t>
            </a:r>
          </a:p>
        </p:txBody>
      </p:sp>
      <p:graphicFrame>
        <p:nvGraphicFramePr>
          <p:cNvPr id="4" name="Table 4"/>
          <p:cNvGraphicFramePr>
            <a:graphicFrameLocks noGrp="1"/>
          </p:cNvGraphicFramePr>
          <p:nvPr>
            <p:extLst>
              <p:ext uri="{D42A27DB-BD31-4B8C-83A1-F6EECF244321}">
                <p14:modId xmlns:p14="http://schemas.microsoft.com/office/powerpoint/2010/main" val="895157725"/>
              </p:ext>
            </p:extLst>
          </p:nvPr>
        </p:nvGraphicFramePr>
        <p:xfrm>
          <a:off x="589450" y="1252971"/>
          <a:ext cx="10364496" cy="4217363"/>
        </p:xfrm>
        <a:graphic>
          <a:graphicData uri="http://schemas.openxmlformats.org/drawingml/2006/table">
            <a:tbl>
              <a:tblPr firstRow="1" bandRow="1">
                <a:tableStyleId>{5C22544A-7EE6-4342-B048-85BDC9FD1C3A}</a:tableStyleId>
              </a:tblPr>
              <a:tblGrid>
                <a:gridCol w="2576984">
                  <a:extLst>
                    <a:ext uri="{9D8B030D-6E8A-4147-A177-3AD203B41FA5}">
                      <a16:colId xmlns:a16="http://schemas.microsoft.com/office/drawing/2014/main" val="20000"/>
                    </a:ext>
                  </a:extLst>
                </a:gridCol>
                <a:gridCol w="2576984">
                  <a:extLst>
                    <a:ext uri="{9D8B030D-6E8A-4147-A177-3AD203B41FA5}">
                      <a16:colId xmlns:a16="http://schemas.microsoft.com/office/drawing/2014/main" val="20001"/>
                    </a:ext>
                  </a:extLst>
                </a:gridCol>
                <a:gridCol w="2576984">
                  <a:extLst>
                    <a:ext uri="{9D8B030D-6E8A-4147-A177-3AD203B41FA5}">
                      <a16:colId xmlns:a16="http://schemas.microsoft.com/office/drawing/2014/main" val="20002"/>
                    </a:ext>
                  </a:extLst>
                </a:gridCol>
                <a:gridCol w="2633544">
                  <a:extLst>
                    <a:ext uri="{9D8B030D-6E8A-4147-A177-3AD203B41FA5}">
                      <a16:colId xmlns:a16="http://schemas.microsoft.com/office/drawing/2014/main" val="20003"/>
                    </a:ext>
                  </a:extLst>
                </a:gridCol>
              </a:tblGrid>
              <a:tr h="1036066">
                <a:tc>
                  <a:txBody>
                    <a:bodyPr/>
                    <a:lstStyle/>
                    <a:p>
                      <a:pPr algn="ctr"/>
                      <a:r>
                        <a:rPr lang="en-US" sz="1200" dirty="0">
                          <a:latin typeface="Times New Roman" panose="02020603050405020304" pitchFamily="18" charset="0"/>
                          <a:cs typeface="Times New Roman" panose="02020603050405020304" pitchFamily="18" charset="0"/>
                        </a:rPr>
                        <a:t>Author Name</a:t>
                      </a:r>
                    </a:p>
                  </a:txBody>
                  <a:tcPr/>
                </a:tc>
                <a:tc>
                  <a:txBody>
                    <a:bodyPr/>
                    <a:lstStyle/>
                    <a:p>
                      <a:pPr algn="ctr"/>
                      <a:r>
                        <a:rPr lang="en-US" sz="1200" dirty="0">
                          <a:latin typeface="Times New Roman" panose="02020603050405020304" pitchFamily="18" charset="0"/>
                          <a:cs typeface="Times New Roman" panose="02020603050405020304" pitchFamily="18" charset="0"/>
                        </a:rPr>
                        <a:t>Algorithms &amp; Methods Used</a:t>
                      </a:r>
                    </a:p>
                  </a:txBody>
                  <a:tcPr/>
                </a:tc>
                <a:tc>
                  <a:txBody>
                    <a:bodyPr/>
                    <a:lstStyle/>
                    <a:p>
                      <a:pPr algn="ctr"/>
                      <a:r>
                        <a:rPr lang="en-US" sz="1200" dirty="0">
                          <a:latin typeface="Times New Roman" panose="02020603050405020304" pitchFamily="18" charset="0"/>
                          <a:cs typeface="Times New Roman" panose="02020603050405020304" pitchFamily="18" charset="0"/>
                        </a:rPr>
                        <a:t>Description</a:t>
                      </a: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986737">
                <a:tc>
                  <a:txBody>
                    <a:bodyPr/>
                    <a:lstStyle/>
                    <a:p>
                      <a:pPr lvl="0" algn="ctr">
                        <a:buNone/>
                      </a:pPr>
                      <a:r>
                        <a:rPr lang="en-US" sz="1200" dirty="0">
                          <a:latin typeface="Times New Roman" panose="02020603050405020304" pitchFamily="18" charset="0"/>
                          <a:cs typeface="Times New Roman" panose="02020603050405020304" pitchFamily="18" charset="0"/>
                        </a:rPr>
                        <a:t>Yang</a:t>
                      </a:r>
                      <a:r>
                        <a:rPr lang="en-US" sz="1200" baseline="0" dirty="0">
                          <a:latin typeface="Times New Roman" panose="02020603050405020304" pitchFamily="18" charset="0"/>
                          <a:cs typeface="Times New Roman" panose="02020603050405020304" pitchFamily="18" charset="0"/>
                        </a:rPr>
                        <a:t> L</a:t>
                      </a:r>
                    </a:p>
                    <a:p>
                      <a:pPr lvl="0" algn="ctr">
                        <a:buNone/>
                      </a:pPr>
                      <a:r>
                        <a:rPr lang="en-US" sz="1200" baseline="0" dirty="0" err="1">
                          <a:latin typeface="Times New Roman" panose="02020603050405020304" pitchFamily="18" charset="0"/>
                          <a:cs typeface="Times New Roman" panose="02020603050405020304" pitchFamily="18" charset="0"/>
                        </a:rPr>
                        <a:t>Birhane</a:t>
                      </a:r>
                      <a:r>
                        <a:rPr lang="en-US" sz="1200" baseline="0" dirty="0">
                          <a:latin typeface="Times New Roman" panose="02020603050405020304" pitchFamily="18" charset="0"/>
                          <a:cs typeface="Times New Roman" panose="02020603050405020304" pitchFamily="18" charset="0"/>
                        </a:rPr>
                        <a:t> GE</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200" dirty="0" err="1">
                          <a:latin typeface="Times New Roman" panose="02020603050405020304" pitchFamily="18" charset="0"/>
                          <a:cs typeface="Times New Roman" panose="02020603050405020304" pitchFamily="18" charset="0"/>
                        </a:rPr>
                        <a:t>IoT</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Mining employees</a:t>
                      </a:r>
                      <a:r>
                        <a:rPr lang="en-US" sz="1200" baseline="0" dirty="0">
                          <a:latin typeface="Times New Roman" panose="02020603050405020304" pitchFamily="18" charset="0"/>
                          <a:cs typeface="Times New Roman" panose="02020603050405020304" pitchFamily="18" charset="0"/>
                        </a:rPr>
                        <a:t> safety and the application of information technology in coal mining</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They presented</a:t>
                      </a:r>
                      <a:r>
                        <a:rPr lang="en-US" sz="1200" baseline="0" dirty="0">
                          <a:latin typeface="Times New Roman" panose="02020603050405020304" pitchFamily="18" charset="0"/>
                          <a:cs typeface="Times New Roman" panose="02020603050405020304" pitchFamily="18" charset="0"/>
                        </a:rPr>
                        <a:t> a review paper in 2021 where the safety issues of the workers in the coal mines are discussed along with the significant of the information technology.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86737">
                <a:tc>
                  <a:txBody>
                    <a:bodyPr/>
                    <a:lstStyle/>
                    <a:p>
                      <a:pPr lvl="0" algn="ctr">
                        <a:buNone/>
                      </a:pPr>
                      <a:r>
                        <a:rPr lang="en-US" sz="1200" dirty="0" err="1">
                          <a:latin typeface="Times New Roman" panose="02020603050405020304" pitchFamily="18" charset="0"/>
                          <a:cs typeface="Times New Roman" panose="02020603050405020304" pitchFamily="18" charset="0"/>
                        </a:rPr>
                        <a:t>Matloob</a:t>
                      </a:r>
                      <a:r>
                        <a:rPr lang="en-US" sz="1200" baseline="0" dirty="0">
                          <a:latin typeface="Times New Roman" panose="02020603050405020304" pitchFamily="18" charset="0"/>
                          <a:cs typeface="Times New Roman" panose="02020603050405020304" pitchFamily="18" charset="0"/>
                        </a:rPr>
                        <a:t> S</a:t>
                      </a:r>
                    </a:p>
                    <a:p>
                      <a:pPr lvl="0" algn="ctr">
                        <a:buNone/>
                      </a:pPr>
                      <a:r>
                        <a:rPr lang="en-US" sz="1200" baseline="0" dirty="0">
                          <a:latin typeface="Times New Roman" panose="02020603050405020304" pitchFamily="18" charset="0"/>
                          <a:cs typeface="Times New Roman" panose="02020603050405020304" pitchFamily="18" charset="0"/>
                        </a:rPr>
                        <a:t>Li Y</a:t>
                      </a:r>
                    </a:p>
                    <a:p>
                      <a:pPr lvl="0" algn="ctr">
                        <a:buNone/>
                      </a:pPr>
                      <a:r>
                        <a:rPr lang="en-US" sz="1200" baseline="0" dirty="0">
                          <a:latin typeface="Times New Roman" panose="02020603050405020304" pitchFamily="18" charset="0"/>
                          <a:cs typeface="Times New Roman" panose="02020603050405020304" pitchFamily="18" charset="0"/>
                        </a:rPr>
                        <a:t>Khan KZ</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200" dirty="0">
                          <a:latin typeface="Times New Roman" panose="02020603050405020304" pitchFamily="18" charset="0"/>
                          <a:cs typeface="Times New Roman" panose="02020603050405020304" pitchFamily="18" charset="0"/>
                        </a:rPr>
                        <a:t>AI and</a:t>
                      </a:r>
                      <a:r>
                        <a:rPr lang="en-US" sz="1200" baseline="0" dirty="0">
                          <a:latin typeface="Times New Roman" panose="02020603050405020304" pitchFamily="18" charset="0"/>
                          <a:cs typeface="Times New Roman" panose="02020603050405020304" pitchFamily="18" charset="0"/>
                        </a:rPr>
                        <a:t> ML</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Safety assessment and risk assessment</a:t>
                      </a:r>
                      <a:r>
                        <a:rPr lang="en-US" sz="1200" baseline="0" dirty="0">
                          <a:latin typeface="Times New Roman" panose="02020603050405020304" pitchFamily="18" charset="0"/>
                          <a:cs typeface="Times New Roman" panose="02020603050405020304" pitchFamily="18" charset="0"/>
                        </a:rPr>
                        <a:t> for the coal mining industry using artificial intelligence and machine learning</a:t>
                      </a:r>
                      <a:endParaRPr lang="en-US" sz="1200" dirty="0">
                        <a:latin typeface="Times New Roman" panose="02020603050405020304" pitchFamily="18" charset="0"/>
                        <a:cs typeface="Times New Roman" panose="02020603050405020304" pitchFamily="18" charset="0"/>
                      </a:endParaRPr>
                    </a:p>
                  </a:txBody>
                  <a:tcPr/>
                </a:tc>
                <a:tc>
                  <a:txBody>
                    <a:bodyPr/>
                    <a:lstStyle/>
                    <a:p>
                      <a:pPr algn="l" rtl="0" fontAlgn="base"/>
                      <a:r>
                        <a:rPr lang="en-US" sz="1200" b="0" i="0" dirty="0">
                          <a:solidFill>
                            <a:schemeClr val="dk1"/>
                          </a:solidFill>
                          <a:effectLst/>
                          <a:latin typeface="Times New Roman" panose="02020603050405020304" pitchFamily="18" charset="0"/>
                          <a:ea typeface="+mn-ea"/>
                          <a:cs typeface="Times New Roman" panose="02020603050405020304" pitchFamily="18" charset="0"/>
                        </a:rPr>
                        <a:t>They</a:t>
                      </a:r>
                      <a:r>
                        <a:rPr lang="en-US" sz="1200" b="0" i="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developed several models for </a:t>
                      </a:r>
                      <a:r>
                        <a:rPr lang="en-US" sz="1200" b="0" i="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improving safety measures in mines.    However, the need for big data management degrades physical performance. </a:t>
                      </a:r>
                      <a:endParaRPr lang="en-US" sz="1200" b="0" i="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11151"/>
                  </a:ext>
                </a:extLst>
              </a:tr>
              <a:tr h="986737">
                <a:tc>
                  <a:txBody>
                    <a:bodyPr/>
                    <a:lstStyle/>
                    <a:p>
                      <a:pPr lvl="0" algn="ctr">
                        <a:buNone/>
                      </a:pPr>
                      <a:r>
                        <a:rPr lang="en-US" sz="1200" dirty="0" err="1">
                          <a:latin typeface="Times New Roman" panose="02020603050405020304" pitchFamily="18" charset="0"/>
                          <a:cs typeface="Times New Roman" panose="02020603050405020304" pitchFamily="18" charset="0"/>
                        </a:rPr>
                        <a:t>Skora</a:t>
                      </a:r>
                      <a:r>
                        <a:rPr lang="en-US" sz="1200" dirty="0">
                          <a:latin typeface="Times New Roman" panose="02020603050405020304" pitchFamily="18" charset="0"/>
                          <a:cs typeface="Times New Roman" panose="02020603050405020304" pitchFamily="18" charset="0"/>
                        </a:rPr>
                        <a:t> M</a:t>
                      </a:r>
                    </a:p>
                    <a:p>
                      <a:pPr lvl="0" algn="ctr">
                        <a:buNone/>
                      </a:pPr>
                      <a:r>
                        <a:rPr lang="en-US" sz="1200" dirty="0" err="1">
                          <a:latin typeface="Times New Roman" panose="02020603050405020304" pitchFamily="18" charset="0"/>
                          <a:cs typeface="Times New Roman" panose="02020603050405020304" pitchFamily="18" charset="0"/>
                        </a:rPr>
                        <a:t>Gilerson</a:t>
                      </a:r>
                      <a:r>
                        <a:rPr lang="en-US" sz="1200" baseline="0" dirty="0">
                          <a:latin typeface="Times New Roman" panose="02020603050405020304" pitchFamily="18" charset="0"/>
                          <a:cs typeface="Times New Roman" panose="02020603050405020304" pitchFamily="18" charset="0"/>
                        </a:rPr>
                        <a:t> A</a:t>
                      </a:r>
                    </a:p>
                    <a:p>
                      <a:pPr lvl="0" algn="ctr">
                        <a:buNone/>
                      </a:pPr>
                      <a:r>
                        <a:rPr lang="en-US" sz="1200" baseline="0" dirty="0" err="1">
                          <a:latin typeface="Times New Roman" panose="02020603050405020304" pitchFamily="18" charset="0"/>
                          <a:cs typeface="Times New Roman" panose="02020603050405020304" pitchFamily="18" charset="0"/>
                        </a:rPr>
                        <a:t>Sherikar</a:t>
                      </a:r>
                      <a:r>
                        <a:rPr lang="en-US" sz="1200" baseline="0" dirty="0">
                          <a:latin typeface="Times New Roman" panose="02020603050405020304" pitchFamily="18" charset="0"/>
                          <a:cs typeface="Times New Roman" panose="02020603050405020304" pitchFamily="18" charset="0"/>
                        </a:rPr>
                        <a:t> M</a:t>
                      </a:r>
                    </a:p>
                    <a:p>
                      <a:pPr lvl="0" algn="ctr">
                        <a:buNone/>
                      </a:pPr>
                      <a:r>
                        <a:rPr lang="en-US" sz="1200" baseline="0" dirty="0" err="1">
                          <a:latin typeface="Times New Roman" panose="02020603050405020304" pitchFamily="18" charset="0"/>
                          <a:cs typeface="Times New Roman" panose="02020603050405020304" pitchFamily="18" charset="0"/>
                        </a:rPr>
                        <a:t>Mitra</a:t>
                      </a:r>
                      <a:r>
                        <a:rPr lang="en-US" sz="1200" baseline="0" dirty="0">
                          <a:latin typeface="Times New Roman" panose="02020603050405020304" pitchFamily="18" charset="0"/>
                          <a:cs typeface="Times New Roman" panose="02020603050405020304" pitchFamily="18" charset="0"/>
                        </a:rPr>
                        <a:t> R</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ctr">
                        <a:buNone/>
                      </a:pPr>
                      <a:r>
                        <a:rPr lang="en-US" sz="1200" dirty="0">
                          <a:latin typeface="Times New Roman" panose="02020603050405020304" pitchFamily="18" charset="0"/>
                          <a:cs typeface="Times New Roman" panose="02020603050405020304" pitchFamily="18" charset="0"/>
                        </a:rPr>
                        <a:t>Wireless transmission system</a:t>
                      </a:r>
                    </a:p>
                  </a:txBody>
                  <a:tcPr/>
                </a:tc>
                <a:tc>
                  <a:txBody>
                    <a:bodyPr/>
                    <a:lstStyle/>
                    <a:p>
                      <a:pPr lvl="0" algn="just">
                        <a:buNone/>
                      </a:pPr>
                      <a:r>
                        <a:rPr lang="en-US" sz="1200" dirty="0">
                          <a:latin typeface="Times New Roman" panose="02020603050405020304" pitchFamily="18" charset="0"/>
                          <a:cs typeface="Times New Roman" panose="02020603050405020304" pitchFamily="18" charset="0"/>
                        </a:rPr>
                        <a:t>Design</a:t>
                      </a:r>
                      <a:r>
                        <a:rPr lang="en-US" sz="1200" baseline="0" dirty="0">
                          <a:latin typeface="Times New Roman" panose="02020603050405020304" pitchFamily="18" charset="0"/>
                          <a:cs typeface="Times New Roman" panose="02020603050405020304" pitchFamily="18" charset="0"/>
                        </a:rPr>
                        <a:t> and survey to evaluate </a:t>
                      </a:r>
                      <a:r>
                        <a:rPr lang="en-US" sz="1200" baseline="0" dirty="0" err="1">
                          <a:latin typeface="Times New Roman" panose="02020603050405020304" pitchFamily="18" charset="0"/>
                          <a:cs typeface="Times New Roman" panose="02020603050405020304" pitchFamily="18" charset="0"/>
                        </a:rPr>
                        <a:t>singlewire</a:t>
                      </a:r>
                      <a:r>
                        <a:rPr lang="en-US" sz="1200" baseline="0" dirty="0">
                          <a:latin typeface="Times New Roman" panose="02020603050405020304" pitchFamily="18" charset="0"/>
                          <a:cs typeface="Times New Roman" panose="02020603050405020304" pitchFamily="18" charset="0"/>
                        </a:rPr>
                        <a:t> and wireless transmission systems in the blast zone of underground mines</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a:t>
                      </a:r>
                      <a:r>
                        <a:rPr lang="en-US" sz="1200" baseline="0" dirty="0">
                          <a:latin typeface="Times New Roman" panose="02020603050405020304" pitchFamily="18" charset="0"/>
                          <a:cs typeface="Times New Roman" panose="02020603050405020304" pitchFamily="18" charset="0"/>
                        </a:rPr>
                        <a:t> authors developed </a:t>
                      </a:r>
                      <a:r>
                        <a:rPr lang="en-US" sz="1200" b="0" i="0" dirty="0">
                          <a:solidFill>
                            <a:schemeClr val="dk1"/>
                          </a:solidFill>
                          <a:effectLst/>
                          <a:latin typeface="Times New Roman" panose="02020603050405020304" pitchFamily="18" charset="0"/>
                          <a:ea typeface="+mn-ea"/>
                          <a:cs typeface="Times New Roman" panose="02020603050405020304" pitchFamily="18" charset="0"/>
                        </a:rPr>
                        <a:t>several models for improving safety measures in mines. However, the need for big data management degrades physical performance. </a:t>
                      </a:r>
                      <a:endParaRPr lang="en-US" sz="1200" b="0" i="0" dirty="0">
                        <a:effectLst/>
                        <a:latin typeface="Times New Roman" panose="02020603050405020304" pitchFamily="18" charset="0"/>
                        <a:cs typeface="Times New Roman" panose="02020603050405020304" pitchFamily="18" charset="0"/>
                      </a:endParaRPr>
                    </a:p>
                    <a:p>
                      <a:pPr lvl="0" algn="just">
                        <a:buNone/>
                      </a:pP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6502282"/>
                  </a:ext>
                </a:extLst>
              </a:tr>
            </a:tbl>
          </a:graphicData>
        </a:graphic>
      </p:graphicFrame>
    </p:spTree>
    <p:extLst>
      <p:ext uri="{BB962C8B-B14F-4D97-AF65-F5344CB8AC3E}">
        <p14:creationId xmlns:p14="http://schemas.microsoft.com/office/powerpoint/2010/main" val="289869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3"/>
          <p:cNvPicPr>
            <a:picLocks noChangeAspect="1"/>
          </p:cNvPicPr>
          <p:nvPr/>
        </p:nvPicPr>
        <p:blipFill>
          <a:blip r:embed="rId2"/>
          <a:stretch>
            <a:fillRect/>
          </a:stretch>
        </p:blipFill>
        <p:spPr>
          <a:xfrm>
            <a:off x="4724400" y="3289185"/>
            <a:ext cx="2743200" cy="279629"/>
          </a:xfrm>
          <a:prstGeom prst="rect">
            <a:avLst/>
          </a:prstGeom>
        </p:spPr>
      </p:pic>
      <p:sp>
        <p:nvSpPr>
          <p:cNvPr id="5" name="object 2"/>
          <p:cNvSpPr txBox="1">
            <a:spLocks noEditPoints="1"/>
          </p:cNvSpPr>
          <p:nvPr/>
        </p:nvSpPr>
        <p:spPr>
          <a:xfrm>
            <a:off x="629034" y="501451"/>
            <a:ext cx="4340770"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3500" dirty="0">
                <a:latin typeface="Times New Roman" panose="02020603050405020304" pitchFamily="18" charset="0"/>
                <a:cs typeface="Times New Roman" panose="02020603050405020304" pitchFamily="18" charset="0"/>
              </a:rPr>
              <a:t> Research Gap</a:t>
            </a:r>
          </a:p>
        </p:txBody>
      </p:sp>
      <p:sp>
        <p:nvSpPr>
          <p:cNvPr id="2" name="TextBox 1"/>
          <p:cNvSpPr txBox="1"/>
          <p:nvPr/>
        </p:nvSpPr>
        <p:spPr>
          <a:xfrm>
            <a:off x="525338" y="1385741"/>
            <a:ext cx="9699317" cy="33665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Sensor Technology: The development of advanced sensor technologies can accurately detect and monitor various parameters in coal mines.</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Wireless Communication: Most coal mines are vast and complex environments, making wireless communication crucial for transmitting data from sensors to the monitoring system.</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Real-time Monitoring and Warning Systems: Enhancing real-time monitoring capabilities and developing effective warning systems are vital for ensuring safety of coal mine workers.</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Automation and Robots: Integration of automation and robotics technology in coal mine monitoring systems can improve efficiency.</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t>Proposed Algorithm</a:t>
            </a:r>
          </a:p>
        </p:txBody>
      </p:sp>
      <p:sp>
        <p:nvSpPr>
          <p:cNvPr id="2" name="object 2"/>
          <p:cNvSpPr txBox="1">
            <a:spLocks noEditPoints="1"/>
          </p:cNvSpPr>
          <p:nvPr/>
        </p:nvSpPr>
        <p:spPr>
          <a:xfrm>
            <a:off x="843972" y="594787"/>
            <a:ext cx="4663911" cy="555280"/>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500" dirty="0">
                <a:latin typeface="Times New Roman" panose="02020603050405020304" pitchFamily="18" charset="0"/>
                <a:cs typeface="Times New Roman" panose="02020603050405020304" pitchFamily="18" charset="0"/>
              </a:rPr>
              <a:t> Proposed Algorithm</a:t>
            </a:r>
            <a:endParaRPr lang="en-US" sz="3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10168" y="1559181"/>
            <a:ext cx="6188423"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SVM (Support Vector Machine)</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KNN</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Decision tree</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Random Forest</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Gradient Boosting</a:t>
            </a:r>
          </a:p>
          <a:p>
            <a:pPr marL="285750" indent="-285750">
              <a:lnSpc>
                <a:spcPct val="150000"/>
              </a:lnSpc>
              <a:buFont typeface="Wingdings" panose="05000000000000000000" pitchFamily="2" charset="2"/>
              <a:buChar char="Ø"/>
            </a:pPr>
            <a:r>
              <a:rPr lang="en-US" dirty="0">
                <a:latin typeface="Cambria" panose="02040503050406030204" pitchFamily="18" charset="0"/>
                <a:ea typeface="Cambria" panose="02040503050406030204" pitchFamily="18" charset="0"/>
              </a:rPr>
              <a:t>Logistic Regression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1040</Words>
  <Application>Microsoft Office PowerPoint</Application>
  <PresentationFormat>Widescreen</PresentationFormat>
  <Paragraphs>142</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Times New Roman</vt:lpstr>
      <vt:lpstr>Trebuchet MS</vt:lpstr>
      <vt:lpstr>Wingdings</vt:lpstr>
      <vt:lpstr>Office Theme</vt:lpstr>
      <vt:lpstr>Coal Mine Monitoring System using Machine Learning </vt:lpstr>
      <vt:lpstr>Agenda</vt:lpstr>
      <vt:lpstr> Problem Statement</vt:lpstr>
      <vt:lpstr> Objectives</vt:lpstr>
      <vt:lpstr> Data collection</vt:lpstr>
      <vt:lpstr>Existing Works</vt:lpstr>
      <vt:lpstr>Existing Works</vt:lpstr>
      <vt:lpstr>PowerPoint Presentation</vt:lpstr>
      <vt:lpstr>Proposed Algorithm</vt:lpstr>
      <vt:lpstr>PowerPoint Presentation</vt:lpstr>
      <vt:lpstr>Implementation Details</vt:lpstr>
      <vt:lpstr>Implementation Details</vt:lpstr>
      <vt:lpstr>Implementation Details</vt:lpstr>
      <vt:lpstr>PowerPoint Presentation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saiteja korrayi</cp:lastModifiedBy>
  <cp:revision>276</cp:revision>
  <dcterms:created xsi:type="dcterms:W3CDTF">2022-11-08T06:15:00Z</dcterms:created>
  <dcterms:modified xsi:type="dcterms:W3CDTF">2023-05-19T06:08:58Z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2022-03-30T16:30:00Z</vt:filetime>
  </property>
  <property fmtid="{D5CDD505-2E9C-101B-9397-08002B2CF9AE}" pid="3" name="Creator">
    <vt:lpwstr>Microsoft® PowerPoint® for Microsoft 365</vt:lpwstr>
  </property>
  <property fmtid="{D5CDD505-2E9C-101B-9397-08002B2CF9AE}" pid="4" name="LastSaved">
    <vt:filetime>2022-11-08T16:30:00Z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1033-11.2.0.11440</vt:lpwstr>
  </property>
</Properties>
</file>