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31"/>
  </p:notesMasterIdLst>
  <p:handoutMasterIdLst>
    <p:handoutMasterId r:id="rId32"/>
  </p:handoutMasterIdLst>
  <p:sldIdLst>
    <p:sldId id="828" r:id="rId2"/>
    <p:sldId id="1069" r:id="rId3"/>
    <p:sldId id="1070" r:id="rId4"/>
    <p:sldId id="1062" r:id="rId5"/>
    <p:sldId id="1091" r:id="rId6"/>
    <p:sldId id="1076" r:id="rId7"/>
    <p:sldId id="1051" r:id="rId8"/>
    <p:sldId id="1064" r:id="rId9"/>
    <p:sldId id="1067" r:id="rId10"/>
    <p:sldId id="1065" r:id="rId11"/>
    <p:sldId id="1078" r:id="rId12"/>
    <p:sldId id="1050" r:id="rId13"/>
    <p:sldId id="1079" r:id="rId14"/>
    <p:sldId id="1077" r:id="rId15"/>
    <p:sldId id="1084" r:id="rId16"/>
    <p:sldId id="1085" r:id="rId17"/>
    <p:sldId id="1087" r:id="rId18"/>
    <p:sldId id="1080" r:id="rId19"/>
    <p:sldId id="1088" r:id="rId20"/>
    <p:sldId id="1089" r:id="rId21"/>
    <p:sldId id="1081" r:id="rId22"/>
    <p:sldId id="1073" r:id="rId23"/>
    <p:sldId id="1060" r:id="rId24"/>
    <p:sldId id="1090" r:id="rId25"/>
    <p:sldId id="1082" r:id="rId26"/>
    <p:sldId id="1083" r:id="rId27"/>
    <p:sldId id="1074" r:id="rId28"/>
    <p:sldId id="1075" r:id="rId29"/>
    <p:sldId id="1066" r:id="rId3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y Zimmerma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A539"/>
    <a:srgbClr val="2F872E"/>
    <a:srgbClr val="287227"/>
    <a:srgbClr val="246222"/>
    <a:srgbClr val="2D9B15"/>
    <a:srgbClr val="A0B281"/>
    <a:srgbClr val="5D732F"/>
    <a:srgbClr val="B1C38D"/>
    <a:srgbClr val="0000CC"/>
    <a:srgbClr val="000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0" autoAdjust="0"/>
    <p:restoredTop sz="97071" autoAdjust="0"/>
  </p:normalViewPr>
  <p:slideViewPr>
    <p:cSldViewPr snapToObjects="1">
      <p:cViewPr varScale="1">
        <p:scale>
          <a:sx n="116" d="100"/>
          <a:sy n="116" d="100"/>
        </p:scale>
        <p:origin x="-744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5056"/>
    </p:cViewPr>
  </p:sorterViewPr>
  <p:notesViewPr>
    <p:cSldViewPr snapToGrid="0" snapToObjects="1">
      <p:cViewPr varScale="1">
        <p:scale>
          <a:sx n="79" d="100"/>
          <a:sy n="79" d="100"/>
        </p:scale>
        <p:origin x="-33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67AA6-1341-3C45-8D06-A65AADBACDEC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63902-22B2-3D46-928B-719053407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54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BB16E-D75F-D447-8E41-C97CF1271134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8F922-CCCA-D54B-AFF3-D4E708081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78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701675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F922-CCCA-D54B-AFF3-D4E7080813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9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3DFA81CD-DABD-1144-9EAD-DABD4DFEE0AA}" type="datetime1">
              <a:rPr lang="en-US" smtClean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2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0C3518C4-1E9D-4442-B7C1-4ED9EA32A58B}" type="datetime1">
              <a:rPr lang="en-US" smtClean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EF7BF7B3-081C-A64E-AE8E-F9187AA290B4}" type="datetime1">
              <a:rPr lang="en-US" smtClean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6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878533CE-F501-374B-B78D-9B8C22902DB0}" type="datetime1">
              <a:rPr lang="en-US" smtClean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1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A36FD086-F96F-F848-9AC0-9E9E6BD1C30D}" type="datetime1">
              <a:rPr lang="en-US" smtClean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6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5C05F733-4E51-834A-8B09-E82D671BE05D}" type="datetime1">
              <a:rPr lang="en-US" smtClean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77C83D53-D725-3A49-9C17-F8FDC9AF85BA}" type="datetime1">
              <a:rPr lang="en-US" smtClean="0"/>
              <a:t>4/27/17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9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4FE9C5C7-2065-9640-A56A-99BEF8EF2AC4}" type="datetime1">
              <a:rPr lang="en-US" smtClean="0"/>
              <a:t>4/27/17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0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A67F90CE-B26A-8742-89FD-2B08FEFA865D}" type="datetime1">
              <a:rPr lang="en-US" smtClean="0"/>
              <a:t>4/27/17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4944C8D1-90FA-6A4C-94DE-7031B172BFE1}" type="datetime1">
              <a:rPr lang="en-US" smtClean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9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159811C-4B86-3140-829F-4B580ED97379}" type="datetime1">
              <a:rPr lang="en-US" smtClean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7621"/>
            <a:ext cx="8229600" cy="795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3087" y="5291031"/>
            <a:ext cx="377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05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0"/>
            <a:ext cx="142876" cy="922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922861"/>
            <a:ext cx="142876" cy="4792139"/>
          </a:xfrm>
          <a:prstGeom prst="rect">
            <a:avLst/>
          </a:prstGeom>
          <a:solidFill>
            <a:srgbClr val="3D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001125" y="2"/>
            <a:ext cx="142877" cy="922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001125" y="922863"/>
            <a:ext cx="142877" cy="4792139"/>
          </a:xfrm>
          <a:prstGeom prst="rect">
            <a:avLst/>
          </a:prstGeom>
          <a:solidFill>
            <a:srgbClr val="3D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91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u="none" kern="1200">
          <a:solidFill>
            <a:schemeClr val="tx1"/>
          </a:solidFill>
          <a:latin typeface="Avenir Black"/>
          <a:ea typeface="+mj-ea"/>
          <a:cs typeface="Avenir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Z-9jX4PEWtyRFD5fEyyzEnWK_0ir0no1JJLuRu8O9Gs/edit?usp=sharing" TargetMode="External"/><Relationship Id="rId4" Type="http://schemas.openxmlformats.org/officeDocument/2006/relationships/hyperlink" Target="http://forum.sovrin.org/did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WebOfTrustInfo/rebooting-the-web-of-trust-fall2016/blob/master/final-documents/did-implementer-draft-10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drummond.reed@evernym.co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91200" y="625955"/>
            <a:ext cx="1143000" cy="6858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5399735"/>
            <a:ext cx="609600" cy="277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" y="5215069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1" y="180082"/>
            <a:ext cx="7543799" cy="1077218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lack"/>
                <a:cs typeface="Avenir Black"/>
              </a:rPr>
              <a:t>DIDs (Decentralized 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lack"/>
                <a:cs typeface="Avenir Black"/>
              </a:rPr>
              <a:t>IDentifiers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lack"/>
                <a:cs typeface="Avenir Black"/>
              </a:rPr>
              <a:t>): </a:t>
            </a:r>
            <a:b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lack"/>
                <a:cs typeface="Avenir Black"/>
              </a:rPr>
            </a:b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lack"/>
                <a:cs typeface="Avenir Black"/>
              </a:rPr>
              <a:t>Solving the Root Identity Problem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3245538"/>
            <a:ext cx="3151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Avenir Book"/>
                <a:cs typeface="Avenir Book"/>
              </a:rPr>
              <a:t>Drummond </a:t>
            </a:r>
            <a:r>
              <a:rPr lang="en-US" sz="2000" dirty="0" smtClean="0">
                <a:solidFill>
                  <a:srgbClr val="595959"/>
                </a:solidFill>
                <a:latin typeface="Avenir Book"/>
                <a:cs typeface="Avenir Book"/>
              </a:rPr>
              <a:t>Reed</a:t>
            </a:r>
            <a:br>
              <a:rPr lang="en-US" sz="2000" dirty="0" smtClean="0">
                <a:solidFill>
                  <a:srgbClr val="595959"/>
                </a:solidFill>
                <a:latin typeface="Avenir Book"/>
                <a:cs typeface="Avenir Book"/>
              </a:rPr>
            </a:br>
            <a:r>
              <a:rPr lang="en-US" sz="2000" dirty="0" smtClean="0">
                <a:solidFill>
                  <a:srgbClr val="595959"/>
                </a:solidFill>
                <a:latin typeface="Avenir Book"/>
                <a:cs typeface="Avenir Book"/>
              </a:rPr>
              <a:t>Trustee</a:t>
            </a:r>
            <a:r>
              <a:rPr lang="en-US" sz="2000" dirty="0">
                <a:solidFill>
                  <a:srgbClr val="595959"/>
                </a:solidFill>
                <a:latin typeface="Avenir Book"/>
                <a:cs typeface="Avenir Book"/>
              </a:rPr>
              <a:t/>
            </a:r>
            <a:br>
              <a:rPr lang="en-US" sz="2000" dirty="0">
                <a:solidFill>
                  <a:srgbClr val="595959"/>
                </a:solidFill>
                <a:latin typeface="Avenir Book"/>
                <a:cs typeface="Avenir Book"/>
              </a:rPr>
            </a:br>
            <a:r>
              <a:rPr lang="en-US" sz="2000" dirty="0" smtClean="0">
                <a:solidFill>
                  <a:srgbClr val="595959"/>
                </a:solidFill>
                <a:latin typeface="Avenir Book"/>
                <a:cs typeface="Avenir Book"/>
              </a:rPr>
              <a:t>Sovrin Foundation</a:t>
            </a:r>
            <a:endParaRPr lang="en-US" sz="2000" dirty="0">
              <a:solidFill>
                <a:srgbClr val="595959"/>
              </a:solidFill>
              <a:latin typeface="Avenir Book"/>
              <a:cs typeface="Avenir Boo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600" y="1028700"/>
            <a:ext cx="8527409" cy="47629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16575" y="3238500"/>
            <a:ext cx="3151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Avenir Book"/>
                <a:cs typeface="Avenir Book"/>
              </a:rPr>
              <a:t>Blockchain in Healthcare Code-A-</a:t>
            </a:r>
            <a:r>
              <a:rPr lang="en-US" sz="2000" dirty="0" smtClean="0">
                <a:solidFill>
                  <a:srgbClr val="595959"/>
                </a:solidFill>
                <a:latin typeface="Avenir Book"/>
                <a:cs typeface="Avenir Book"/>
              </a:rPr>
              <a:t>Thon</a:t>
            </a:r>
            <a:br>
              <a:rPr lang="en-US" sz="2000" dirty="0" smtClean="0">
                <a:solidFill>
                  <a:srgbClr val="595959"/>
                </a:solidFill>
                <a:latin typeface="Avenir Book"/>
                <a:cs typeface="Avenir Book"/>
              </a:rPr>
            </a:br>
            <a:r>
              <a:rPr lang="en-US" sz="2000" dirty="0" smtClean="0">
                <a:solidFill>
                  <a:srgbClr val="595959"/>
                </a:solidFill>
                <a:latin typeface="Avenir Book"/>
                <a:cs typeface="Avenir Book"/>
              </a:rPr>
              <a:t>March 14 2017</a:t>
            </a:r>
            <a:endParaRPr lang="en-US" sz="2000" dirty="0">
              <a:solidFill>
                <a:srgbClr val="595959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2327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purposes of DID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the syntax of the method-specific identifier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any method-specific elements of the </a:t>
            </a:r>
            <a:r>
              <a:rPr lang="en-US" dirty="0"/>
              <a:t>DDO (DID descriptor </a:t>
            </a:r>
            <a:r>
              <a:rPr lang="en-US" dirty="0" smtClean="0"/>
              <a:t>object)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the CRUD (Create, Read, Update, Delete) operations on DIDs and DDOs for the target ledger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2240459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What is a DDO?</a:t>
            </a:r>
            <a:endParaRPr lang="en-US" sz="36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213554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4191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Avenir Heavy"/>
                <a:cs typeface="Avenir Heavy"/>
              </a:rPr>
              <a:t> {  “Key”: “Value” }</a:t>
            </a:r>
            <a:endParaRPr lang="en-US" sz="5400" dirty="0">
              <a:latin typeface="Avenir Heavy"/>
              <a:cs typeface="Avenir Heavy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8669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venir Heavy"/>
                <a:cs typeface="Avenir Heavy"/>
              </a:rPr>
              <a:t> {  “DID”: “DDO” }</a:t>
            </a:r>
            <a:endParaRPr lang="en-US" sz="5400" dirty="0">
              <a:solidFill>
                <a:srgbClr val="0000FF"/>
              </a:solidFill>
              <a:latin typeface="Avenir Heavy"/>
              <a:cs typeface="Avenir Heav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3619500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00FF"/>
                </a:solidFill>
                <a:latin typeface="Avenir Heavy"/>
                <a:cs typeface="Avenir Heavy"/>
              </a:rPr>
              <a:t> DID Descriptor Object</a:t>
            </a:r>
            <a:endParaRPr lang="en-US" sz="3200" dirty="0">
              <a:solidFill>
                <a:srgbClr val="0000FF"/>
              </a:solidFill>
              <a:latin typeface="Avenir Heavy"/>
              <a:cs typeface="Avenir Heavy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3619500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00FF"/>
                </a:solidFill>
                <a:latin typeface="Avenir Heavy"/>
                <a:cs typeface="Avenir Heavy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venir Heavy"/>
                <a:cs typeface="Avenir Heavy"/>
              </a:rPr>
              <a:t>Decentralized I</a:t>
            </a:r>
            <a:r>
              <a:rPr lang="en-US" sz="3200" dirty="0" smtClean="0">
                <a:solidFill>
                  <a:srgbClr val="0000FF"/>
                </a:solidFill>
                <a:latin typeface="Avenir Heavy"/>
                <a:cs typeface="Avenir Heavy"/>
              </a:rPr>
              <a:t>dentifier</a:t>
            </a:r>
            <a:endParaRPr lang="en-US" sz="3200" dirty="0">
              <a:solidFill>
                <a:srgbClr val="0000FF"/>
              </a:solidFill>
              <a:latin typeface="Avenir Heavy"/>
              <a:cs typeface="Avenir Heavy"/>
            </a:endParaRP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2590800" y="2790230"/>
            <a:ext cx="533400" cy="82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715000" y="2790230"/>
            <a:ext cx="381000" cy="82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95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elements of a DDO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DID</a:t>
            </a:r>
            <a:r>
              <a:rPr lang="en-US" dirty="0" smtClean="0"/>
              <a:t> (self-describing)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List of public keys </a:t>
            </a:r>
            <a:r>
              <a:rPr lang="en-US" dirty="0" smtClean="0"/>
              <a:t>(for the owner)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List of controlling DIDs </a:t>
            </a:r>
            <a:r>
              <a:rPr lang="en-US" dirty="0" smtClean="0"/>
              <a:t>(for key recovery)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List of service endpoints </a:t>
            </a:r>
            <a:r>
              <a:rPr lang="en-US" dirty="0" smtClean="0"/>
              <a:t>(for interaction)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Timestamps</a:t>
            </a:r>
            <a:r>
              <a:rPr lang="en-US" dirty="0" smtClean="0"/>
              <a:t> (for audit history)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Signature</a:t>
            </a:r>
            <a:r>
              <a:rPr lang="en-US" dirty="0" smtClean="0"/>
              <a:t> (for integrity)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5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2240459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What does a DDO look like?</a:t>
            </a:r>
            <a:endParaRPr lang="en-US" sz="36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7016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DID and owner public key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" y="941606"/>
            <a:ext cx="906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r>
              <a:rPr lang="en-US" sz="1600" dirty="0">
                <a:latin typeface="Courier"/>
                <a:cs typeface="Courier"/>
              </a:rPr>
              <a:t>	"@context": "https://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/did/v1",</a:t>
            </a:r>
          </a:p>
          <a:p>
            <a:r>
              <a:rPr lang="en-US" sz="1600" dirty="0">
                <a:latin typeface="Courier"/>
                <a:cs typeface="Courier"/>
              </a:rPr>
              <a:t>	"id": "did:sov:21tDAKCERh95uGgKbJNHYp",</a:t>
            </a:r>
          </a:p>
          <a:p>
            <a:r>
              <a:rPr lang="en-US" sz="1600" dirty="0">
                <a:latin typeface="Courier"/>
                <a:cs typeface="Courier"/>
              </a:rPr>
              <a:t>	"owner": [{</a:t>
            </a:r>
          </a:p>
          <a:p>
            <a:r>
              <a:rPr lang="en-US" sz="1600" dirty="0">
                <a:latin typeface="Courier"/>
                <a:cs typeface="Courier"/>
              </a:rPr>
              <a:t>		"id": "did:sov:21tDAKCERh95uGgKbJNHYp#key-1",</a:t>
            </a:r>
          </a:p>
          <a:p>
            <a:r>
              <a:rPr lang="en-US" sz="1600" dirty="0">
                <a:latin typeface="Courier"/>
                <a:cs typeface="Courier"/>
              </a:rPr>
              <a:t>		"type": ["</a:t>
            </a:r>
            <a:r>
              <a:rPr lang="en-US" sz="1600" dirty="0" err="1">
                <a:latin typeface="Courier"/>
                <a:cs typeface="Courier"/>
              </a:rPr>
              <a:t>CryptographicKey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EdDsaPublicKey</a:t>
            </a:r>
            <a:r>
              <a:rPr lang="en-US" sz="1600" dirty="0">
                <a:latin typeface="Courier"/>
                <a:cs typeface="Courier"/>
              </a:rPr>
              <a:t>"],</a:t>
            </a:r>
          </a:p>
          <a:p>
            <a:r>
              <a:rPr lang="en-US" sz="1600" dirty="0">
                <a:latin typeface="Courier"/>
                <a:cs typeface="Courier"/>
              </a:rPr>
              <a:t>		"curve": "ed25519",</a:t>
            </a:r>
          </a:p>
          <a:p>
            <a:r>
              <a:rPr lang="en-US" sz="1600" dirty="0">
                <a:latin typeface="Courier"/>
                <a:cs typeface="Courier"/>
              </a:rPr>
              <a:t>		"expires": "2017-02-08T16:02:20Z",</a:t>
            </a:r>
          </a:p>
          <a:p>
            <a:r>
              <a:rPr lang="en-US" sz="1600" dirty="0" smtClean="0">
                <a:latin typeface="Courier"/>
                <a:cs typeface="Courier"/>
              </a:rPr>
              <a:t>		"</a:t>
            </a:r>
            <a:r>
              <a:rPr lang="en-US" sz="1600" dirty="0">
                <a:latin typeface="Courier"/>
                <a:cs typeface="Courier"/>
              </a:rPr>
              <a:t>publicKeyBase64": "lji9qTtkCydxtez/bt1zdLxVMMbz4SzWvlqgOBmURoM="</a:t>
            </a:r>
          </a:p>
          <a:p>
            <a:r>
              <a:rPr lang="en-US" sz="1600" dirty="0">
                <a:latin typeface="Courier"/>
                <a:cs typeface="Courier"/>
              </a:rPr>
              <a:t>          }, {</a:t>
            </a:r>
          </a:p>
          <a:p>
            <a:r>
              <a:rPr lang="en-US" sz="1600" dirty="0">
                <a:latin typeface="Courier"/>
                <a:cs typeface="Courier"/>
              </a:rPr>
              <a:t>		"id": "did:sov:21tDAKCERh95uGgKbJNHYp#key-2",</a:t>
            </a:r>
          </a:p>
          <a:p>
            <a:r>
              <a:rPr lang="en-US" sz="1600" dirty="0">
                <a:latin typeface="Courier"/>
                <a:cs typeface="Courier"/>
              </a:rPr>
              <a:t>		"type": ["</a:t>
            </a:r>
            <a:r>
              <a:rPr lang="en-US" sz="1600" dirty="0" err="1">
                <a:latin typeface="Courier"/>
                <a:cs typeface="Courier"/>
              </a:rPr>
              <a:t>CryptographicKey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RsaPublicKey</a:t>
            </a:r>
            <a:r>
              <a:rPr lang="en-US" sz="1600" dirty="0">
                <a:latin typeface="Courier"/>
                <a:cs typeface="Courier"/>
              </a:rPr>
              <a:t>"],</a:t>
            </a:r>
          </a:p>
          <a:p>
            <a:r>
              <a:rPr lang="en-US" sz="1600" dirty="0">
                <a:latin typeface="Courier"/>
                <a:cs typeface="Courier"/>
              </a:rPr>
              <a:t>		"expires": "2017-03-22T00:00:00Z",</a:t>
            </a:r>
          </a:p>
          <a:p>
            <a:r>
              <a:rPr lang="en-US" sz="1600" dirty="0" smtClean="0">
                <a:latin typeface="Courier"/>
                <a:cs typeface="Courier"/>
              </a:rPr>
              <a:t>		"</a:t>
            </a:r>
            <a:r>
              <a:rPr lang="en-US" sz="1600" dirty="0" err="1">
                <a:latin typeface="Courier"/>
                <a:cs typeface="Courier"/>
              </a:rPr>
              <a:t>publicKeyPem</a:t>
            </a:r>
            <a:r>
              <a:rPr lang="en-US" sz="1600" dirty="0">
                <a:latin typeface="Courier"/>
                <a:cs typeface="Courier"/>
              </a:rPr>
              <a:t>": "----BEGIN PUBLIC KEY-----\r\</a:t>
            </a:r>
            <a:r>
              <a:rPr lang="en-US" sz="1600" dirty="0" err="1" smtClean="0">
                <a:latin typeface="Courier"/>
                <a:cs typeface="Courier"/>
              </a:rPr>
              <a:t>nMIIBOgIBAAJBAKkb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	SUT9/Q2uBfGRau6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smtClean="0">
                <a:latin typeface="Courier"/>
                <a:cs typeface="Courier"/>
              </a:rPr>
              <a:t>XJyZhcF5abo7b37I5hr3EmwGykdzyk8GSyJK3TOrjyl0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sdJsGbFmgQaRyV</a:t>
            </a:r>
            <a:r>
              <a:rPr lang="en-US" sz="1600" dirty="0">
                <a:latin typeface="Courier"/>
                <a:cs typeface="Courier"/>
              </a:rPr>
              <a:t>\r\n-----END PUBLIC KEY-----"</a:t>
            </a:r>
          </a:p>
          <a:p>
            <a:r>
              <a:rPr lang="en-US" sz="1600" dirty="0">
                <a:latin typeface="Courier"/>
                <a:cs typeface="Courier"/>
              </a:rPr>
              <a:t>	}],</a:t>
            </a:r>
          </a:p>
        </p:txBody>
      </p:sp>
    </p:spTree>
    <p:extLst>
      <p:ext uri="{BB962C8B-B14F-4D97-AF65-F5344CB8AC3E}">
        <p14:creationId xmlns:p14="http://schemas.microsoft.com/office/powerpoint/2010/main" val="37102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and service endpoint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134618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	"control": [{</a:t>
            </a:r>
          </a:p>
          <a:p>
            <a:r>
              <a:rPr lang="en-US" dirty="0">
                <a:latin typeface="Courier"/>
                <a:cs typeface="Courier"/>
              </a:rPr>
              <a:t>		"type": "</a:t>
            </a:r>
            <a:r>
              <a:rPr lang="en-US" dirty="0" err="1">
                <a:latin typeface="Courier"/>
                <a:cs typeface="Courier"/>
              </a:rPr>
              <a:t>OrControl</a:t>
            </a:r>
            <a:r>
              <a:rPr lang="en-US" dirty="0">
                <a:latin typeface="Courier"/>
                <a:cs typeface="Courier"/>
              </a:rPr>
              <a:t>",</a:t>
            </a:r>
          </a:p>
          <a:p>
            <a:r>
              <a:rPr lang="en-US" dirty="0">
                <a:latin typeface="Courier"/>
                <a:cs typeface="Courier"/>
              </a:rPr>
              <a:t>		"signer": [</a:t>
            </a:r>
          </a:p>
          <a:p>
            <a:r>
              <a:rPr lang="en-US" dirty="0">
                <a:latin typeface="Courier"/>
                <a:cs typeface="Courier"/>
              </a:rPr>
              <a:t>			"did:sov:21tDAKCERh95uGgKbJNHYp",</a:t>
            </a:r>
          </a:p>
          <a:p>
            <a:r>
              <a:rPr lang="en-US" dirty="0">
                <a:latin typeface="Courier"/>
                <a:cs typeface="Courier"/>
              </a:rPr>
              <a:t>			"did:sov:8uQhQMGzWxR8vw5P3UWH1j"</a:t>
            </a:r>
          </a:p>
          <a:p>
            <a:r>
              <a:rPr lang="en-US" dirty="0">
                <a:latin typeface="Courier"/>
                <a:cs typeface="Courier"/>
              </a:rPr>
              <a:t>		]</a:t>
            </a:r>
          </a:p>
          <a:p>
            <a:r>
              <a:rPr lang="en-US" dirty="0">
                <a:latin typeface="Courier"/>
                <a:cs typeface="Courier"/>
              </a:rPr>
              <a:t>	}]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	"service": {</a:t>
            </a:r>
          </a:p>
          <a:p>
            <a:r>
              <a:rPr lang="en-US" dirty="0">
                <a:latin typeface="Courier"/>
                <a:cs typeface="Courier"/>
              </a:rPr>
              <a:t>		"</a:t>
            </a:r>
            <a:r>
              <a:rPr lang="en-US" dirty="0" err="1">
                <a:latin typeface="Courier"/>
                <a:cs typeface="Courier"/>
              </a:rPr>
              <a:t>openid</a:t>
            </a:r>
            <a:r>
              <a:rPr lang="en-US" dirty="0">
                <a:latin typeface="Courier"/>
                <a:cs typeface="Courier"/>
              </a:rPr>
              <a:t>": "https://</a:t>
            </a:r>
            <a:r>
              <a:rPr lang="en-US" dirty="0" err="1">
                <a:latin typeface="Courier"/>
                <a:cs typeface="Courier"/>
              </a:rPr>
              <a:t>openid.example.com</a:t>
            </a:r>
            <a:r>
              <a:rPr lang="en-US" dirty="0">
                <a:latin typeface="Courier"/>
                <a:cs typeface="Courier"/>
              </a:rPr>
              <a:t>/456",</a:t>
            </a:r>
          </a:p>
          <a:p>
            <a:r>
              <a:rPr lang="en-US" dirty="0">
                <a:latin typeface="Courier"/>
                <a:cs typeface="Courier"/>
              </a:rPr>
              <a:t>		"</a:t>
            </a:r>
            <a:r>
              <a:rPr lang="en-US" dirty="0" err="1">
                <a:latin typeface="Courier"/>
                <a:cs typeface="Courier"/>
              </a:rPr>
              <a:t>xdi</a:t>
            </a:r>
            <a:r>
              <a:rPr lang="en-US" dirty="0">
                <a:latin typeface="Courier"/>
                <a:cs typeface="Courier"/>
              </a:rPr>
              <a:t>": "https://</a:t>
            </a:r>
            <a:r>
              <a:rPr lang="en-US" dirty="0" err="1">
                <a:latin typeface="Courier"/>
                <a:cs typeface="Courier"/>
              </a:rPr>
              <a:t>xdi.example.com</a:t>
            </a:r>
            <a:r>
              <a:rPr lang="en-US" dirty="0">
                <a:latin typeface="Courier"/>
                <a:cs typeface="Courier"/>
              </a:rPr>
              <a:t>/123"</a:t>
            </a:r>
          </a:p>
          <a:p>
            <a:r>
              <a:rPr lang="en-US" dirty="0">
                <a:latin typeface="Courier"/>
                <a:cs typeface="Courier"/>
              </a:rPr>
              <a:t>	},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5012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 and signature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1470779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>
                <a:latin typeface="Courier"/>
                <a:cs typeface="Courier"/>
              </a:rPr>
              <a:t>	"created": "2002-10-10T17:00:00Z",</a:t>
            </a:r>
          </a:p>
          <a:p>
            <a:r>
              <a:rPr lang="mr-IN" dirty="0">
                <a:latin typeface="Courier"/>
                <a:cs typeface="Courier"/>
              </a:rPr>
              <a:t>	"updated": "2016-10-17T02:41:00Z",</a:t>
            </a:r>
          </a:p>
          <a:p>
            <a:r>
              <a:rPr lang="mr-IN" dirty="0">
                <a:latin typeface="Courier"/>
                <a:cs typeface="Courier"/>
              </a:rPr>
              <a:t>	"signature": {</a:t>
            </a:r>
          </a:p>
          <a:p>
            <a:r>
              <a:rPr lang="mr-IN" dirty="0">
                <a:latin typeface="Courier"/>
                <a:cs typeface="Courier"/>
              </a:rPr>
              <a:t>		"type": "RsaSignature2016",</a:t>
            </a:r>
          </a:p>
          <a:p>
            <a:r>
              <a:rPr lang="mr-IN" dirty="0">
                <a:latin typeface="Courier"/>
                <a:cs typeface="Courier"/>
              </a:rPr>
              <a:t>		"created": "2016-02-08T16:02:20Z",</a:t>
            </a:r>
          </a:p>
          <a:p>
            <a:r>
              <a:rPr lang="mr-IN" dirty="0">
                <a:latin typeface="Courier"/>
                <a:cs typeface="Courier"/>
              </a:rPr>
              <a:t>		"creator": "did:sov:8uQhQMGzWxR8vw5P3UWH1j#key/1",</a:t>
            </a:r>
          </a:p>
          <a:p>
            <a:r>
              <a:rPr lang="mr-IN" dirty="0">
                <a:latin typeface="Courier"/>
                <a:cs typeface="Courier"/>
              </a:rPr>
              <a:t>		"signatureValue": "</a:t>
            </a:r>
            <a:r>
              <a:rPr lang="mr-IN" dirty="0" smtClean="0">
                <a:latin typeface="Courier"/>
                <a:cs typeface="Courier"/>
              </a:rPr>
              <a:t>IOmA4R7TfhkYTYW87z640O3GYFldw0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mr-IN" dirty="0" smtClean="0">
                <a:latin typeface="Courier"/>
                <a:cs typeface="Courier"/>
              </a:rPr>
              <a:t>yqie9Wl1kZ5OBYNAKOwG5uOsPRK8</a:t>
            </a:r>
            <a:r>
              <a:rPr lang="mr-IN" dirty="0">
                <a:latin typeface="Courier"/>
                <a:cs typeface="Courier"/>
              </a:rPr>
              <a:t>/2C4STOWF+83cMcbZ3CBMq2</a:t>
            </a:r>
            <a:r>
              <a:rPr lang="mr-IN" dirty="0" smtClean="0">
                <a:latin typeface="Courier"/>
                <a:cs typeface="Courier"/>
              </a:rPr>
              <a:t>/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mr-IN" dirty="0" smtClean="0">
                <a:latin typeface="Courier"/>
                <a:cs typeface="Courier"/>
              </a:rPr>
              <a:t>gi25s</a:t>
            </a:r>
            <a:r>
              <a:rPr lang="mr-IN" dirty="0">
                <a:latin typeface="Courier"/>
                <a:cs typeface="Courier"/>
              </a:rPr>
              <a:t>="</a:t>
            </a:r>
          </a:p>
          <a:p>
            <a:r>
              <a:rPr lang="mr-IN" dirty="0">
                <a:latin typeface="Courier"/>
                <a:cs typeface="Courier"/>
              </a:rPr>
              <a:t>	}</a:t>
            </a:r>
          </a:p>
          <a:p>
            <a:r>
              <a:rPr lang="mr-IN" dirty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7143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2240459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What is a guardian?</a:t>
            </a:r>
            <a:endParaRPr lang="en-US" sz="36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34347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Guardian manages a DID for a Dependent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individuals are not able to manage their own private keys</a:t>
            </a:r>
          </a:p>
          <a:p>
            <a:pPr lvl="1"/>
            <a:r>
              <a:rPr lang="en-US" dirty="0" smtClean="0"/>
              <a:t>Young children or elderly parents</a:t>
            </a:r>
          </a:p>
          <a:p>
            <a:pPr lvl="1"/>
            <a:r>
              <a:rPr lang="en-US" dirty="0" smtClean="0"/>
              <a:t>People without computing or Internet access</a:t>
            </a:r>
          </a:p>
          <a:p>
            <a:pPr lvl="1"/>
            <a:r>
              <a:rPr lang="en-US" dirty="0" smtClean="0"/>
              <a:t>The ¼ of the world without legal identity</a:t>
            </a:r>
          </a:p>
          <a:p>
            <a:r>
              <a:rPr lang="en-US" dirty="0" smtClean="0"/>
              <a:t>Dependents can use the services of a Guardian to manage a set of DIDs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1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269980"/>
            <a:ext cx="716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W</a:t>
            </a:r>
            <a:r>
              <a:rPr lang="en-US" sz="2400" i="1" dirty="0" smtClean="0"/>
              <a:t>ork on the DID specification has been funded in part by </a:t>
            </a:r>
            <a:r>
              <a:rPr lang="en-US" sz="2400" i="1" dirty="0"/>
              <a:t>a Small Business Innovation </a:t>
            </a:r>
            <a:r>
              <a:rPr lang="en-US" sz="2400" i="1" dirty="0" smtClean="0"/>
              <a:t>Research (SBIR) grant from the </a:t>
            </a:r>
            <a:r>
              <a:rPr lang="en-US" sz="2400" b="1" i="1" dirty="0" smtClean="0"/>
              <a:t>U.S</a:t>
            </a:r>
            <a:r>
              <a:rPr lang="en-US" sz="2400" b="1" i="1" dirty="0"/>
              <a:t>. Department of Homeland </a:t>
            </a:r>
            <a:r>
              <a:rPr lang="en-US" sz="2400" b="1" i="1" dirty="0" smtClean="0"/>
              <a:t>Security 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Science and Technology Directorate.</a:t>
            </a:r>
          </a:p>
          <a:p>
            <a:pPr algn="ctr"/>
            <a:endParaRPr lang="en-US" sz="2400" i="1" dirty="0" smtClean="0"/>
          </a:p>
          <a:p>
            <a:pPr algn="ctr"/>
            <a:r>
              <a:rPr lang="en-US" sz="2400" i="1" dirty="0"/>
              <a:t>The content of this </a:t>
            </a:r>
            <a:r>
              <a:rPr lang="en-US" sz="2400" i="1" dirty="0" smtClean="0"/>
              <a:t>specification does </a:t>
            </a:r>
            <a:r>
              <a:rPr lang="en-US" sz="2400" i="1" dirty="0"/>
              <a:t>not necessarily reflect the position or the policy of the U.S. Government and no official endorsement should be inferred</a:t>
            </a:r>
            <a:r>
              <a:rPr lang="en-US" sz="2400" i="1" dirty="0" smtClean="0"/>
              <a:t>.</a:t>
            </a:r>
            <a:endParaRPr lang="en-US" sz="2400" i="1" dirty="0"/>
          </a:p>
          <a:p>
            <a:pPr algn="ctr"/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26635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DID under guardianship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828675"/>
            <a:ext cx="80772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r>
              <a:rPr lang="en-US" sz="1600" dirty="0">
                <a:latin typeface="Courier"/>
                <a:cs typeface="Courier"/>
              </a:rPr>
              <a:t>	"@context": "https://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/did/v1",</a:t>
            </a:r>
          </a:p>
          <a:p>
            <a:r>
              <a:rPr lang="en-US" sz="1600" dirty="0">
                <a:latin typeface="Courier"/>
                <a:cs typeface="Courier"/>
              </a:rPr>
              <a:t>	"id": "did:sov:21tDAKCERh95uGgKbJNHYp",</a:t>
            </a:r>
          </a:p>
          <a:p>
            <a:r>
              <a:rPr lang="en-US" sz="1600" dirty="0">
                <a:latin typeface="Courier"/>
                <a:cs typeface="Courier"/>
              </a:rPr>
              <a:t>	"guardian": "did:sov:8uQhQMGzWxR8vw5P3UWH1j"</a:t>
            </a:r>
          </a:p>
          <a:p>
            <a:r>
              <a:rPr lang="en-US" sz="1600" dirty="0">
                <a:latin typeface="Courier"/>
                <a:cs typeface="Courier"/>
              </a:rPr>
              <a:t>	"control": [ "did:sov:8uQhQMGzWxR8vw5P3UWH1j" ],</a:t>
            </a:r>
          </a:p>
          <a:p>
            <a:r>
              <a:rPr lang="en-US" sz="1600" dirty="0">
                <a:latin typeface="Courier"/>
                <a:cs typeface="Courier"/>
              </a:rPr>
              <a:t>	"service": {</a:t>
            </a:r>
          </a:p>
          <a:p>
            <a:r>
              <a:rPr lang="en-US" sz="1600" dirty="0">
                <a:latin typeface="Courier"/>
                <a:cs typeface="Courier"/>
              </a:rPr>
              <a:t>		"</a:t>
            </a:r>
            <a:r>
              <a:rPr lang="en-US" sz="1600" dirty="0" err="1">
                <a:latin typeface="Courier"/>
                <a:cs typeface="Courier"/>
              </a:rPr>
              <a:t>openid</a:t>
            </a:r>
            <a:r>
              <a:rPr lang="en-US" sz="1600" dirty="0">
                <a:latin typeface="Courier"/>
                <a:cs typeface="Courier"/>
              </a:rPr>
              <a:t>": "https://</a:t>
            </a:r>
            <a:r>
              <a:rPr lang="en-US" sz="1600" dirty="0" err="1">
                <a:latin typeface="Courier"/>
                <a:cs typeface="Courier"/>
              </a:rPr>
              <a:t>openid.example.com</a:t>
            </a:r>
            <a:r>
              <a:rPr lang="en-US" sz="1600" dirty="0">
                <a:latin typeface="Courier"/>
                <a:cs typeface="Courier"/>
              </a:rPr>
              <a:t>/456",</a:t>
            </a:r>
          </a:p>
          <a:p>
            <a:r>
              <a:rPr lang="en-US" sz="1600" dirty="0">
                <a:latin typeface="Courier"/>
                <a:cs typeface="Courier"/>
              </a:rPr>
              <a:t>		"</a:t>
            </a:r>
            <a:r>
              <a:rPr lang="en-US" sz="1600" dirty="0" err="1">
                <a:latin typeface="Courier"/>
                <a:cs typeface="Courier"/>
              </a:rPr>
              <a:t>xdi</a:t>
            </a:r>
            <a:r>
              <a:rPr lang="en-US" sz="1600" dirty="0">
                <a:latin typeface="Courier"/>
                <a:cs typeface="Courier"/>
              </a:rPr>
              <a:t>": "https://</a:t>
            </a:r>
            <a:r>
              <a:rPr lang="en-US" sz="1600" dirty="0" err="1">
                <a:latin typeface="Courier"/>
                <a:cs typeface="Courier"/>
              </a:rPr>
              <a:t>xdi.example.com</a:t>
            </a:r>
            <a:r>
              <a:rPr lang="en-US" sz="1600" dirty="0">
                <a:latin typeface="Courier"/>
                <a:cs typeface="Courier"/>
              </a:rPr>
              <a:t>/123"</a:t>
            </a:r>
          </a:p>
          <a:p>
            <a:r>
              <a:rPr lang="en-US" sz="1600" dirty="0">
                <a:latin typeface="Courier"/>
                <a:cs typeface="Courier"/>
              </a:rPr>
              <a:t>	},</a:t>
            </a:r>
          </a:p>
          <a:p>
            <a:r>
              <a:rPr lang="en-US" sz="1600" dirty="0">
                <a:latin typeface="Courier"/>
                <a:cs typeface="Courier"/>
              </a:rPr>
              <a:t>	"created": "2002-10-10T17:00:00Z",</a:t>
            </a:r>
          </a:p>
          <a:p>
            <a:r>
              <a:rPr lang="en-US" sz="1600" dirty="0">
                <a:latin typeface="Courier"/>
                <a:cs typeface="Courier"/>
              </a:rPr>
              <a:t>	"updated": "2016-10-17T02:41:00Z",</a:t>
            </a:r>
          </a:p>
          <a:p>
            <a:r>
              <a:rPr lang="en-US" sz="1600" dirty="0">
                <a:latin typeface="Courier"/>
                <a:cs typeface="Courier"/>
              </a:rPr>
              <a:t>	"signature": {</a:t>
            </a:r>
          </a:p>
          <a:p>
            <a:r>
              <a:rPr lang="en-US" sz="1600" dirty="0">
                <a:latin typeface="Courier"/>
                <a:cs typeface="Courier"/>
              </a:rPr>
              <a:t>		"type": "RsaSignature2016",</a:t>
            </a:r>
          </a:p>
          <a:p>
            <a:r>
              <a:rPr lang="en-US" sz="1600" dirty="0">
                <a:latin typeface="Courier"/>
                <a:cs typeface="Courier"/>
              </a:rPr>
              <a:t>		"created": "2016-02-08T16:02:20Z",</a:t>
            </a:r>
          </a:p>
          <a:p>
            <a:r>
              <a:rPr lang="en-US" sz="1600" dirty="0">
                <a:latin typeface="Courier"/>
                <a:cs typeface="Courier"/>
              </a:rPr>
              <a:t>		"creator": "did:sov:8uQhQMGzWxR8vw5P3UWH1j#key-1",</a:t>
            </a:r>
          </a:p>
          <a:p>
            <a:r>
              <a:rPr lang="en-US" sz="1600" dirty="0">
                <a:latin typeface="Courier"/>
                <a:cs typeface="Courier"/>
              </a:rPr>
              <a:t>		"</a:t>
            </a:r>
            <a:r>
              <a:rPr lang="en-US" sz="1600" dirty="0" err="1">
                <a:latin typeface="Courier"/>
                <a:cs typeface="Courier"/>
              </a:rPr>
              <a:t>signatureValue</a:t>
            </a:r>
            <a:r>
              <a:rPr lang="en-US" sz="1600" dirty="0">
                <a:latin typeface="Courier"/>
                <a:cs typeface="Courier"/>
              </a:rPr>
              <a:t>": "IOmA4R7TfhkYTYW87z640O3GYFldw0yqie9Wl1kZ5OBYNAKOwG5uOsPRK8/2C4STOWF+83cMcbZ3CBMq2/gi25s="</a:t>
            </a:r>
          </a:p>
          <a:p>
            <a:r>
              <a:rPr lang="en-US" sz="1600" dirty="0">
                <a:latin typeface="Courier"/>
                <a:cs typeface="Couri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519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2240459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Final Notes</a:t>
            </a:r>
            <a:endParaRPr lang="en-US" sz="36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332853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paths and fragments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DID itself always identifies a person</a:t>
            </a:r>
            <a:r>
              <a:rPr lang="en-US" dirty="0"/>
              <a:t>, </a:t>
            </a:r>
            <a:r>
              <a:rPr lang="en-US" dirty="0" smtClean="0"/>
              <a:t>organization, or thing</a:t>
            </a:r>
          </a:p>
          <a:p>
            <a:r>
              <a:rPr lang="en-US" dirty="0" smtClean="0"/>
              <a:t>But a DID may be followed by a path, a fragment, or both</a:t>
            </a:r>
          </a:p>
          <a:p>
            <a:r>
              <a:rPr lang="en-US" dirty="0" smtClean="0"/>
              <a:t>A DID path represents another resource “rooted” on the DID</a:t>
            </a:r>
          </a:p>
          <a:p>
            <a:r>
              <a:rPr lang="en-US" dirty="0" smtClean="0"/>
              <a:t>A DID fragment is a pointer into the DDO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5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Five Rules for Respecting Privacy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 for multiple DIDs to enable persona </a:t>
            </a:r>
            <a:r>
              <a:rPr lang="en-US" dirty="0"/>
              <a:t>and </a:t>
            </a:r>
            <a:r>
              <a:rPr lang="en-US" dirty="0" smtClean="0"/>
              <a:t>pseudonym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Avoid correlation of keys across DDOs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Avoid correlation of off-ledger </a:t>
            </a:r>
            <a:r>
              <a:rPr lang="en-US" dirty="0" smtClean="0"/>
              <a:t>pointers (service endpoints) across DDOs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Avoid storing personal/private data on a public ledger (even when encrypted)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anonymous credentials (zero-knowledge proofs) whenever possible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5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05912" y="244614"/>
            <a:ext cx="6390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venir Black"/>
                <a:cs typeface="Avenir Black"/>
              </a:rPr>
              <a:t>DID Specification Links</a:t>
            </a:r>
            <a:endParaRPr lang="en-US" sz="4000" dirty="0">
              <a:latin typeface="Avenir Black"/>
              <a:cs typeface="Avenir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053524"/>
            <a:ext cx="8153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venir Book"/>
                <a:cs typeface="Avenir Book"/>
              </a:rPr>
              <a:t>Implementer’s Draft 01 November 21 2016</a:t>
            </a:r>
            <a:endParaRPr lang="en-US" sz="3200" dirty="0"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66408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venir Black"/>
                <a:cs typeface="Avenir Black"/>
              </a:rPr>
              <a:t>Implementers: please send feedback!</a:t>
            </a:r>
            <a:endParaRPr lang="en-US" sz="2800" dirty="0">
              <a:latin typeface="Avenir Black"/>
              <a:cs typeface="Avenir Black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49824"/>
              </p:ext>
            </p:extLst>
          </p:nvPr>
        </p:nvGraphicFramePr>
        <p:xfrm>
          <a:off x="457200" y="1816620"/>
          <a:ext cx="8229600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757"/>
                <a:gridCol w="59578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PDF Version 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(static)</a:t>
                      </a:r>
                      <a:endParaRPr lang="en-US" sz="2000"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hlinkClick r:id="rId2"/>
                        </a:rPr>
                        <a:t>https://github.com/WebOfTrustInfo/rebooting-the-web-of-trust-fall2016/blob/master/final-documents/did-implementer-draft-10.pdf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 marT="91440" marB="9144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Google Doc</a:t>
                      </a:r>
                      <a:r>
                        <a:rPr lang="en-US" sz="2000" b="1" baseline="0" dirty="0" smtClean="0"/>
                        <a:t> Version </a:t>
                      </a:r>
                      <a:r>
                        <a:rPr lang="en-US" sz="2000" baseline="0" dirty="0" smtClean="0"/>
                        <a:t/>
                      </a:r>
                      <a:br>
                        <a:rPr lang="en-US" sz="2000" baseline="0" dirty="0" smtClean="0"/>
                      </a:br>
                      <a:r>
                        <a:rPr lang="en-US" sz="2000" baseline="0" dirty="0" smtClean="0"/>
                        <a:t>(living document </a:t>
                      </a:r>
                      <a:r>
                        <a:rPr lang="mr-IN" sz="2000" baseline="0" dirty="0" smtClean="0"/>
                        <a:t>–</a:t>
                      </a:r>
                      <a:r>
                        <a:rPr lang="en-US" sz="2000" baseline="0" dirty="0" smtClean="0"/>
                        <a:t> accepts comments)</a:t>
                      </a:r>
                      <a:endParaRPr lang="en-US" sz="2000"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hlinkClick r:id="rId3"/>
                        </a:rPr>
                        <a:t>https://docs.google.com/document/d/1Z-9jX4PEWtyRFD5fEyyzEnWK_0ir0no1JJLuRu8O9Gs/edit?usp=sharing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 marT="91440" marB="9144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Discussion</a:t>
                      </a:r>
                      <a:r>
                        <a:rPr lang="en-US" sz="2000" b="1" baseline="0" dirty="0" smtClean="0"/>
                        <a:t> Forum</a:t>
                      </a:r>
                      <a:endParaRPr lang="en-US" sz="2000" b="1"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venir Book"/>
                          <a:cs typeface="Avenir Book"/>
                          <a:hlinkClick r:id="rId4"/>
                        </a:rPr>
                        <a:t>http://forum.sovrin.org/c/technical/did</a:t>
                      </a:r>
                      <a:r>
                        <a:rPr lang="en-US" sz="2000" dirty="0" smtClean="0">
                          <a:latin typeface="Avenir Book"/>
                          <a:cs typeface="Avenir Book"/>
                        </a:rPr>
                        <a:t> </a:t>
                      </a:r>
                      <a:endParaRPr lang="en-US" sz="2000" dirty="0"/>
                    </a:p>
                  </a:txBody>
                  <a:tcPr marT="91440" marB="914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3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1257300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venir Black"/>
                <a:cs typeface="Avenir Black"/>
              </a:rPr>
              <a:t>Q &amp; A</a:t>
            </a:r>
            <a:endParaRPr lang="en-US" sz="4400" dirty="0">
              <a:latin typeface="Avenir Black"/>
              <a:cs typeface="Avenir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451" y="2933700"/>
            <a:ext cx="8709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venir Book"/>
                <a:cs typeface="Avenir Book"/>
              </a:rPr>
              <a:t>Or send questions to:</a:t>
            </a:r>
          </a:p>
          <a:p>
            <a:pPr algn="ctr"/>
            <a:r>
              <a:rPr lang="en-US" sz="2800" dirty="0" smtClean="0">
                <a:latin typeface="Avenir Book"/>
                <a:cs typeface="Avenir Book"/>
                <a:hlinkClick r:id="rId2"/>
              </a:rPr>
              <a:t>drummond.reed</a:t>
            </a:r>
            <a:r>
              <a:rPr lang="en-US" sz="2800" dirty="0">
                <a:latin typeface="Avenir Book"/>
                <a:cs typeface="Avenir Book"/>
                <a:hlinkClick r:id="rId2"/>
              </a:rPr>
              <a:t>@</a:t>
            </a:r>
            <a:r>
              <a:rPr lang="en-US" sz="2800" dirty="0" smtClean="0">
                <a:latin typeface="Avenir Book"/>
                <a:cs typeface="Avenir Book"/>
                <a:hlinkClick r:id="rId2"/>
              </a:rPr>
              <a:t>evernym.com</a:t>
            </a:r>
            <a:r>
              <a:rPr lang="en-US" sz="2800" dirty="0" smtClean="0">
                <a:latin typeface="Avenir Book"/>
                <a:cs typeface="Avenir Book"/>
              </a:rPr>
              <a:t> </a:t>
            </a:r>
            <a:endParaRPr lang="en-US" sz="28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26891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2240459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venir Black"/>
                <a:cs typeface="Avenir Black"/>
              </a:rPr>
              <a:t>Extra Slides</a:t>
            </a:r>
            <a:endParaRPr lang="en-US" sz="44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240253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21"/>
            <a:ext cx="8534400" cy="79524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+mn-lt"/>
                <a:cs typeface="Arial" pitchFamily="34" charset="0"/>
              </a:rPr>
              <a:t>Background: Identifiers on the Web</a:t>
            </a:r>
            <a:endParaRPr lang="en-US" sz="3600" dirty="0">
              <a:latin typeface="+mn-lt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001000" cy="410993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n-lt"/>
                <a:cs typeface="Arial" pitchFamily="34" charset="0"/>
              </a:rPr>
              <a:t>URI (Uniform Resource </a:t>
            </a:r>
            <a:r>
              <a:rPr lang="en-US" dirty="0" smtClean="0">
                <a:latin typeface="+mn-lt"/>
                <a:cs typeface="Arial" pitchFamily="34" charset="0"/>
              </a:rPr>
              <a:t>Identifier)</a:t>
            </a:r>
          </a:p>
          <a:p>
            <a:pPr lvl="1"/>
            <a:r>
              <a:rPr lang="en-US" dirty="0" smtClean="0">
                <a:latin typeface="+mn-lt"/>
                <a:cs typeface="Arial" pitchFamily="34" charset="0"/>
              </a:rPr>
              <a:t>RFC 3986 (Internationalized version is RFC 3987)</a:t>
            </a:r>
          </a:p>
          <a:p>
            <a:pPr lvl="1"/>
            <a:r>
              <a:rPr lang="en-US" dirty="0" smtClean="0">
                <a:latin typeface="+mn-lt"/>
                <a:cs typeface="Arial" pitchFamily="34" charset="0"/>
              </a:rPr>
              <a:t>Standard for identifiers for the entire Web</a:t>
            </a:r>
          </a:p>
          <a:p>
            <a:r>
              <a:rPr lang="en-US" dirty="0" smtClean="0">
                <a:latin typeface="+mn-lt"/>
                <a:cs typeface="Arial" pitchFamily="34" charset="0"/>
              </a:rPr>
              <a:t>URL </a:t>
            </a:r>
            <a:r>
              <a:rPr lang="en-US" dirty="0">
                <a:latin typeface="+mn-lt"/>
                <a:cs typeface="Arial" pitchFamily="34" charset="0"/>
              </a:rPr>
              <a:t>(Uniform Resource </a:t>
            </a:r>
            <a:r>
              <a:rPr lang="en-US" dirty="0" smtClean="0">
                <a:latin typeface="+mn-lt"/>
                <a:cs typeface="Arial" pitchFamily="34" charset="0"/>
              </a:rPr>
              <a:t>Locator)</a:t>
            </a:r>
          </a:p>
          <a:p>
            <a:pPr lvl="1"/>
            <a:r>
              <a:rPr lang="en-US" dirty="0" smtClean="0">
                <a:latin typeface="+mn-lt"/>
                <a:cs typeface="Arial" pitchFamily="34" charset="0"/>
              </a:rPr>
              <a:t>Any URI that is dereference-able (but not necessarily persistent)</a:t>
            </a:r>
          </a:p>
          <a:p>
            <a:r>
              <a:rPr lang="en-US" dirty="0">
                <a:latin typeface="+mn-lt"/>
                <a:cs typeface="Arial" pitchFamily="34" charset="0"/>
              </a:rPr>
              <a:t>URN (Uniform Resource </a:t>
            </a:r>
            <a:r>
              <a:rPr lang="en-US" dirty="0" smtClean="0">
                <a:latin typeface="+mn-lt"/>
                <a:cs typeface="Arial" pitchFamily="34" charset="0"/>
              </a:rPr>
              <a:t>Name)</a:t>
            </a:r>
          </a:p>
          <a:p>
            <a:pPr lvl="1"/>
            <a:r>
              <a:rPr lang="en-US" dirty="0" smtClean="0">
                <a:latin typeface="+mn-lt"/>
                <a:cs typeface="Arial" pitchFamily="34" charset="0"/>
              </a:rPr>
              <a:t>RFC 2141</a:t>
            </a:r>
          </a:p>
          <a:p>
            <a:pPr lvl="1"/>
            <a:r>
              <a:rPr lang="en-US" dirty="0" smtClean="0">
                <a:latin typeface="+mn-lt"/>
                <a:cs typeface="Arial" pitchFamily="34" charset="0"/>
              </a:rPr>
              <a:t>A specific URI namespace for persistent identifiers (but not for dereferencing them)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>
                <a:latin typeface="+mn-lt"/>
                <a:cs typeface="Arial" pitchFamily="34" charset="0"/>
              </a:rPr>
              <a:pPr/>
              <a:t>27</a:t>
            </a:fld>
            <a:endParaRPr lang="en-US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48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21"/>
            <a:ext cx="8534400" cy="79524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+mn-lt"/>
                <a:cs typeface="Arial" pitchFamily="34" charset="0"/>
              </a:rPr>
              <a:t>The 3 motivations for DIDs</a:t>
            </a:r>
            <a:endParaRPr lang="en-US" sz="3600" dirty="0">
              <a:latin typeface="+mn-lt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001000" cy="39240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n-lt"/>
                <a:cs typeface="Arial" pitchFamily="34" charset="0"/>
              </a:rPr>
              <a:t>Persistent AND dereference-able</a:t>
            </a:r>
          </a:p>
          <a:p>
            <a:pPr marL="914400" lvl="1" indent="-514350"/>
            <a:r>
              <a:rPr lang="en-US" dirty="0" smtClean="0">
                <a:latin typeface="+mn-lt"/>
                <a:cs typeface="Arial" pitchFamily="34" charset="0"/>
              </a:rPr>
              <a:t>Essentially a URN that can be resolved to one or more URLs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n-lt"/>
                <a:cs typeface="Arial" pitchFamily="34" charset="0"/>
              </a:rPr>
              <a:t>MUST NOT require centralized registration</a:t>
            </a:r>
          </a:p>
          <a:p>
            <a:pPr marL="914400" lvl="1" indent="-514350"/>
            <a:r>
              <a:rPr lang="en-US" dirty="0" smtClean="0">
                <a:latin typeface="+mn-lt"/>
                <a:cs typeface="Arial" pitchFamily="34" charset="0"/>
              </a:rPr>
              <a:t>Thus the need for DLTs or P2P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n-lt"/>
                <a:cs typeface="Arial" pitchFamily="34" charset="0"/>
              </a:rPr>
              <a:t>Cryptographically verifiable</a:t>
            </a:r>
          </a:p>
          <a:p>
            <a:pPr marL="914400" lvl="1" indent="-514350"/>
            <a:r>
              <a:rPr lang="en-US" dirty="0" smtClean="0">
                <a:latin typeface="+mn-lt"/>
                <a:cs typeface="Arial" pitchFamily="34" charset="0"/>
              </a:rPr>
              <a:t>Thus the fit with “blockchain identity”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>
                <a:latin typeface="+mn-lt"/>
                <a:cs typeface="Arial" pitchFamily="34" charset="0"/>
              </a:rPr>
              <a:pPr/>
              <a:t>28</a:t>
            </a:fld>
            <a:endParaRPr lang="en-US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DID </a:t>
            </a:r>
            <a:r>
              <a:rPr lang="en-US" dirty="0"/>
              <a:t>m</a:t>
            </a:r>
            <a:r>
              <a:rPr lang="en-US" dirty="0" smtClean="0"/>
              <a:t>ethod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DID Method specs are to the DID spec</a:t>
            </a:r>
          </a:p>
          <a:p>
            <a:pPr lvl="1"/>
            <a:r>
              <a:rPr lang="en-US" dirty="0" smtClean="0"/>
              <a:t>What URI scheme specs are to RFC 3986 (the URI spec) and 3987 (the IRI spec)</a:t>
            </a:r>
          </a:p>
          <a:p>
            <a:pPr lvl="1"/>
            <a:r>
              <a:rPr lang="en-US" dirty="0" smtClean="0"/>
              <a:t>What URN namespace specs are to RFC 2141 (the URN spec)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req’s</a:t>
            </a:r>
            <a:r>
              <a:rPr lang="en-US" dirty="0" smtClean="0"/>
              <a:t> for a conformant DID Method spec are specified in the DID spec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7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DID?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DIDs </a:t>
            </a:r>
            <a:r>
              <a:rPr lang="en-US" dirty="0" smtClean="0"/>
              <a:t>(Decentralized </a:t>
            </a:r>
            <a:r>
              <a:rPr lang="en-US" dirty="0" err="1" smtClean="0"/>
              <a:t>IDentifiers</a:t>
            </a:r>
            <a:r>
              <a:rPr lang="en-US" dirty="0" smtClean="0"/>
              <a:t>) are a new type of globally unique identifier</a:t>
            </a:r>
          </a:p>
          <a:p>
            <a:r>
              <a:rPr lang="en-US" dirty="0" smtClean="0"/>
              <a:t>DIDs enable Internet-scale digital identity </a:t>
            </a:r>
            <a:r>
              <a:rPr lang="en-US" u="sng" dirty="0" smtClean="0"/>
              <a:t>without</a:t>
            </a:r>
            <a:r>
              <a:rPr lang="en-US" dirty="0" smtClean="0"/>
              <a:t> centralized registry services</a:t>
            </a:r>
          </a:p>
          <a:p>
            <a:r>
              <a:rPr lang="en-US" dirty="0" smtClean="0"/>
              <a:t>DIDs are designed </a:t>
            </a:r>
            <a:r>
              <a:rPr lang="en-US" dirty="0"/>
              <a:t>for “blockchain </a:t>
            </a:r>
            <a:r>
              <a:rPr lang="en-US" dirty="0" smtClean="0"/>
              <a:t>identity”—they are generated, registered, and </a:t>
            </a:r>
            <a:r>
              <a:rPr lang="en-US" dirty="0"/>
              <a:t>verified </a:t>
            </a:r>
            <a:r>
              <a:rPr lang="en-US" i="1" dirty="0" smtClean="0"/>
              <a:t>cryptographically</a:t>
            </a: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7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21"/>
            <a:ext cx="8534400" cy="79524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Why </a:t>
            </a:r>
            <a:r>
              <a:rPr lang="en-US" sz="3600" dirty="0"/>
              <a:t>is blockchain </a:t>
            </a:r>
            <a:r>
              <a:rPr lang="en-US" sz="3600" dirty="0" smtClean="0"/>
              <a:t>identity a breakthrough?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001000" cy="392403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Distributed ledgers (</a:t>
            </a:r>
            <a:r>
              <a:rPr lang="en-US" dirty="0" err="1" smtClean="0"/>
              <a:t>blockchains</a:t>
            </a:r>
            <a:r>
              <a:rPr lang="en-US" dirty="0" smtClean="0"/>
              <a:t>) are  massively secure, scalable, and reliable</a:t>
            </a:r>
          </a:p>
          <a:p>
            <a:r>
              <a:rPr lang="en-US" dirty="0" smtClean="0"/>
              <a:t>For digital identity, a distributed ledger can solve the “root of trust” problem:</a:t>
            </a:r>
          </a:p>
          <a:p>
            <a:pPr marL="687388" lvl="1" indent="0">
              <a:buNone/>
            </a:pPr>
            <a:r>
              <a:rPr lang="en-US" sz="2600" i="1" dirty="0" smtClean="0">
                <a:solidFill>
                  <a:srgbClr val="0000FF"/>
                </a:solidFill>
              </a:rPr>
              <a:t>How can there be a global source of identity</a:t>
            </a:r>
            <a:br>
              <a:rPr lang="en-US" sz="2600" i="1" dirty="0" smtClean="0">
                <a:solidFill>
                  <a:srgbClr val="0000FF"/>
                </a:solidFill>
              </a:rPr>
            </a:br>
            <a:r>
              <a:rPr lang="en-US" sz="2600" i="1" dirty="0" smtClean="0">
                <a:solidFill>
                  <a:srgbClr val="0000FF"/>
                </a:solidFill>
              </a:rPr>
              <a:t>that everyone trusts, but isn’t owned or controlled </a:t>
            </a:r>
            <a:br>
              <a:rPr lang="en-US" sz="2600" i="1" dirty="0" smtClean="0">
                <a:solidFill>
                  <a:srgbClr val="0000FF"/>
                </a:solidFill>
              </a:rPr>
            </a:br>
            <a:r>
              <a:rPr lang="en-US" sz="2600" i="1" dirty="0" smtClean="0">
                <a:solidFill>
                  <a:srgbClr val="0000FF"/>
                </a:solidFill>
              </a:rPr>
              <a:t>by any one company or government?</a:t>
            </a:r>
          </a:p>
          <a:p>
            <a:r>
              <a:rPr lang="en-US" dirty="0"/>
              <a:t>E</a:t>
            </a:r>
            <a:r>
              <a:rPr lang="en-US" dirty="0" smtClean="0"/>
              <a:t>nables truly </a:t>
            </a:r>
            <a:r>
              <a:rPr lang="en-US" i="1" dirty="0" smtClean="0"/>
              <a:t>self</a:t>
            </a:r>
            <a:r>
              <a:rPr lang="en-US" i="1" dirty="0"/>
              <a:t>-sovereign</a:t>
            </a:r>
            <a:r>
              <a:rPr lang="en-US" dirty="0"/>
              <a:t> </a:t>
            </a:r>
            <a:r>
              <a:rPr lang="en-US" dirty="0" smtClean="0"/>
              <a:t>identity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>
                <a:latin typeface="+mn-lt"/>
                <a:cs typeface="Arial" pitchFamily="34" charset="0"/>
              </a:rPr>
              <a:pPr/>
              <a:t>4</a:t>
            </a:fld>
            <a:endParaRPr lang="en-US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2019300"/>
            <a:ext cx="3200400" cy="1524000"/>
          </a:xfrm>
          <a:prstGeom prst="rect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venir Heavy"/>
                <a:cs typeface="Avenir Heavy"/>
              </a:rPr>
              <a:t>Bitcoin</a:t>
            </a:r>
            <a:br>
              <a:rPr lang="en-US" sz="2800" dirty="0" smtClean="0">
                <a:solidFill>
                  <a:schemeClr val="tx1"/>
                </a:solidFill>
                <a:latin typeface="Avenir Heavy"/>
                <a:cs typeface="Avenir Heavy"/>
              </a:rPr>
            </a:br>
            <a:r>
              <a:rPr lang="en-US" sz="2800" dirty="0" smtClean="0">
                <a:solidFill>
                  <a:schemeClr val="tx1"/>
                </a:solidFill>
                <a:latin typeface="Avenir Heavy"/>
                <a:cs typeface="Avenir Heavy"/>
              </a:rPr>
              <a:t>Ethereum</a:t>
            </a:r>
            <a:endParaRPr lang="en-US" sz="2800" dirty="0">
              <a:solidFill>
                <a:schemeClr val="tx1"/>
              </a:solidFill>
              <a:latin typeface="Avenir Heavy"/>
              <a:cs typeface="Avenir Heavy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14859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Permissionless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9470" y="1485900"/>
            <a:ext cx="319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Permissioned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26289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Public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39960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Private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2400" y="8763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4F81BD"/>
                </a:solidFill>
              </a:rPr>
              <a:t>Validation</a:t>
            </a:r>
            <a:endParaRPr lang="en-US" sz="2800" b="1" dirty="0">
              <a:solidFill>
                <a:srgbClr val="4F81B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309889" y="324359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Access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57400" y="3543300"/>
            <a:ext cx="3200400" cy="1524000"/>
          </a:xfrm>
          <a:prstGeom prst="rect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venir Heavy"/>
                <a:cs typeface="Avenir Heavy"/>
              </a:rPr>
              <a:t>Hyperledger</a:t>
            </a:r>
            <a:r>
              <a:rPr lang="en-US" dirty="0" smtClean="0">
                <a:solidFill>
                  <a:schemeClr val="tx1"/>
                </a:solidFill>
                <a:latin typeface="Avenir Heavy"/>
                <a:cs typeface="Avenir Heavy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venir Heavy"/>
                <a:cs typeface="Avenir Heavy"/>
              </a:rPr>
              <a:t>Sawtooth</a:t>
            </a:r>
            <a:r>
              <a:rPr lang="en-US" dirty="0" smtClean="0">
                <a:solidFill>
                  <a:schemeClr val="tx1"/>
                </a:solidFill>
                <a:latin typeface="Avenir Heavy"/>
                <a:cs typeface="Avenir Heavy"/>
              </a:rPr>
              <a:t>*</a:t>
            </a:r>
            <a:endParaRPr lang="en-US" dirty="0">
              <a:solidFill>
                <a:schemeClr val="tx1"/>
              </a:solidFill>
              <a:latin typeface="Avenir Heavy"/>
              <a:cs typeface="Avenir Heavy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57800" y="2019300"/>
            <a:ext cx="3200400" cy="1524000"/>
          </a:xfrm>
          <a:prstGeom prst="rect">
            <a:avLst/>
          </a:prstGeom>
          <a:solidFill>
            <a:schemeClr val="accent6">
              <a:lumMod val="75000"/>
              <a:alpha val="21000"/>
            </a:schemeClr>
          </a:solidFill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venir Heavy"/>
                <a:cs typeface="Avenir Heavy"/>
              </a:rPr>
              <a:t>Sovrin</a:t>
            </a:r>
            <a:endParaRPr lang="en-US" sz="2800" dirty="0">
              <a:solidFill>
                <a:schemeClr val="tx1"/>
              </a:solidFill>
              <a:latin typeface="Avenir Heavy"/>
              <a:cs typeface="Avenir Heavy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57800" y="3543300"/>
            <a:ext cx="3200400" cy="1524000"/>
          </a:xfrm>
          <a:prstGeom prst="rect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Avenir Heavy"/>
                <a:cs typeface="Avenir Heavy"/>
              </a:rPr>
              <a:t>Hyperledger</a:t>
            </a:r>
            <a:r>
              <a:rPr lang="en-US" sz="2000" dirty="0">
                <a:solidFill>
                  <a:schemeClr val="tx1"/>
                </a:solidFill>
                <a:latin typeface="Avenir Heavy"/>
                <a:cs typeface="Avenir Heavy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venir Heavy"/>
                <a:cs typeface="Avenir Heavy"/>
              </a:rPr>
              <a:t>(Fabric, </a:t>
            </a:r>
            <a:r>
              <a:rPr lang="en-US" sz="2000" dirty="0" err="1" smtClean="0">
                <a:solidFill>
                  <a:schemeClr val="tx1"/>
                </a:solidFill>
                <a:latin typeface="Avenir Heavy"/>
                <a:cs typeface="Avenir Heavy"/>
              </a:rPr>
              <a:t>Sawtooth</a:t>
            </a:r>
            <a:r>
              <a:rPr lang="en-US" sz="2000" dirty="0" smtClean="0">
                <a:solidFill>
                  <a:schemeClr val="tx1"/>
                </a:solidFill>
                <a:latin typeface="Avenir Heavy"/>
                <a:cs typeface="Avenir Heavy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Avenir Heavy"/>
                <a:cs typeface="Avenir Heavy"/>
              </a:rPr>
              <a:t>Iroha</a:t>
            </a:r>
            <a:r>
              <a:rPr lang="en-US" sz="2000" dirty="0" smtClean="0">
                <a:solidFill>
                  <a:schemeClr val="tx1"/>
                </a:solidFill>
                <a:latin typeface="Avenir Heavy"/>
                <a:cs typeface="Avenir Heavy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Avenir Heavy"/>
                <a:cs typeface="Avenir Heavy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Avenir Heavy"/>
                <a:cs typeface="Avenir Heavy"/>
              </a:rPr>
            </a:br>
            <a:r>
              <a:rPr lang="en-US" sz="2000" dirty="0">
                <a:solidFill>
                  <a:schemeClr val="tx1"/>
                </a:solidFill>
                <a:latin typeface="Avenir Heavy"/>
                <a:cs typeface="Avenir Heavy"/>
              </a:rPr>
              <a:t>R3 </a:t>
            </a:r>
            <a:r>
              <a:rPr lang="en-US" sz="2000" dirty="0" err="1" smtClean="0">
                <a:solidFill>
                  <a:schemeClr val="tx1"/>
                </a:solidFill>
                <a:latin typeface="Avenir Heavy"/>
                <a:cs typeface="Avenir Heavy"/>
              </a:rPr>
              <a:t>Corda</a:t>
            </a:r>
            <a:r>
              <a:rPr lang="en-US" sz="2000" dirty="0" smtClean="0">
                <a:solidFill>
                  <a:schemeClr val="tx1"/>
                </a:solidFill>
                <a:latin typeface="Avenir Heavy"/>
                <a:cs typeface="Avenir Heavy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Avenir Heavy"/>
                <a:cs typeface="Avenir Heavy"/>
              </a:rPr>
            </a:br>
            <a:r>
              <a:rPr lang="en-US" sz="2000" dirty="0" smtClean="0">
                <a:solidFill>
                  <a:schemeClr val="tx1"/>
                </a:solidFill>
                <a:latin typeface="Avenir Heavy"/>
                <a:cs typeface="Avenir Heavy"/>
              </a:rPr>
              <a:t>CU Ledger</a:t>
            </a:r>
            <a:endParaRPr lang="en-US" sz="2000" dirty="0">
              <a:solidFill>
                <a:schemeClr val="tx1"/>
              </a:solidFill>
              <a:latin typeface="Avenir Heavy"/>
              <a:cs typeface="Avenir Heavy"/>
            </a:endParaRPr>
          </a:p>
        </p:txBody>
      </p:sp>
      <p:sp>
        <p:nvSpPr>
          <p:cNvPr id="18" name="Title 2"/>
          <p:cNvSpPr txBox="1">
            <a:spLocks/>
          </p:cNvSpPr>
          <p:nvPr/>
        </p:nvSpPr>
        <p:spPr>
          <a:xfrm>
            <a:off x="457200" y="127621"/>
            <a:ext cx="8229600" cy="7952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u="none" kern="1200">
                <a:solidFill>
                  <a:schemeClr val="tx1"/>
                </a:solidFill>
                <a:latin typeface="Avenir Black"/>
                <a:ea typeface="+mj-ea"/>
                <a:cs typeface="Avenir Black"/>
              </a:defRPr>
            </a:lvl1pPr>
          </a:lstStyle>
          <a:p>
            <a:r>
              <a:rPr lang="en-US" dirty="0"/>
              <a:t>DIDs work with all blockchain models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47625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in </a:t>
            </a:r>
            <a:r>
              <a:rPr lang="en-US" sz="1200" dirty="0" err="1" smtClean="0"/>
              <a:t>permissionless</a:t>
            </a:r>
            <a:r>
              <a:rPr lang="en-US" sz="1200" dirty="0" smtClean="0"/>
              <a:t> mode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535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2240459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What does a DID look like?</a:t>
            </a:r>
            <a:endParaRPr lang="en-US" sz="36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243355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URN Syntax (RFC 2141)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52400" y="1485900"/>
            <a:ext cx="8839200" cy="838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b="1" dirty="0" smtClean="0">
                <a:solidFill>
                  <a:srgbClr val="0000FF"/>
                </a:solidFill>
                <a:latin typeface="Courier New"/>
                <a:cs typeface="Courier New"/>
              </a:rPr>
              <a:t>urn:uuid:ae84-d5c2-9fb785ea-72cd34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Left Brace 4"/>
          <p:cNvSpPr/>
          <p:nvPr/>
        </p:nvSpPr>
        <p:spPr>
          <a:xfrm rot="16200000">
            <a:off x="629280" y="1962776"/>
            <a:ext cx="380999" cy="798846"/>
          </a:xfrm>
          <a:prstGeom prst="leftBrace">
            <a:avLst>
              <a:gd name="adj1" fmla="val 40664"/>
              <a:gd name="adj2" fmla="val 50000"/>
            </a:avLst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1676401" y="1866899"/>
            <a:ext cx="380999" cy="990599"/>
          </a:xfrm>
          <a:prstGeom prst="leftBrace">
            <a:avLst>
              <a:gd name="adj1" fmla="val 40664"/>
              <a:gd name="adj2" fmla="val 50000"/>
            </a:avLst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5410202" y="-723902"/>
            <a:ext cx="380999" cy="6172203"/>
          </a:xfrm>
          <a:prstGeom prst="leftBrace">
            <a:avLst>
              <a:gd name="adj1" fmla="val 40664"/>
              <a:gd name="adj2" fmla="val 50000"/>
            </a:avLst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81766" y="3428774"/>
            <a:ext cx="2485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/>
                <a:cs typeface="Arial Black"/>
              </a:rPr>
              <a:t>Namespace</a:t>
            </a:r>
            <a:endParaRPr lang="en-US" sz="2400" dirty="0">
              <a:latin typeface="Arial Black"/>
              <a:cs typeface="Arial Blac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4088070"/>
            <a:ext cx="2211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/>
                <a:cs typeface="Arial Black"/>
              </a:rPr>
              <a:t>Scheme</a:t>
            </a:r>
            <a:endParaRPr lang="en-US" sz="2400" dirty="0">
              <a:latin typeface="Arial Black"/>
              <a:cs typeface="Arial Blac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7000" y="27051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/>
                <a:cs typeface="Arial Black"/>
              </a:rPr>
              <a:t>Namespace-Specific Identifier</a:t>
            </a:r>
            <a:endParaRPr lang="en-US" sz="2400" dirty="0">
              <a:latin typeface="Arial Black"/>
              <a:cs typeface="Arial Black"/>
            </a:endParaRPr>
          </a:p>
        </p:txBody>
      </p:sp>
      <p:cxnSp>
        <p:nvCxnSpPr>
          <p:cNvPr id="14" name="Straight Connector 13"/>
          <p:cNvCxnSpPr>
            <a:endCxn id="11" idx="1"/>
          </p:cNvCxnSpPr>
          <p:nvPr/>
        </p:nvCxnSpPr>
        <p:spPr>
          <a:xfrm>
            <a:off x="838200" y="2705100"/>
            <a:ext cx="0" cy="16138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1"/>
          </p:cNvCxnSpPr>
          <p:nvPr/>
        </p:nvCxnSpPr>
        <p:spPr>
          <a:xfrm>
            <a:off x="1781766" y="2705100"/>
            <a:ext cx="0" cy="954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70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Syntax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52400" y="1485900"/>
            <a:ext cx="8839200" cy="838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b="1" dirty="0" smtClean="0">
                <a:solidFill>
                  <a:srgbClr val="0000FF"/>
                </a:solidFill>
                <a:latin typeface="Courier New"/>
                <a:cs typeface="Courier New"/>
              </a:rPr>
              <a:t>did:sov:3k9dg356wdcj5gf2k9bw8kfg7a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Left Brace 4"/>
          <p:cNvSpPr/>
          <p:nvPr/>
        </p:nvSpPr>
        <p:spPr>
          <a:xfrm rot="16200000">
            <a:off x="629280" y="1962776"/>
            <a:ext cx="380999" cy="798846"/>
          </a:xfrm>
          <a:prstGeom prst="leftBrace">
            <a:avLst>
              <a:gd name="adj1" fmla="val 40664"/>
              <a:gd name="adj2" fmla="val 50000"/>
            </a:avLst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1580524" y="1962777"/>
            <a:ext cx="380999" cy="798845"/>
          </a:xfrm>
          <a:prstGeom prst="leftBrace">
            <a:avLst>
              <a:gd name="adj1" fmla="val 40664"/>
              <a:gd name="adj2" fmla="val 50000"/>
            </a:avLst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5334002" y="-800101"/>
            <a:ext cx="381000" cy="6324601"/>
          </a:xfrm>
          <a:prstGeom prst="leftBrace">
            <a:avLst>
              <a:gd name="adj1" fmla="val 40664"/>
              <a:gd name="adj2" fmla="val 50000"/>
            </a:avLst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81766" y="3428774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/>
                <a:cs typeface="Arial Black"/>
              </a:rPr>
              <a:t>M</a:t>
            </a:r>
            <a:r>
              <a:rPr lang="en-US" sz="2400" dirty="0" smtClean="0">
                <a:latin typeface="Arial Black"/>
                <a:cs typeface="Arial Black"/>
              </a:rPr>
              <a:t>ethod</a:t>
            </a:r>
            <a:endParaRPr lang="en-US" sz="2400" dirty="0">
              <a:latin typeface="Arial Black"/>
              <a:cs typeface="Arial Blac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4088070"/>
            <a:ext cx="2211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/>
                <a:cs typeface="Arial Black"/>
              </a:rPr>
              <a:t>Scheme</a:t>
            </a:r>
            <a:endParaRPr lang="en-US" sz="2400" dirty="0">
              <a:latin typeface="Arial Black"/>
              <a:cs typeface="Arial Blac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0400" y="27051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/>
                <a:cs typeface="Arial Black"/>
              </a:rPr>
              <a:t>Method-Specific Identifier</a:t>
            </a:r>
            <a:endParaRPr lang="en-US" sz="2400" dirty="0">
              <a:latin typeface="Arial Black"/>
              <a:cs typeface="Arial Black"/>
            </a:endParaRPr>
          </a:p>
        </p:txBody>
      </p:sp>
      <p:cxnSp>
        <p:nvCxnSpPr>
          <p:cNvPr id="14" name="Straight Connector 13"/>
          <p:cNvCxnSpPr>
            <a:endCxn id="11" idx="1"/>
          </p:cNvCxnSpPr>
          <p:nvPr/>
        </p:nvCxnSpPr>
        <p:spPr>
          <a:xfrm>
            <a:off x="838200" y="2705100"/>
            <a:ext cx="0" cy="16138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1"/>
          </p:cNvCxnSpPr>
          <p:nvPr/>
        </p:nvCxnSpPr>
        <p:spPr>
          <a:xfrm>
            <a:off x="1781766" y="2705100"/>
            <a:ext cx="0" cy="954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7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DID Method </a:t>
            </a:r>
            <a:r>
              <a:rPr lang="en-US" dirty="0"/>
              <a:t>s</a:t>
            </a:r>
            <a:r>
              <a:rPr lang="en-US" dirty="0" smtClean="0"/>
              <a:t>pecs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69823"/>
              </p:ext>
            </p:extLst>
          </p:nvPr>
        </p:nvGraphicFramePr>
        <p:xfrm>
          <a:off x="609600" y="1308100"/>
          <a:ext cx="7696200" cy="331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45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/>
                        <a:t>Method</a:t>
                      </a:r>
                      <a:endParaRPr 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/>
                        <a:t>DID prefix</a:t>
                      </a:r>
                      <a:endParaRPr lang="en-US" sz="3200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45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/>
                        <a:t>Sovrin</a:t>
                      </a:r>
                      <a:endParaRPr 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err="1" smtClean="0"/>
                        <a:t>did:sov</a:t>
                      </a:r>
                      <a:r>
                        <a:rPr lang="en-US" sz="3200" dirty="0" smtClean="0"/>
                        <a:t>:</a:t>
                      </a:r>
                      <a:endParaRPr lang="en-US" sz="3200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45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err="1" smtClean="0"/>
                        <a:t>Bitcoin</a:t>
                      </a:r>
                      <a:r>
                        <a:rPr lang="en-US" sz="3200" baseline="0" dirty="0" smtClean="0"/>
                        <a:t> Reference</a:t>
                      </a:r>
                      <a:endParaRPr 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4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/>
                        <a:t>did:</a:t>
                      </a:r>
                      <a:r>
                        <a:rPr lang="en-US" sz="3200" dirty="0" err="1" smtClean="0"/>
                        <a:t>btcr</a:t>
                      </a:r>
                      <a:r>
                        <a:rPr lang="en-US" sz="3200" dirty="0" smtClean="0"/>
                        <a:t>:</a:t>
                      </a:r>
                      <a:endParaRPr lang="en-US" sz="3200" dirty="0" smtClean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45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err="1" smtClean="0"/>
                        <a:t>Ethereum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uPort</a:t>
                      </a:r>
                      <a:endParaRPr 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4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/>
                        <a:t>did:uport</a:t>
                      </a:r>
                      <a:r>
                        <a:rPr lang="en-US" sz="3200" dirty="0" smtClean="0"/>
                        <a:t>:</a:t>
                      </a: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45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err="1" smtClean="0"/>
                        <a:t>Ethereum</a:t>
                      </a:r>
                      <a:r>
                        <a:rPr lang="en-US" sz="3200" dirty="0" smtClean="0"/>
                        <a:t> Consent</a:t>
                      </a:r>
                      <a:endParaRPr 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4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/>
                        <a:t>did:cnsnt</a:t>
                      </a:r>
                      <a:r>
                        <a:rPr lang="en-US" sz="3200" dirty="0" smtClean="0"/>
                        <a:t>:</a:t>
                      </a:r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94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spect Network 0526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Respect Network 05262015.thmx</Template>
  <TotalTime>121371</TotalTime>
  <Words>866</Words>
  <Application>Microsoft Macintosh PowerPoint</Application>
  <PresentationFormat>On-screen Show (16:10)</PresentationFormat>
  <Paragraphs>207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Respect Network 05262015</vt:lpstr>
      <vt:lpstr>PowerPoint Presentation</vt:lpstr>
      <vt:lpstr>PowerPoint Presentation</vt:lpstr>
      <vt:lpstr>What is a DID?</vt:lpstr>
      <vt:lpstr>Why is blockchain identity a breakthrough?</vt:lpstr>
      <vt:lpstr>PowerPoint Presentation</vt:lpstr>
      <vt:lpstr>PowerPoint Presentation</vt:lpstr>
      <vt:lpstr>URN Syntax (RFC 2141)</vt:lpstr>
      <vt:lpstr>DID Syntax</vt:lpstr>
      <vt:lpstr>Initial DID Method specs</vt:lpstr>
      <vt:lpstr>The 3 purposes of DID methods</vt:lpstr>
      <vt:lpstr>PowerPoint Presentation</vt:lpstr>
      <vt:lpstr>PowerPoint Presentation</vt:lpstr>
      <vt:lpstr>The primary elements of a DDO</vt:lpstr>
      <vt:lpstr>PowerPoint Presentation</vt:lpstr>
      <vt:lpstr>DID and owner public key blocks</vt:lpstr>
      <vt:lpstr>Control and service endpoint blocks</vt:lpstr>
      <vt:lpstr>Timestamp and signature blocks</vt:lpstr>
      <vt:lpstr>PowerPoint Presentation</vt:lpstr>
      <vt:lpstr>A Guardian manages a DID for a Dependent</vt:lpstr>
      <vt:lpstr>Example DID under guardianship</vt:lpstr>
      <vt:lpstr>PowerPoint Presentation</vt:lpstr>
      <vt:lpstr>DID paths and fragments</vt:lpstr>
      <vt:lpstr>Five Rules for Respecting Privacy</vt:lpstr>
      <vt:lpstr>PowerPoint Presentation</vt:lpstr>
      <vt:lpstr>PowerPoint Presentation</vt:lpstr>
      <vt:lpstr>PowerPoint Presentation</vt:lpstr>
      <vt:lpstr>Background: Identifiers on the Web</vt:lpstr>
      <vt:lpstr>The 3 motivations for DIDs</vt:lpstr>
      <vt:lpstr>About DID method specifications</vt:lpstr>
    </vt:vector>
  </TitlesOfParts>
  <Company>Respect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Drummond Reed</dc:creator>
  <cp:lastModifiedBy>Drummond Reed</cp:lastModifiedBy>
  <cp:revision>1683</cp:revision>
  <cp:lastPrinted>2016-01-20T16:09:22Z</cp:lastPrinted>
  <dcterms:created xsi:type="dcterms:W3CDTF">2014-09-07T07:08:33Z</dcterms:created>
  <dcterms:modified xsi:type="dcterms:W3CDTF">2017-04-27T15:14:24Z</dcterms:modified>
</cp:coreProperties>
</file>