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08525" cy="30279975"/>
  <p:notesSz cx="29457650" cy="41756013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  <a:srgbClr val="035917"/>
    <a:srgbClr val="5E8812"/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10134" y="9300"/>
      </p:cViewPr>
      <p:guideLst>
        <p:guide orient="horz" pos="18382"/>
        <p:guide orient="horz" pos="3731"/>
        <p:guide orient="horz" pos="10943"/>
        <p:guide orient="horz" pos="4139"/>
        <p:guide pos="827"/>
        <p:guide pos="26139"/>
        <p:guide pos="13483"/>
        <p:guide pos="964"/>
        <p:guide pos="97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t" anchorCtr="0" compatLnSpc="1">
            <a:prstTxWarp prst="textNoShape">
              <a:avLst/>
            </a:prstTxWarp>
          </a:bodyPr>
          <a:lstStyle>
            <a:lvl1pPr defTabSz="3890221">
              <a:defRPr sz="51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687802" y="2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t" anchorCtr="0" compatLnSpc="1">
            <a:prstTxWarp prst="textNoShape">
              <a:avLst/>
            </a:prstTxWarp>
          </a:bodyPr>
          <a:lstStyle>
            <a:lvl1pPr algn="r" defTabSz="3890221">
              <a:defRPr sz="51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965734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b" anchorCtr="0" compatLnSpc="1">
            <a:prstTxWarp prst="textNoShape">
              <a:avLst/>
            </a:prstTxWarp>
          </a:bodyPr>
          <a:lstStyle>
            <a:lvl1pPr defTabSz="3890221">
              <a:defRPr sz="51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687802" y="3965734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b" anchorCtr="0" compatLnSpc="1">
            <a:prstTxWarp prst="textNoShape">
              <a:avLst/>
            </a:prstTxWarp>
          </a:bodyPr>
          <a:lstStyle>
            <a:lvl1pPr algn="r" defTabSz="3890221">
              <a:defRPr sz="5100"/>
            </a:lvl1pPr>
          </a:lstStyle>
          <a:p>
            <a:pPr>
              <a:defRPr/>
            </a:pPr>
            <a:fld id="{B23D5CCC-2192-43F0-B05F-B5F5AA32A83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831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t" anchorCtr="0" compatLnSpc="1">
            <a:prstTxWarp prst="textNoShape">
              <a:avLst/>
            </a:prstTxWarp>
          </a:bodyPr>
          <a:lstStyle>
            <a:lvl1pPr defTabSz="3890221">
              <a:defRPr sz="51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687802" y="2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t" anchorCtr="0" compatLnSpc="1">
            <a:prstTxWarp prst="textNoShape">
              <a:avLst/>
            </a:prstTxWarp>
          </a:bodyPr>
          <a:lstStyle>
            <a:lvl1pPr algn="r" defTabSz="3890221">
              <a:defRPr sz="51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57600" y="3127375"/>
            <a:ext cx="22148800" cy="15667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44819" y="19835817"/>
            <a:ext cx="23568025" cy="1879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5734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b" anchorCtr="0" compatLnSpc="1">
            <a:prstTxWarp prst="textNoShape">
              <a:avLst/>
            </a:prstTxWarp>
          </a:bodyPr>
          <a:lstStyle>
            <a:lvl1pPr defTabSz="3890221">
              <a:defRPr sz="51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687802" y="3965734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b" anchorCtr="0" compatLnSpc="1">
            <a:prstTxWarp prst="textNoShape">
              <a:avLst/>
            </a:prstTxWarp>
          </a:bodyPr>
          <a:lstStyle>
            <a:lvl1pPr algn="r" defTabSz="3890221">
              <a:defRPr sz="5100"/>
            </a:lvl1pPr>
          </a:lstStyle>
          <a:p>
            <a:pPr>
              <a:defRPr/>
            </a:pPr>
            <a:fld id="{977B28C7-3D46-4C6E-A695-D0A9BC6F160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490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1pPr>
    <a:lvl2pPr marL="2087563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2pPr>
    <a:lvl3pPr marL="417512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3pPr>
    <a:lvl4pPr marL="626427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4pPr>
    <a:lvl5pPr marL="8351838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609" indent="-285618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474" indent="-228497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9464" indent="-228497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6450" indent="-228497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3436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0426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7416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4402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smtClean="0"/>
              <a:t>Dezember 2005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609" indent="-285618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474" indent="-228497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9464" indent="-228497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6450" indent="-228497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3436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0426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7416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4402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B999BB-79B8-4A27-8983-25AC36B92DC4}" type="slidenum">
              <a:rPr lang="de-CH" smtClean="0"/>
              <a:pPr eaLnBrk="1" hangingPunct="1"/>
              <a:t>1</a:t>
            </a:fld>
            <a:endParaRPr lang="de-CH" smtClean="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2088215" indent="0" algn="ctr">
              <a:buNone/>
              <a:defRPr/>
            </a:lvl2pPr>
            <a:lvl3pPr marL="4176431" indent="0" algn="ctr">
              <a:buNone/>
              <a:defRPr/>
            </a:lvl3pPr>
            <a:lvl4pPr marL="6264646" indent="0" algn="ctr">
              <a:buNone/>
              <a:defRPr/>
            </a:lvl4pPr>
            <a:lvl5pPr marL="8352861" indent="0" algn="ctr">
              <a:buNone/>
              <a:defRPr/>
            </a:lvl5pPr>
            <a:lvl6pPr marL="10441076" indent="0" algn="ctr">
              <a:buNone/>
              <a:defRPr/>
            </a:lvl6pPr>
            <a:lvl7pPr marL="12529292" indent="0" algn="ctr">
              <a:buNone/>
              <a:defRPr/>
            </a:lvl7pPr>
            <a:lvl8pPr marL="14617507" indent="0" algn="ctr">
              <a:buNone/>
              <a:defRPr/>
            </a:lvl8pPr>
            <a:lvl9pPr marL="16705722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4AA93-8CB3-4F2E-BE00-3161692B604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60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A368C-A3AD-4F2C-9B36-DAA68513520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6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6B637-8D3C-404E-9F79-2F2FA882177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D47DD-2588-4828-8C30-CBCB86AF3E3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8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/>
            </a:lvl1pPr>
            <a:lvl2pPr marL="2088215" indent="0">
              <a:buNone/>
              <a:defRPr sz="8200"/>
            </a:lvl2pPr>
            <a:lvl3pPr marL="4176431" indent="0">
              <a:buNone/>
              <a:defRPr sz="7300"/>
            </a:lvl3pPr>
            <a:lvl4pPr marL="6264646" indent="0">
              <a:buNone/>
              <a:defRPr sz="6400"/>
            </a:lvl4pPr>
            <a:lvl5pPr marL="8352861" indent="0">
              <a:buNone/>
              <a:defRPr sz="6400"/>
            </a:lvl5pPr>
            <a:lvl6pPr marL="10441076" indent="0">
              <a:buNone/>
              <a:defRPr sz="6400"/>
            </a:lvl6pPr>
            <a:lvl7pPr marL="12529292" indent="0">
              <a:buNone/>
              <a:defRPr sz="6400"/>
            </a:lvl7pPr>
            <a:lvl8pPr marL="14617507" indent="0">
              <a:buNone/>
              <a:defRPr sz="6400"/>
            </a:lvl8pPr>
            <a:lvl9pPr marL="16705722" indent="0">
              <a:buNone/>
              <a:defRPr sz="6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090B0-8237-46B5-B43D-9F42FB8112B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1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A229C-ADCF-4B99-AB0C-F5769273443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22980-FB9C-43A1-BCE1-CA8CF97174E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39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8FB0-4BC5-4CE1-B492-237E631FA3D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45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FB6-A509-446A-99DA-364E3FDE969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82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656A-086E-4C96-BD60-A097C9A20D5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7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3EA6-0095-413D-BD83-53D7CC02E5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73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9950" y="1212850"/>
            <a:ext cx="38528625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0" y="7065963"/>
            <a:ext cx="38528625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9950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5638" y="27574875"/>
            <a:ext cx="135572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80025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C3CB07B1-63B8-4278-A4FB-C3DDF41425D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2088215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417643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6264646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835286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75" indent="-1565275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9700" indent="-1042988" algn="l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7263" indent="-1042988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11485184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3573399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5661615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7749830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8074025" y="627063"/>
            <a:ext cx="267239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56" tIns="208776" rIns="417556" bIns="2087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CH" sz="6400" b="1" dirty="0" err="1"/>
              <a:t>Gamified</a:t>
            </a:r>
            <a:r>
              <a:rPr lang="de-CH" sz="6400" b="1" dirty="0"/>
              <a:t> Mobile App für die Verbesserung von </a:t>
            </a:r>
            <a:r>
              <a:rPr lang="de-CH" sz="6400" b="1" dirty="0" err="1"/>
              <a:t>OpenStreetMap</a:t>
            </a:r>
            <a:endParaRPr lang="de-CH" sz="6400" b="1" dirty="0"/>
          </a:p>
        </p:txBody>
      </p:sp>
      <p:pic>
        <p:nvPicPr>
          <p:cNvPr id="2057" name="Picture 42" descr="Informat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833438"/>
            <a:ext cx="6748462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feld 1"/>
          <p:cNvSpPr txBox="1">
            <a:spLocks noChangeArrowheads="1"/>
          </p:cNvSpPr>
          <p:nvPr/>
        </p:nvSpPr>
        <p:spPr bwMode="auto">
          <a:xfrm>
            <a:off x="17300575" y="5127625"/>
            <a:ext cx="41513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4100" dirty="0"/>
              <a:t>Stefan </a:t>
            </a:r>
            <a:r>
              <a:rPr lang="de-CH" sz="4100" dirty="0" err="1"/>
              <a:t>Oderbolz</a:t>
            </a:r>
            <a:endParaRPr lang="de-CH" sz="4100" dirty="0"/>
          </a:p>
        </p:txBody>
      </p:sp>
      <p:sp>
        <p:nvSpPr>
          <p:cNvPr id="2059" name="Rechteck 2"/>
          <p:cNvSpPr>
            <a:spLocks noChangeArrowheads="1"/>
          </p:cNvSpPr>
          <p:nvPr/>
        </p:nvSpPr>
        <p:spPr bwMode="auto">
          <a:xfrm>
            <a:off x="21724544" y="5127625"/>
            <a:ext cx="34242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CH" sz="4100" dirty="0"/>
              <a:t>Jürg Hunziker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97039"/>
              </p:ext>
            </p:extLst>
          </p:nvPr>
        </p:nvGraphicFramePr>
        <p:xfrm>
          <a:off x="28749625" y="2127252"/>
          <a:ext cx="13701713" cy="359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711"/>
                <a:gridCol w="8446002"/>
              </a:tblGrid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Betreuer: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Prof. Stefan Keller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Experte: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Claude</a:t>
                      </a:r>
                      <a:r>
                        <a:rPr lang="de-CH" sz="5500" baseline="0" dirty="0" smtClean="0"/>
                        <a:t> Eisenhut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Projektpartner: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err="1" smtClean="0"/>
                        <a:t>bitforge</a:t>
                      </a:r>
                      <a:r>
                        <a:rPr lang="de-CH" sz="5500" dirty="0" smtClean="0"/>
                        <a:t> AG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05802"/>
              </p:ext>
            </p:extLst>
          </p:nvPr>
        </p:nvGraphicFramePr>
        <p:xfrm>
          <a:off x="1385482" y="3238267"/>
          <a:ext cx="13681900" cy="239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900"/>
              </a:tblGrid>
              <a:tr h="432191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Bachelorarbeit Herbstsemester 2012/13</a:t>
                      </a:r>
                    </a:p>
                  </a:txBody>
                  <a:tcPr marL="0" marR="0" marT="180000" marB="18000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Internet-Technologien-</a:t>
                      </a:r>
                      <a:r>
                        <a:rPr lang="de-CH" sz="5500" baseline="0" dirty="0" smtClean="0"/>
                        <a:t> und Anwendungen</a:t>
                      </a:r>
                      <a:endParaRPr lang="de-CH" sz="5500" dirty="0" smtClean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pic>
        <p:nvPicPr>
          <p:cNvPr id="12" name="Picture 5" descr="D:\xampp\htdocs\kort\_DOCUMENTATION\05_Poster\images\kort-icon_v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543" y="6512237"/>
            <a:ext cx="4122229" cy="41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078022" y="28317817"/>
            <a:ext cx="7417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5000" b="1" u="sng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http</a:t>
            </a:r>
            <a:r>
              <a:rPr lang="de-CH" sz="5000" b="1" u="sng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://</a:t>
            </a:r>
            <a:r>
              <a:rPr lang="de-CH" sz="5000" b="1" u="sng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play.kort.ch</a:t>
            </a:r>
            <a:endParaRPr lang="de-CH" sz="5000" b="1" u="sng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1034" name="Picture 10" descr="D:\xampp\htdocs\kort\_DOCUMENTATION\02_Documentation\images\screenshots\kort-screenshot-vo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315" y="14067138"/>
            <a:ext cx="2517411" cy="50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xampp\htdocs\kort\_DOCUMENTATION\02_Documentation\images\screenshots\kort-screenshot-highsco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302" y="14067138"/>
            <a:ext cx="2515813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xampp\htdocs\kort\_DOCUMENTATION\02_Documentation\images\screenshots\kort-screenshot-prof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487" y="14083209"/>
            <a:ext cx="2490180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36343311" y="19286962"/>
            <a:ext cx="20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err="1" smtClean="0"/>
              <a:t>Highscore</a:t>
            </a:r>
            <a:endParaRPr lang="de-CH" sz="2400" i="1" dirty="0"/>
          </a:p>
        </p:txBody>
      </p:sp>
      <p:sp>
        <p:nvSpPr>
          <p:cNvPr id="51" name="Textfeld 50"/>
          <p:cNvSpPr txBox="1"/>
          <p:nvPr/>
        </p:nvSpPr>
        <p:spPr>
          <a:xfrm>
            <a:off x="39478477" y="19286962"/>
            <a:ext cx="14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Profil</a:t>
            </a:r>
            <a:endParaRPr lang="de-CH" sz="2400" i="1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8263"/>
              </p:ext>
            </p:extLst>
          </p:nvPr>
        </p:nvGraphicFramePr>
        <p:xfrm>
          <a:off x="1532077" y="6540087"/>
          <a:ext cx="13895355" cy="38643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5355"/>
              </a:tblGrid>
              <a:tr h="743312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Ziele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742383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Cross-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platform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HTML5 Web-App mit JavaScript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Verbesserung der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-Daten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von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OpenStreetMap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5222"/>
              </p:ext>
            </p:extLst>
          </p:nvPr>
        </p:nvGraphicFramePr>
        <p:xfrm>
          <a:off x="1529502" y="11394068"/>
          <a:ext cx="13897930" cy="605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930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Umsetzung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Web-App mit dem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Sencha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Touch 2 Framework erstellt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Einsatz von REST-Schnittstellen für Kommunikation zwischen den Komponenten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Verwendete Technologien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Frontend: HTML5, CSS, JavaScript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Backend: PHP, Shell</a:t>
                      </a: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sp>
        <p:nvSpPr>
          <p:cNvPr id="11" name="Rechteckiger Pfeil 10"/>
          <p:cNvSpPr/>
          <p:nvPr/>
        </p:nvSpPr>
        <p:spPr>
          <a:xfrm rot="10800000" flipH="1">
            <a:off x="35534455" y="25941487"/>
            <a:ext cx="3171023" cy="1677581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graphicFrame>
        <p:nvGraphicFramePr>
          <p:cNvPr id="39" name="Tabel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93656"/>
              </p:ext>
            </p:extLst>
          </p:nvPr>
        </p:nvGraphicFramePr>
        <p:xfrm>
          <a:off x="27368007" y="6582397"/>
          <a:ext cx="13953622" cy="6892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953622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Ergebnisse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Web-App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kompatibel mit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iOS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,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Andoid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und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BlackBerry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Login mit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-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und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Google-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OAuth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Fehler auf Karte anzeigen und verbessern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Eingetragene Lösungen überprüfen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Globale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, um sich mit anderen Spielern zu messen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Ansicht seines eigenen Profils (gewonnene Punkte / Auszeichnungen)</a:t>
                      </a:r>
                      <a:endParaRPr lang="de-CH" sz="3000" baseline="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78990"/>
              </p:ext>
            </p:extLst>
          </p:nvPr>
        </p:nvGraphicFramePr>
        <p:xfrm>
          <a:off x="1529502" y="18327337"/>
          <a:ext cx="13897083" cy="10854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083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Was ist </a:t>
                      </a:r>
                      <a:r>
                        <a:rPr lang="de-CH" sz="500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Gamification</a:t>
                      </a:r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?</a:t>
                      </a:r>
                    </a:p>
                  </a:txBody>
                  <a:tcPr marL="360000" marR="360000" marT="180000" marB="180000">
                    <a:solidFill>
                      <a:srgbClr val="035917"/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0" indent="0"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Unter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versteht man das Hinzufügen von Spiel-Elementen in einen nicht-spieltypischen Kontext. Dadurch soll die Motivation der Benutzer erhöht werden, die App längerfristig zu verwenden.</a:t>
                      </a:r>
                    </a:p>
                    <a:p>
                      <a:pPr marL="0" indent="0">
                        <a:spcBef>
                          <a:spcPts val="1800"/>
                        </a:spcBef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b="1" baseline="0" dirty="0" smtClean="0">
                          <a:latin typeface="Calibri" pitchFamily="34" charset="0"/>
                        </a:rPr>
                        <a:t>Mögliche Elemente:</a:t>
                      </a:r>
                      <a:endParaRPr lang="de-CH" sz="4000" b="1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err="1" smtClean="0">
                          <a:latin typeface="Calibri" pitchFamily="34" charset="0"/>
                        </a:rPr>
                        <a:t>Badges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/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Auszeichnungen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Punktesystem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Zeitlich begrenzte Aktionen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Spezialauszeichnungen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Abhängig von Ereignissen (z.B. Halloween, Advent)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Vorteile im «echten Leben» (z.B. Vergünstigungen)</a:t>
                      </a:r>
                    </a:p>
                  </a:txBody>
                  <a:tcPr marL="360000" marR="360000" marT="180000" marB="180000">
                    <a:solidFill>
                      <a:srgbClr val="C9E7A7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http://cdn1.iconfinder.com/data/icons/SUPERVISTA/business/png/400/checkered_fla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660" y="5961424"/>
            <a:ext cx="2162882" cy="216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iles.softicons.com/download/game-icons/classic-games-icons-by-thvg/png/256/Space%20Invaders%205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4"/>
          <a:stretch/>
        </p:blipFill>
        <p:spPr bwMode="auto">
          <a:xfrm>
            <a:off x="13856234" y="17976476"/>
            <a:ext cx="1930400" cy="13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bscw.de/files/images/icons_214x214/icon_large_integrati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080" y="11035417"/>
            <a:ext cx="1853402" cy="17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462" y="23649016"/>
            <a:ext cx="2459110" cy="106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693" y="21408634"/>
            <a:ext cx="2690575" cy="74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3508" y="22554961"/>
            <a:ext cx="2832916" cy="78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880" y="21265938"/>
            <a:ext cx="1657579" cy="138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i.computer-bild.de/imgs/3/7/1/0/4/8/7/Google-Chrome-512x384-ef1f5c3243621c4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293" y="22377151"/>
            <a:ext cx="2058400" cy="1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pokipsie.ch/wp-content/uploads/2012/03/Bildschirmfoto-2012-03-07-um-21.51.38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558" y="21238788"/>
            <a:ext cx="1668609" cy="10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xplosion 2 19"/>
          <p:cNvSpPr/>
          <p:nvPr/>
        </p:nvSpPr>
        <p:spPr>
          <a:xfrm>
            <a:off x="32728647" y="23678324"/>
            <a:ext cx="5945095" cy="3415323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/>
          <p:cNvSpPr txBox="1"/>
          <p:nvPr/>
        </p:nvSpPr>
        <p:spPr>
          <a:xfrm rot="20523438">
            <a:off x="33755271" y="24845867"/>
            <a:ext cx="341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b="1" dirty="0" smtClean="0">
                <a:solidFill>
                  <a:schemeClr val="bg1"/>
                </a:solidFill>
              </a:rPr>
              <a:t>Jetzt </a:t>
            </a:r>
            <a:r>
              <a:rPr lang="de-CH" sz="4000" b="1" dirty="0" err="1" smtClean="0">
                <a:solidFill>
                  <a:schemeClr val="bg1"/>
                </a:solidFill>
              </a:rPr>
              <a:t>koins</a:t>
            </a:r>
            <a:r>
              <a:rPr lang="de-CH" sz="4000" b="1" dirty="0" smtClean="0">
                <a:solidFill>
                  <a:schemeClr val="bg1"/>
                </a:solidFill>
              </a:rPr>
              <a:t> sammeln!</a:t>
            </a:r>
            <a:endParaRPr lang="de-CH" sz="40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0098983" y="10891397"/>
            <a:ext cx="3177539" cy="16927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de-CH" sz="104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K</a:t>
            </a:r>
            <a:r>
              <a:rPr lang="de-CH" sz="88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ORT</a:t>
            </a:r>
            <a:endParaRPr lang="de-CH" sz="8800" b="1" cap="all" dirty="0">
              <a:ln w="0"/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33576926" y="19286962"/>
            <a:ext cx="173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Überprüfen</a:t>
            </a:r>
            <a:endParaRPr lang="de-CH" sz="2400" i="1" dirty="0"/>
          </a:p>
        </p:txBody>
      </p:sp>
      <p:pic>
        <p:nvPicPr>
          <p:cNvPr id="1047" name="Picture 23" descr="http://suvendugiri.files.wordpress.com/2012/02/checkbox.png?w=60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762" y="6138146"/>
            <a:ext cx="2016871" cy="20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9685412" y="20363518"/>
            <a:ext cx="506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latin typeface="Calibri" pitchFamily="34" charset="0"/>
              </a:rPr>
              <a:t>Unterstützte Browser:</a:t>
            </a:r>
            <a:endParaRPr lang="de-CH" sz="4000" b="1" dirty="0">
              <a:latin typeface="Calibri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0597722" y="19286961"/>
            <a:ext cx="173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Aufträge</a:t>
            </a:r>
            <a:endParaRPr lang="de-CH" sz="2400" i="1" dirty="0"/>
          </a:p>
        </p:txBody>
      </p:sp>
      <p:pic>
        <p:nvPicPr>
          <p:cNvPr id="1026" name="Picture 2" descr="D:\xampp\htdocs\kort\_DOCUMENTATION\02_Documentation\images\screenshots\kort-screenshot-bugmap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803" y="14067138"/>
            <a:ext cx="2490029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xampp\htdocs\kort\_DOCUMENTATION\05_Poster\images\Oderbolz_Stefan I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967" y="1944863"/>
            <a:ext cx="2361185" cy="31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xampp\htdocs\kort\_DOCUMENTATION\05_Poster\images\Hunziker_Juerg I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253" y="1989225"/>
            <a:ext cx="2294449" cy="305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xampp\htdocs\kort\_DOCUMENTATION\05_Poster\images\kort-big_pictur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952" y="13987827"/>
            <a:ext cx="12871390" cy="147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xampp\htdocs\kort-docu\_DOCUMENTATION\05_Poster\images\play.kort.ch_qrcode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047" y="25919577"/>
            <a:ext cx="2398240" cy="23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Benutzerdefiniert</PresentationFormat>
  <Paragraphs>48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HSR, Abteilung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Jürg Hunziker;Stefan Oderbolz</dc:creator>
  <cp:lastModifiedBy>Jürg Hunziker</cp:lastModifiedBy>
  <cp:revision>202</cp:revision>
  <cp:lastPrinted>2012-12-18T16:21:29Z</cp:lastPrinted>
  <dcterms:created xsi:type="dcterms:W3CDTF">2005-11-30T15:17:50Z</dcterms:created>
  <dcterms:modified xsi:type="dcterms:W3CDTF">2013-06-04T19:23:42Z</dcterms:modified>
</cp:coreProperties>
</file>