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4A7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CB25-C534-4672-899D-25BED527A47B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6402-55DC-466E-9DA1-A2252781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tryit.asp?filename=trycss_line-height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irksmode.org/css/display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+ </a:t>
            </a:r>
            <a:r>
              <a:rPr lang="en-US" dirty="0" smtClean="0"/>
              <a:t>CSS3 </a:t>
            </a:r>
            <a:r>
              <a:rPr lang="en-US" dirty="0" smtClean="0"/>
              <a:t>Blog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aside</a:t>
            </a:r>
            <a:r>
              <a:rPr lang="en-US" dirty="0" smtClean="0"/>
              <a:t>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sections will reside as a side content in our blog:</a:t>
            </a:r>
          </a:p>
          <a:p>
            <a:pPr lvl="1"/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Archives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40862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31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ooter</a:t>
            </a:r>
            <a:r>
              <a:rPr lang="en-US" dirty="0" smtClean="0"/>
              <a:t> 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3 sections in our blog:</a:t>
            </a:r>
          </a:p>
          <a:p>
            <a:pPr lvl="1"/>
            <a:r>
              <a:rPr lang="en-US" sz="2400" dirty="0" smtClean="0"/>
              <a:t>About</a:t>
            </a:r>
          </a:p>
          <a:p>
            <a:pPr lvl="1"/>
            <a:r>
              <a:rPr lang="en-US" sz="2400" dirty="0" err="1" smtClean="0"/>
              <a:t>Blogroll</a:t>
            </a:r>
            <a:endParaRPr lang="en-US" sz="2400" dirty="0" smtClean="0"/>
          </a:p>
          <a:p>
            <a:pPr lvl="1"/>
            <a:r>
              <a:rPr lang="en-US" sz="2400" dirty="0" smtClean="0"/>
              <a:t>Popular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6" y="2667000"/>
            <a:ext cx="692331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67200" y="647700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MainCont.Html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3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 and </a:t>
            </a:r>
            <a:r>
              <a:rPr lang="en-US" b="1" dirty="0" smtClean="0"/>
              <a:t>Videos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HTML5 support video tags</a:t>
            </a:r>
          </a:p>
          <a:p>
            <a:r>
              <a:rPr lang="en-US" sz="2400" dirty="0" smtClean="0"/>
              <a:t>We add an image and a video to the </a:t>
            </a:r>
            <a:r>
              <a:rPr lang="en-US" sz="2400" dirty="0" err="1" smtClean="0"/>
              <a:t>blogpost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Videos support </a:t>
            </a:r>
            <a:r>
              <a:rPr lang="en-US" sz="2400" dirty="0" err="1" smtClean="0"/>
              <a:t>Ogg</a:t>
            </a:r>
            <a:r>
              <a:rPr lang="en-US" sz="2400" dirty="0" smtClean="0"/>
              <a:t>, Mp4 &amp; </a:t>
            </a:r>
            <a:r>
              <a:rPr lang="en-US" sz="2400" dirty="0" err="1" smtClean="0"/>
              <a:t>WebM</a:t>
            </a:r>
            <a:r>
              <a:rPr lang="en-US" sz="2400" dirty="0" smtClean="0"/>
              <a:t> formats</a:t>
            </a:r>
          </a:p>
          <a:p>
            <a:r>
              <a:rPr lang="en-US" sz="2400" dirty="0" smtClean="0"/>
              <a:t>&lt;audio&gt; tags also exist, and support Wav, MP3, </a:t>
            </a:r>
            <a:r>
              <a:rPr lang="en-US" sz="2400" dirty="0" err="1" smtClean="0"/>
              <a:t>Ogg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2819400"/>
            <a:ext cx="71342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599" y="4495800"/>
            <a:ext cx="3657600" cy="58420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3999" y="4038600"/>
            <a:ext cx="3098800" cy="19812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59" y="647700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Image.Html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2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 3</a:t>
            </a:r>
            <a:r>
              <a:rPr lang="en-US" dirty="0" smtClean="0"/>
              <a:t>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9528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2600960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tell the browser to render our HTML5 tags</a:t>
            </a:r>
          </a:p>
          <a:p>
            <a:r>
              <a:rPr lang="en-US" dirty="0" smtClean="0"/>
              <a:t>as </a:t>
            </a:r>
            <a:r>
              <a:rPr lang="en-US" b="1" dirty="0" smtClean="0"/>
              <a:t>blocks</a:t>
            </a:r>
            <a:r>
              <a:rPr lang="en-US" dirty="0" smtClean="0"/>
              <a:t> till the standard is finally approved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590800" y="2743200"/>
            <a:ext cx="1676400" cy="180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6837" y="1981200"/>
            <a:ext cx="1528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1717040"/>
            <a:ext cx="30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all margins and paddings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319" y="178129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4572000"/>
            <a:ext cx="378968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0" y="4724400"/>
            <a:ext cx="2382520" cy="962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0" y="3418231"/>
            <a:ext cx="2285999" cy="12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1524000" y="3373120"/>
            <a:ext cx="3942080" cy="20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hlinkClick r:id="rId5"/>
          </p:cNvPr>
          <p:cNvSpPr txBox="1"/>
          <p:nvPr/>
        </p:nvSpPr>
        <p:spPr>
          <a:xfrm>
            <a:off x="5440680" y="5783818"/>
            <a:ext cx="267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rgbClr val="3366FF"/>
                </a:solidFill>
              </a:rPr>
              <a:t>Play with line heights</a:t>
            </a:r>
            <a:endParaRPr lang="en-US" i="1" u="sng" dirty="0">
              <a:solidFill>
                <a:srgbClr val="3366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5205413"/>
            <a:ext cx="3713480" cy="763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959" y="647700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6 CSS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Basis.Html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9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Navigation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290637"/>
            <a:ext cx="4343400" cy="53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Set position to absolute left = 0 and a background image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2943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152400"/>
            <a:ext cx="9186863" cy="40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9155"/>
            <a:ext cx="17240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25290" y="2278380"/>
            <a:ext cx="4623435" cy="39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The nested list is set within the layout</a:t>
            </a:r>
          </a:p>
          <a:p>
            <a:endParaRPr lang="en-US" sz="16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3048000"/>
            <a:ext cx="4059824" cy="377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05325" y="4191000"/>
            <a:ext cx="4623435" cy="39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Highlight selected page, hovering</a:t>
            </a:r>
          </a:p>
          <a:p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05324" y="6172200"/>
            <a:ext cx="4623435" cy="39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Special style for RSS link with icon</a:t>
            </a:r>
          </a:p>
          <a:p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5473699" y="647700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7 CSS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Nav.Html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7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CSS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intro element in Html, we add an image: </a:t>
            </a:r>
          </a:p>
          <a:p>
            <a:pPr lvl="1"/>
            <a:r>
              <a:rPr lang="en-US" sz="1600" b="1" dirty="0" smtClean="0">
                <a:solidFill>
                  <a:srgbClr val="3366FF"/>
                </a:solidFill>
              </a:rPr>
              <a:t>&lt;</a:t>
            </a:r>
            <a:r>
              <a:rPr lang="en-US" sz="1600" b="1" dirty="0" err="1">
                <a:solidFill>
                  <a:srgbClr val="3366FF"/>
                </a:solidFill>
              </a:rPr>
              <a:t>img</a:t>
            </a:r>
            <a:r>
              <a:rPr lang="en-US" sz="1600" b="1" dirty="0">
                <a:solidFill>
                  <a:srgbClr val="3366FF"/>
                </a:solidFill>
              </a:rPr>
              <a:t> </a:t>
            </a:r>
            <a:r>
              <a:rPr lang="en-US" sz="1600" b="1" dirty="0" err="1">
                <a:solidFill>
                  <a:srgbClr val="3366FF"/>
                </a:solidFill>
              </a:rPr>
              <a:t>src</a:t>
            </a:r>
            <a:r>
              <a:rPr lang="en-US" sz="1600" b="1" dirty="0">
                <a:solidFill>
                  <a:srgbClr val="3366FF"/>
                </a:solidFill>
              </a:rPr>
              <a:t>="images/intro_shauli.png" alt="Shauli" /&gt;</a:t>
            </a:r>
          </a:p>
          <a:p>
            <a:endParaRPr lang="en-US" sz="2000" dirty="0"/>
          </a:p>
        </p:txBody>
      </p:sp>
      <p:pic>
        <p:nvPicPr>
          <p:cNvPr id="12290" name="Picture 2" descr="C:\Shay\Colman\AdvASP\HTML5 CSS3 sample\Phases\images\intro_shau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9976"/>
            <a:ext cx="1600200" cy="5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276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 descr="http://d2o0t5hpnwv4c1.cloudfront.net/373_html5/border-radi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05400"/>
            <a:ext cx="2939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062480" y="3342640"/>
            <a:ext cx="3804920" cy="1915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5000" y="4888468"/>
            <a:ext cx="14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Border radius</a:t>
            </a:r>
            <a:endParaRPr lang="en-US" dirty="0"/>
          </a:p>
        </p:txBody>
      </p:sp>
      <p:pic>
        <p:nvPicPr>
          <p:cNvPr id="12297" name="Picture 9" descr="http://d2o0t5hpnwv4c1.cloudfront.net/373_html5/background-siz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04840" y="2787134"/>
            <a:ext cx="254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Scales Background image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07920" y="3028950"/>
            <a:ext cx="3459480" cy="130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320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0774" y="4888468"/>
            <a:ext cx="341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browsers that don’t support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</a:t>
            </a:r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the headings and paragraphs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Supporting a second image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143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3114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473699" y="647700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8 CSS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Intro.Html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1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Area &amp; 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CSS3 we can make elements behave like tables without it ever showing in the markup!</a:t>
            </a:r>
            <a:endParaRPr lang="en-US" sz="2400" dirty="0"/>
          </a:p>
        </p:txBody>
      </p:sp>
      <p:pic>
        <p:nvPicPr>
          <p:cNvPr id="14338" name="Picture 2" descr="http://d2o0t5hpnwv4c1.cloudfront.net/373_html5/table_ce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41642"/>
            <a:ext cx="1676400" cy="149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6200000" flipH="1">
            <a:off x="2571750" y="4781550"/>
            <a:ext cx="1752600" cy="571500"/>
          </a:xfrm>
          <a:prstGeom prst="curvedConnector3">
            <a:avLst>
              <a:gd name="adj1" fmla="val 99275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152898" y="5143501"/>
            <a:ext cx="2286006" cy="685802"/>
          </a:xfrm>
          <a:prstGeom prst="curvedConnector3">
            <a:avLst>
              <a:gd name="adj1" fmla="val 10066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00800" y="6087121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More about </a:t>
            </a:r>
            <a:r>
              <a:rPr lang="en-US" b="1" dirty="0" smtClean="0">
                <a:hlinkClick r:id="rId4"/>
              </a:rPr>
              <a:t>Display</a:t>
            </a:r>
            <a:r>
              <a:rPr lang="en-US" dirty="0" smtClean="0">
                <a:hlinkClick r:id="rId4"/>
              </a:rPr>
              <a:t> in 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SideBar</a:t>
            </a:r>
            <a:r>
              <a:rPr lang="en-US" dirty="0" smtClean="0"/>
              <a:t> design finalizing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828800"/>
            <a:ext cx="49244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6477000"/>
            <a:ext cx="5206999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9</a:t>
            </a:r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CSS Content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Sidebar.Html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9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BlogPost</a:t>
            </a:r>
            <a:r>
              <a:rPr lang="en-US" dirty="0" smtClean="0"/>
              <a:t> CSS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multiple columns of text: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now it’s only supported in Firefox so we’ll use: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1714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657600"/>
            <a:ext cx="30765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elements with added semantics</a:t>
            </a:r>
          </a:p>
          <a:p>
            <a:r>
              <a:rPr lang="en-US" dirty="0" smtClean="0"/>
              <a:t>Easier for search engines to navigate</a:t>
            </a:r>
          </a:p>
          <a:p>
            <a:r>
              <a:rPr lang="en-US" dirty="0" smtClean="0"/>
              <a:t>Drawing graphics on screen</a:t>
            </a:r>
          </a:p>
          <a:p>
            <a:r>
              <a:rPr lang="en-US" dirty="0" smtClean="0"/>
              <a:t>Storing data offline</a:t>
            </a:r>
          </a:p>
          <a:p>
            <a:r>
              <a:rPr lang="en-US" dirty="0" smtClean="0"/>
              <a:t>Drag &amp; Drop</a:t>
            </a:r>
          </a:p>
          <a:p>
            <a:r>
              <a:rPr lang="en-US" dirty="0" smtClean="0"/>
              <a:t>Video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BlogPost</a:t>
            </a:r>
            <a:r>
              <a:rPr lang="en-US" dirty="0" smtClean="0"/>
              <a:t> Box Shadow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 a box-shadow for the image and the video, and set the video size:</a:t>
            </a:r>
            <a:endParaRPr lang="en-US" dirty="0"/>
          </a:p>
        </p:txBody>
      </p:sp>
      <p:pic>
        <p:nvPicPr>
          <p:cNvPr id="17412" name="Picture 4" descr="Illustration describing how the browsers render the box-shadow CSS prope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6835"/>
            <a:ext cx="2362200" cy="14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486400" y="6477000"/>
            <a:ext cx="3606799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 CSS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BLOGPOST.Html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 </a:t>
            </a:r>
            <a:r>
              <a:rPr lang="en-US" dirty="0" smtClean="0"/>
              <a:t>zebra-striping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done! Without </a:t>
            </a:r>
            <a:r>
              <a:rPr lang="en-US" dirty="0" err="1" smtClean="0"/>
              <a:t>Javascript</a:t>
            </a:r>
            <a:r>
              <a:rPr lang="en-US" dirty="0" smtClean="0"/>
              <a:t> using CSS3 </a:t>
            </a:r>
            <a:r>
              <a:rPr lang="en-US" b="1" dirty="0" smtClean="0"/>
              <a:t>nth-child</a:t>
            </a:r>
            <a:r>
              <a:rPr lang="en-US" dirty="0" smtClean="0"/>
              <a:t> pseudo class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2819400"/>
            <a:ext cx="30384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2832059"/>
            <a:ext cx="1066800" cy="9906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6477000"/>
            <a:ext cx="5206999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11 CSS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Zebra.Html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2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CSS style changes for</a:t>
            </a:r>
          </a:p>
          <a:p>
            <a:pPr lvl="1"/>
            <a:r>
              <a:rPr lang="en-US" dirty="0" smtClean="0"/>
              <a:t>Comments submit form</a:t>
            </a:r>
          </a:p>
          <a:p>
            <a:pPr lvl="1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 in HTML5</a:t>
            </a:r>
            <a:endParaRPr lang="en-US" dirty="0"/>
          </a:p>
        </p:txBody>
      </p:sp>
      <p:pic>
        <p:nvPicPr>
          <p:cNvPr id="1026" name="Picture 2" descr="Diagram of basic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4805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4259"/>
            <a:ext cx="2457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057400" y="2648109"/>
            <a:ext cx="1733550" cy="6762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57400" y="2905284"/>
            <a:ext cx="1524000" cy="838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24050" y="3324384"/>
            <a:ext cx="1809750" cy="6477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43075" y="5381784"/>
            <a:ext cx="1838325" cy="4191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81175" y="4734084"/>
            <a:ext cx="5000625" cy="1905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90800" y="4353084"/>
            <a:ext cx="1143000" cy="1905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1800" y="2067084"/>
            <a:ext cx="5715000" cy="180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 Page Title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38375" y="2157571"/>
            <a:ext cx="1343025" cy="6429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6700" y="6381750"/>
            <a:ext cx="13716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39" y="1295400"/>
            <a:ext cx="8716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old versions of HTML we used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&lt;div&gt; </a:t>
            </a:r>
            <a:r>
              <a:rPr lang="en-US" dirty="0" smtClean="0"/>
              <a:t>to contain different sections. The new semantic tags</a:t>
            </a:r>
          </a:p>
          <a:p>
            <a:r>
              <a:rPr lang="en-US" dirty="0" smtClean="0"/>
              <a:t>makes it easier for search engines to figure out the page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HTML4 or XHTML – we create a navigation as an unordered list.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" y="6381750"/>
            <a:ext cx="33909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Navigation.Html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48482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 an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for this section, as we will modify its style later.</a:t>
            </a:r>
          </a:p>
          <a:p>
            <a:r>
              <a:rPr lang="en-US" dirty="0" smtClean="0"/>
              <a:t>Notice we use a header tag to describe the content of sections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" y="638175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3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Introduction.Html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6057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3 sections</a:t>
            </a:r>
          </a:p>
          <a:p>
            <a:pPr lvl="1"/>
            <a:r>
              <a:rPr lang="en-US" dirty="0" smtClean="0"/>
              <a:t>Blog post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Comment form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" y="6381750"/>
            <a:ext cx="36195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 </a:t>
            </a:r>
            <a:r>
              <a:rPr lang="en-US" b="1" cap="all" dirty="0" err="1" smtClean="0">
                <a:ln w="90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MainCont.Html</a:t>
            </a:r>
            <a:endParaRPr lang="en-US" b="1" cap="all" dirty="0" smtClean="0">
              <a:ln w="90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9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 – </a:t>
            </a:r>
            <a:r>
              <a:rPr lang="en-US" b="1" dirty="0" smtClean="0"/>
              <a:t>Blog Post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&lt;article&gt;</a:t>
            </a:r>
            <a:r>
              <a:rPr lang="en-US" sz="2800" dirty="0" smtClean="0"/>
              <a:t> tag</a:t>
            </a:r>
          </a:p>
          <a:p>
            <a:pPr lvl="1"/>
            <a:r>
              <a:rPr lang="en-US" sz="2400" dirty="0"/>
              <a:t>denote an </a:t>
            </a:r>
            <a:r>
              <a:rPr lang="en-US" sz="2400" u="sng" dirty="0"/>
              <a:t>independent</a:t>
            </a:r>
            <a:r>
              <a:rPr lang="en-US" sz="2400" dirty="0"/>
              <a:t> entry in a blog, discussion, encyclopedia, </a:t>
            </a:r>
            <a:r>
              <a:rPr lang="en-US" sz="2400" dirty="0" smtClean="0"/>
              <a:t>etc. Each Post will reside inside a separate article tag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Inside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r>
              <a:rPr lang="en-US" sz="2400" dirty="0" smtClean="0"/>
              <a:t> we tell the user who posted, when, and how many comments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&lt;time&gt; </a:t>
            </a:r>
            <a:r>
              <a:rPr lang="en-US" sz="2400" dirty="0" smtClean="0"/>
              <a:t>tag: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096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Diagram describing use of the datetime HTML attrib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72100"/>
            <a:ext cx="2971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 - </a:t>
            </a:r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new here…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62865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 – </a:t>
            </a:r>
            <a:r>
              <a:rPr lang="en-US" b="1" dirty="0" smtClean="0"/>
              <a:t>Comment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HTML5 validation of required fields, emails,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352800"/>
            <a:ext cx="46767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3520" y="4419600"/>
            <a:ext cx="812800" cy="1320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2120" y="4953000"/>
            <a:ext cx="812800" cy="1320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2320" y="3886200"/>
            <a:ext cx="812800" cy="1320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503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HTML5 + CSS3 Blog Sample</vt:lpstr>
      <vt:lpstr>HTML5</vt:lpstr>
      <vt:lpstr>Page Structure in HTML5</vt:lpstr>
      <vt:lpstr>Navigation</vt:lpstr>
      <vt:lpstr>Introduction</vt:lpstr>
      <vt:lpstr>Main Content Area</vt:lpstr>
      <vt:lpstr>Main Content – Blog Post</vt:lpstr>
      <vt:lpstr>Main Content - Comments</vt:lpstr>
      <vt:lpstr>Main Content – Comment Form</vt:lpstr>
      <vt:lpstr>aside area</vt:lpstr>
      <vt:lpstr>footer area</vt:lpstr>
      <vt:lpstr>Adding Images and Videos</vt:lpstr>
      <vt:lpstr>CSS 3 Styling</vt:lpstr>
      <vt:lpstr>Navigation CSS</vt:lpstr>
      <vt:lpstr>Intro CSS 3</vt:lpstr>
      <vt:lpstr>Intro CSS 3</vt:lpstr>
      <vt:lpstr>Content Area &amp; Sidebar</vt:lpstr>
      <vt:lpstr>SideBar design finalizing</vt:lpstr>
      <vt:lpstr>BlogPost CSS 3</vt:lpstr>
      <vt:lpstr>BlogPost Box Shadow</vt:lpstr>
      <vt:lpstr>Comments zebra-striping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Shay</dc:creator>
  <cp:lastModifiedBy>def</cp:lastModifiedBy>
  <cp:revision>44</cp:revision>
  <dcterms:created xsi:type="dcterms:W3CDTF">2011-12-26T19:50:08Z</dcterms:created>
  <dcterms:modified xsi:type="dcterms:W3CDTF">2012-10-24T10:46:19Z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1350817156</vt:lpwstr>
  </property>
  <property fmtid="{D5CDD505-2E9C-101B-9397-08002B2CF9AE}" pid="3" name="_new_ms_pID_72543">
    <vt:lpwstr>(3)oIybuz99n32M8lCfH3sKRcHQoLQKsLrtsoz8yFSq5MJhLdupMN6VEkpA8YAkIFSTQmexXJ7G
r9aqsR3sGEs9ISNbsFgjfFrzCZ9/7oqRxi5CJu935LmdKMdCLp7TIBgMU0vE4fpoxTe3ApWt
py8eHk+8W9Yl5RUSz7ijtv++AIwF/kfRTSR+ancvSEpMLb2ZN9+njyR0s1ib21wZFLmOBBL0
e8ei2UChZmYBbDK/MN</vt:lpwstr>
  </property>
  <property fmtid="{D5CDD505-2E9C-101B-9397-08002B2CF9AE}" pid="4" name="_new_ms_pID_725431">
    <vt:lpwstr>xyq8LcT3QeZZ6kKyS9Yv1A4ywDCKdfdSXKk7MEG8JYuSILFsw8mXSD
NpHaTVzfGNZHUojl7x1RRAexid1Qei4+ih0jFUjiM/eViKfmaKuENS9XzqgBISLup17kcU9f
I7B7jMU0+pNOF7C7xp/IFoSuByRhLyO417b9PIxu2yFipJzOa9MXu53sPJtxf82BdSlqxN4x
ehZ4UmOzeKGm/SaP6RUEw28wU10eu0jjI+Ej</vt:lpwstr>
  </property>
  <property fmtid="{D5CDD505-2E9C-101B-9397-08002B2CF9AE}" pid="5" name="_new_ms_pID_725432">
    <vt:lpwstr>8UhgHuiHlwELJ7vNrjwppJTidvSUNBCzS5ep
qnD2DH950eLfVk/FwMx7wljLUJq9gi9JAk3oH49mkGKL3WWPT51zBWzQq/bdXjD/QJtqTycO
QQo/bJkRNOMzZ+kQTBP7zhn+n+VpREbqB96DtigWykMuYqEJA+aL+Kgb5CSlenUs</vt:lpwstr>
  </property>
</Properties>
</file>