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12A0-4435-5250-65CC-E45AD944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AB0FB-6BDA-8F48-7D82-41DBAE46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08A6-9269-0013-FD15-3B0B8470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AC63-4A8D-1979-15A2-D414FB95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656E-025B-2134-01DA-C6D4FFC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D6B-F184-3AA6-CF0F-94172990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E435-1A6A-D75C-1BC8-A18B59BE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0F6F-86E8-4BC9-ABD0-E1714E66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F96A-830B-38D4-AA00-64FDF75C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3BD9-D129-65D4-9901-90A478BB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279F7-E7F0-DBF5-DDE6-525DC4C0D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F1A69-943F-179C-B8D4-112DF00B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0782-DB4E-CA20-C1BD-8CF8A209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170B-EEFA-9A3B-CFC5-6D14EFB0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5EF6-9123-0495-1FAF-A89F8AC1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A711-8551-928F-23C3-A5861569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E519-07F2-D1A8-39EB-62762067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5D9B-2406-765D-2AE3-262E18B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A1E0-3E4C-2705-597D-80ED1EB3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C701-C5F5-358D-02E9-745A7993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EF8C-BC78-8CAC-431B-35003927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70554-B9CC-9593-DEAC-E70ABAFC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AFCE-89B6-E172-8B81-3507C172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9168-9EED-9EE6-CFC3-D64E33DF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D5D4-8DB6-3D16-9D6F-FB8AC7D9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4ACC-E6B5-FE18-1940-28099511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0DA4-C3FC-99B6-4322-A3344575A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8CF70-2628-46E2-1E1A-4C025E067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6BFEE-FB53-AF87-2EC8-6D3B7E3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FBB13-BA58-3713-37A1-13CBEB4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C684-48D4-B7FD-BA98-5FCD4AE7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D132-9A85-0219-FC69-AE84F04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AD9C-1F94-50E2-82FC-663F4692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9C5F6-4E08-94DA-1DC0-48063542C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8D88-1390-550D-41A3-3DCC98FD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4B243-AF1C-650D-140F-81216F13A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B188B-015E-74B5-42F3-17815AC5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1A578-97F5-FDC4-0802-E80EBF13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AA0E0-A98F-119D-7BE5-68FD9DE3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BBA6-F158-C088-3985-94F8163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C4AB1-EB38-915C-1809-5593F027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98632-29B0-D821-B3A0-D1338423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1979-6224-6798-759E-73E4228A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39A75-5F90-F5B7-642B-50B46366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CE62-2177-60FB-E391-9F853F70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DCD9-6171-2DB1-38BF-CC0779A2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D367-42F1-68F1-4070-9FBF91EE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07FB-092E-FAB7-E2B7-6154D580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7EF8C-3248-9F16-8B3A-4522B544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D0853-D574-589D-AF88-C46686D3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443F-5B81-36A9-FD01-CB03D65D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9D10-C54F-5168-CDD6-A895283F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8891-15A3-1BDE-983B-A2E0B30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79B2E-9C35-48B6-E53C-312008682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81797-F494-507B-C87B-7CF10DE5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6900-0CA6-297E-CC87-1E08C260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1333E-488F-3B7A-9601-65352DC0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846D-85DE-85DE-DCD4-2F6E015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95A2-ADF1-E157-6FF5-711A0BC7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E0918-D50C-912C-7503-BE740766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091E-2577-7D96-2464-8299DA16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A70EA-A22D-4B4D-B7A7-632023BFB16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8EF1-2F7D-D9EB-23AB-7E8C7A589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AF3F-CAB9-A95A-53C6-FE7D16D83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82CB3-787F-F64D-8167-DBFFCEC8B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7219E-E2FC-F629-B54C-7F0FBC72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 t="4487" r="9387" b="6037"/>
          <a:stretch/>
        </p:blipFill>
        <p:spPr>
          <a:xfrm>
            <a:off x="6497320" y="584200"/>
            <a:ext cx="5130800" cy="542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263CE-2FBB-0212-7BA7-A117DA747E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07" t="6332" r="11249" b="6953"/>
          <a:stretch/>
        </p:blipFill>
        <p:spPr>
          <a:xfrm>
            <a:off x="497840" y="695960"/>
            <a:ext cx="4922459" cy="5253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194D7-9098-C59C-3DA5-D6ED0D24D63B}"/>
              </a:ext>
            </a:extLst>
          </p:cNvPr>
          <p:cNvSpPr txBox="1"/>
          <p:nvPr/>
        </p:nvSpPr>
        <p:spPr>
          <a:xfrm>
            <a:off x="1265129" y="87682"/>
            <a:ext cx="281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 as Sampling 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A75BD-2606-A8F2-F525-06110520286A}"/>
              </a:ext>
            </a:extLst>
          </p:cNvPr>
          <p:cNvSpPr txBox="1"/>
          <p:nvPr/>
        </p:nvSpPr>
        <p:spPr>
          <a:xfrm>
            <a:off x="7680543" y="87682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as Sampling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FC39A-97DF-0856-6DF3-4DB8F832230D}"/>
              </a:ext>
            </a:extLst>
          </p:cNvPr>
          <p:cNvSpPr txBox="1"/>
          <p:nvPr/>
        </p:nvSpPr>
        <p:spPr>
          <a:xfrm>
            <a:off x="563880" y="6004559"/>
            <a:ext cx="250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box is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is class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84227-DC49-03A0-48F9-25A6F24DC5AD}"/>
              </a:ext>
            </a:extLst>
          </p:cNvPr>
          <p:cNvSpPr txBox="1"/>
          <p:nvPr/>
        </p:nvSpPr>
        <p:spPr>
          <a:xfrm>
            <a:off x="6568829" y="6004560"/>
            <a:ext cx="303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box is a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is classmates (including focal student)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0E74-3EC3-5C95-9DD3-E9A4035F4ABA}"/>
              </a:ext>
            </a:extLst>
          </p:cNvPr>
          <p:cNvSpPr txBox="1"/>
          <p:nvPr/>
        </p:nvSpPr>
        <p:spPr>
          <a:xfrm>
            <a:off x="3195320" y="6004559"/>
            <a:ext cx="229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Class Size</a:t>
            </a:r>
          </a:p>
          <a:p>
            <a:pPr algn="ctr"/>
            <a:r>
              <a:rPr lang="en-US" dirty="0"/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EE21B-564D-8D49-6978-ADB8265EC8D7}"/>
              </a:ext>
            </a:extLst>
          </p:cNvPr>
          <p:cNvSpPr txBox="1"/>
          <p:nvPr/>
        </p:nvSpPr>
        <p:spPr>
          <a:xfrm>
            <a:off x="9469121" y="6014718"/>
            <a:ext cx="229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Classmates</a:t>
            </a:r>
          </a:p>
          <a:p>
            <a:pPr algn="ctr"/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62954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A1917-B473-53C1-2880-9EB78815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80" r="20216" b="18095"/>
          <a:stretch/>
        </p:blipFill>
        <p:spPr>
          <a:xfrm>
            <a:off x="5892415" y="-159471"/>
            <a:ext cx="565297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27037-8157-9EF4-95AC-832CC261D70B}"/>
              </a:ext>
            </a:extLst>
          </p:cNvPr>
          <p:cNvSpPr txBox="1"/>
          <p:nvPr/>
        </p:nvSpPr>
        <p:spPr>
          <a:xfrm>
            <a:off x="324092" y="266217"/>
            <a:ext cx="49655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simulation of the spatial distribution of trees</a:t>
            </a:r>
          </a:p>
          <a:p>
            <a:endParaRPr lang="en-US" sz="2400" dirty="0"/>
          </a:p>
          <a:p>
            <a:r>
              <a:rPr lang="en-US" sz="2400" dirty="0"/>
              <a:t>We want to understand the characteristics of trees in space. </a:t>
            </a:r>
          </a:p>
          <a:p>
            <a:endParaRPr lang="en-US" sz="2400" dirty="0"/>
          </a:p>
          <a:p>
            <a:r>
              <a:rPr lang="en-US" sz="2400" dirty="0"/>
              <a:t>How do we sample?</a:t>
            </a:r>
          </a:p>
          <a:p>
            <a:endParaRPr lang="en-US" sz="2400" dirty="0"/>
          </a:p>
          <a:p>
            <a:r>
              <a:rPr lang="en-US" sz="2400" dirty="0"/>
              <a:t>We could sample locations or trees as our sample units.</a:t>
            </a:r>
          </a:p>
        </p:txBody>
      </p:sp>
    </p:spTree>
    <p:extLst>
      <p:ext uri="{BB962C8B-B14F-4D97-AF65-F5344CB8AC3E}">
        <p14:creationId xmlns:p14="http://schemas.microsoft.com/office/powerpoint/2010/main" val="318108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5B5F4-6C3F-F17A-FD7C-940AA9F73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F59121-16E5-BD06-C44A-A36AD9C14FC8}"/>
              </a:ext>
            </a:extLst>
          </p:cNvPr>
          <p:cNvSpPr txBox="1"/>
          <p:nvPr/>
        </p:nvSpPr>
        <p:spPr>
          <a:xfrm>
            <a:off x="324092" y="266217"/>
            <a:ext cx="49655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simulation of the spatial distribution of trees</a:t>
            </a:r>
          </a:p>
          <a:p>
            <a:endParaRPr lang="en-US" sz="2400" dirty="0"/>
          </a:p>
          <a:p>
            <a:r>
              <a:rPr lang="en-US" sz="2400" dirty="0"/>
              <a:t>We want to understand the characteristics of trees in space. </a:t>
            </a:r>
          </a:p>
          <a:p>
            <a:endParaRPr lang="en-US" sz="2400" dirty="0"/>
          </a:p>
          <a:p>
            <a:r>
              <a:rPr lang="en-US" sz="2400" dirty="0"/>
              <a:t>How do we sample?</a:t>
            </a:r>
          </a:p>
          <a:p>
            <a:endParaRPr lang="en-US" sz="2400" dirty="0"/>
          </a:p>
          <a:p>
            <a:r>
              <a:rPr lang="en-US" sz="2400" dirty="0"/>
              <a:t>We could sample locations or trees as our sample units.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Blue points represent a random sample of locations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48C4B-6F30-257A-8C2D-5F08380B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80" t="3882" r="20387" b="17883"/>
          <a:stretch/>
        </p:blipFill>
        <p:spPr>
          <a:xfrm>
            <a:off x="6299200" y="0"/>
            <a:ext cx="5675086" cy="65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872DB-9237-BB8B-604D-B1F9FA000288}"/>
              </a:ext>
            </a:extLst>
          </p:cNvPr>
          <p:cNvSpPr txBox="1"/>
          <p:nvPr/>
        </p:nvSpPr>
        <p:spPr>
          <a:xfrm>
            <a:off x="324092" y="266217"/>
            <a:ext cx="49655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simulation of the spatial distribution of trees</a:t>
            </a:r>
          </a:p>
          <a:p>
            <a:endParaRPr lang="en-US" sz="2400" dirty="0"/>
          </a:p>
          <a:p>
            <a:r>
              <a:rPr lang="en-US" sz="2400" dirty="0"/>
              <a:t>We want to understand the characteristics of trees in space. </a:t>
            </a:r>
          </a:p>
          <a:p>
            <a:endParaRPr lang="en-US" sz="2400" dirty="0"/>
          </a:p>
          <a:p>
            <a:r>
              <a:rPr lang="en-US" sz="2400" dirty="0"/>
              <a:t>How do we sample?</a:t>
            </a:r>
          </a:p>
          <a:p>
            <a:endParaRPr lang="en-US" sz="2400" dirty="0"/>
          </a:p>
          <a:p>
            <a:r>
              <a:rPr lang="en-US" sz="2400" dirty="0"/>
              <a:t>We could sample locations or trees as our sample units.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Blue points represent a random sample of locations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Red points represent a random sample of trees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7B35B-60E0-2E4B-1858-8E46BD73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2" t="3404" r="20217" b="17884"/>
          <a:stretch/>
        </p:blipFill>
        <p:spPr>
          <a:xfrm>
            <a:off x="6407162" y="266217"/>
            <a:ext cx="5460746" cy="63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754933-AAFF-2296-920F-E17367BF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2" t="3404" r="20217" b="17884"/>
          <a:stretch/>
        </p:blipFill>
        <p:spPr>
          <a:xfrm>
            <a:off x="6589486" y="53718"/>
            <a:ext cx="5278422" cy="6152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51DB1-1F42-B930-9822-BFF4EC04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80" t="3882" r="20387" b="17883"/>
          <a:stretch/>
        </p:blipFill>
        <p:spPr>
          <a:xfrm>
            <a:off x="324092" y="33745"/>
            <a:ext cx="5309479" cy="617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5566A-7E49-6CCE-BB13-ECFF7F180834}"/>
              </a:ext>
            </a:extLst>
          </p:cNvPr>
          <p:cNvSpPr txBox="1"/>
          <p:nvPr/>
        </p:nvSpPr>
        <p:spPr>
          <a:xfrm>
            <a:off x="4480049" y="6252034"/>
            <a:ext cx="328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Are they the same?</a:t>
            </a:r>
          </a:p>
        </p:txBody>
      </p:sp>
    </p:spTree>
    <p:extLst>
      <p:ext uri="{BB962C8B-B14F-4D97-AF65-F5344CB8AC3E}">
        <p14:creationId xmlns:p14="http://schemas.microsoft.com/office/powerpoint/2010/main" val="23433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307D87-4D3D-839A-4244-47463CAB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66" t="3882" r="20060" b="17806"/>
          <a:stretch/>
        </p:blipFill>
        <p:spPr>
          <a:xfrm>
            <a:off x="6342926" y="189241"/>
            <a:ext cx="5613722" cy="6479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26AE7-3790-CD16-C61D-5B311D753E08}"/>
              </a:ext>
            </a:extLst>
          </p:cNvPr>
          <p:cNvSpPr txBox="1"/>
          <p:nvPr/>
        </p:nvSpPr>
        <p:spPr>
          <a:xfrm>
            <a:off x="324091" y="266217"/>
            <a:ext cx="552498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samples are not the same.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They differ based on how random they are with respect to spatial attributes. </a:t>
            </a:r>
          </a:p>
          <a:p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spatial sample randomly chooses locations</a:t>
            </a:r>
            <a:r>
              <a:rPr lang="en-US" sz="2400" dirty="0"/>
              <a:t>. If your question is about the properties of space, use this sample.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tree sample randomly chooses trees</a:t>
            </a:r>
            <a:r>
              <a:rPr lang="en-US" sz="2400" dirty="0"/>
              <a:t>. If your question is about the experience of trees, choose this sample.</a:t>
            </a:r>
          </a:p>
          <a:p>
            <a:endParaRPr lang="en-US" sz="2400" dirty="0"/>
          </a:p>
          <a:p>
            <a:r>
              <a:rPr lang="en-US" sz="2400" dirty="0"/>
              <a:t>This distinction is important because your answers differ. Consider the property of how much trees clump together. 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9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79DD2-C751-73A7-3FA1-8D54F500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28" y="1572079"/>
            <a:ext cx="5925472" cy="479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85333-6296-F01B-AFCB-C6069146B971}"/>
              </a:ext>
            </a:extLst>
          </p:cNvPr>
          <p:cNvSpPr txBox="1"/>
          <p:nvPr/>
        </p:nvSpPr>
        <p:spPr>
          <a:xfrm>
            <a:off x="7010400" y="609600"/>
            <a:ext cx="429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trees near each sampled 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5988B-DB7D-64BD-281F-361815DCF142}"/>
              </a:ext>
            </a:extLst>
          </p:cNvPr>
          <p:cNvSpPr txBox="1"/>
          <p:nvPr/>
        </p:nvSpPr>
        <p:spPr>
          <a:xfrm>
            <a:off x="1263669" y="609600"/>
            <a:ext cx="391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trees near a sample point?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99B97-5CBB-0854-1040-FC46861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" y="1572079"/>
            <a:ext cx="5925472" cy="4792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5D2CF3-FB32-EDB0-2499-63AD93AD9A0C}"/>
              </a:ext>
            </a:extLst>
          </p:cNvPr>
          <p:cNvSpPr txBox="1"/>
          <p:nvPr/>
        </p:nvSpPr>
        <p:spPr>
          <a:xfrm>
            <a:off x="2046514" y="113211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= 665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1BB9E-641B-5CB2-39E3-DEC71F7D1693}"/>
              </a:ext>
            </a:extLst>
          </p:cNvPr>
          <p:cNvSpPr txBox="1"/>
          <p:nvPr/>
        </p:nvSpPr>
        <p:spPr>
          <a:xfrm>
            <a:off x="8038947" y="113211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= 980 trees</a:t>
            </a:r>
          </a:p>
        </p:txBody>
      </p:sp>
    </p:spTree>
    <p:extLst>
      <p:ext uri="{BB962C8B-B14F-4D97-AF65-F5344CB8AC3E}">
        <p14:creationId xmlns:p14="http://schemas.microsoft.com/office/powerpoint/2010/main" val="14302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Kortessis, Nicholas</dc:creator>
  <cp:lastModifiedBy>Kortessis, Nicholas</cp:lastModifiedBy>
  <cp:revision>2</cp:revision>
  <dcterms:created xsi:type="dcterms:W3CDTF">2025-01-16T20:29:58Z</dcterms:created>
  <dcterms:modified xsi:type="dcterms:W3CDTF">2025-01-17T02:33:32Z</dcterms:modified>
</cp:coreProperties>
</file>