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/>
    <p:restoredTop sz="94589"/>
  </p:normalViewPr>
  <p:slideViewPr>
    <p:cSldViewPr snapToGrid="0" showGuides="1">
      <p:cViewPr varScale="1">
        <p:scale>
          <a:sx n="115" d="100"/>
          <a:sy n="115" d="100"/>
        </p:scale>
        <p:origin x="39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4E4F-188F-F838-5198-FB2D46CF2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6529-0586-9259-21E7-85AAFB0E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890F-38C7-A51B-DA0B-8E5150C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0B90-5F6D-BD6D-1079-F08851A0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D489-C219-3053-0029-A610F76E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2378-1162-C9E4-D2F0-9258EC4E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FF38A-779A-C2C5-06CD-A5AE257D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C977-AD80-ACB9-9457-71794967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740E-910F-2CFD-E1EF-96B4CA03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F3FC-0588-8B98-6A8E-909089E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91588-FA3D-0AFC-4A99-4389E1C2D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53982-F462-77A2-7AAF-9D8EF00B0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5F85-0274-23D1-1C1E-C901C949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4849-C6E0-AF4C-019E-0FC3F43D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7B79-EAC5-92F2-E984-1D2B73A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851C-8553-6692-C439-E98F00B7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BD53-78E2-4164-BEC7-0F812CB4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1420-0F0A-D89C-2BE3-5138955D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4AA4-EF92-7B7C-F326-BEF4A80A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2C77-7019-1ABF-15D7-008AF441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2386-9BBE-B175-0A04-660D70EA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7669-9A87-2721-589F-E06D8CCD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E25E-7D41-B7B1-C8F4-9BFC4BA5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5A5E-3B76-1063-DF6D-85237D10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6904-7C12-CD4A-A336-FD4FC61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8B0-5064-F7EB-DF01-9516116E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6A11-3365-0A61-2284-553CE7316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7C02-7D3A-2D19-3B29-B5C5C625C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D430-39F2-3C76-B48C-3F72F382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FA9E-93A1-5C80-AA2E-51B9F528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A777-3C87-736D-C4BA-34D175CE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9E4B-A9B4-12B1-DE70-898553CE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5A70-8B8D-AE4E-40B0-81E7B6BB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9B09-A8BB-ED4B-8B62-BF014E37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A762E-87D7-0DE2-EAF4-2B81C4DB0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EFF9C-F74C-6EC3-F915-7708B1D86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9952E-F21A-C0B5-E0A6-1391AB09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DE65-9283-B021-F20C-47B4D1EB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897FB-3882-C212-999C-347EAC12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EE79-050E-C486-CF0B-47A2FE3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41A51-460A-1498-AA95-F932F63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94B94-B9B1-4464-CB30-8BF793F6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7ABC-7276-D14D-5D1B-4C92F9AF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C06F-DAA2-BC4C-5BC2-BF880B59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7E7DC-6796-5DF3-DF0C-C75613E9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E2AA-13CB-DF89-4A8E-46DF62B9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CBF-C5EE-533A-C2C1-63320B9E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FBD9-BE6B-B8F0-C13B-B2B2F8F3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A2768-1282-99A3-14EB-95CB1702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72DA-5143-0EDB-F402-D665EF7F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D2AD-2ACC-660C-6283-FC441BDB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CDAC-0692-F126-F27D-C1D2A04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98FA-625C-30C6-CDBF-B048D0E1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35833-96B5-800D-5EEA-D5719D823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FC68-919C-8D40-E494-7B8F6648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E9E6-D2D1-B485-8C3B-9368D40F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0481-35EC-CE70-A202-F6D6EC58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8CFE-D4AA-1A61-72A1-0B793F2C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E8820-8866-0FD4-8B7F-9F1377DE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AE48-592B-AEB7-5A7B-301ED659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384C-AC67-A6B8-F913-8F5198C1E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967C5-0D5D-BB4D-8908-11654B11D6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DF29-DE93-888B-03F3-12C618854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A627-C8A5-C27D-FAF6-50E7DA36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455A5-3E35-DB4A-A095-5E214296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C4101-82FF-BBA3-21EF-E3967AC7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878"/>
            <a:ext cx="6265333" cy="5995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2145E-8A28-CF7B-241C-84327950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07" y="686346"/>
            <a:ext cx="6160892" cy="5375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264D4-420E-516A-D710-5DF7B277931E}"/>
              </a:ext>
            </a:extLst>
          </p:cNvPr>
          <p:cNvSpPr txBox="1"/>
          <p:nvPr/>
        </p:nvSpPr>
        <p:spPr>
          <a:xfrm>
            <a:off x="403761" y="225631"/>
            <a:ext cx="11011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data on economic growth and vote share</a:t>
            </a:r>
          </a:p>
        </p:txBody>
      </p:sp>
    </p:spTree>
    <p:extLst>
      <p:ext uri="{BB962C8B-B14F-4D97-AF65-F5344CB8AC3E}">
        <p14:creationId xmlns:p14="http://schemas.microsoft.com/office/powerpoint/2010/main" val="29402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B8D46D-B4A2-B4B0-86B8-6AC01946F921}"/>
              </a:ext>
            </a:extLst>
          </p:cNvPr>
          <p:cNvSpPr txBox="1"/>
          <p:nvPr/>
        </p:nvSpPr>
        <p:spPr>
          <a:xfrm>
            <a:off x="5818909" y="971322"/>
            <a:ext cx="68876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	1Q  	Median      	3Q     	Max </a:t>
            </a:r>
          </a:p>
          <a:p>
            <a:r>
              <a:rPr lang="en-US" sz="1600" dirty="0"/>
              <a:t>-8.9929 	-0.6674 	 0.2556  	2.3225  	5.3094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	 Estimate 	Std. Error 	t value 	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46.2476 	1.6219  	28.514 	8.41e-14 ***</a:t>
            </a:r>
          </a:p>
          <a:p>
            <a:r>
              <a:rPr lang="en-US" sz="1600" dirty="0"/>
              <a:t>growth       	 3.0605     	0.6963   	4.396  	0.00061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3.763 on 14 degrees of freedom</a:t>
            </a:r>
          </a:p>
          <a:p>
            <a:endParaRPr lang="en-US" sz="1600" dirty="0"/>
          </a:p>
          <a:p>
            <a:r>
              <a:rPr lang="en-US" sz="1600" dirty="0"/>
              <a:t>Multiple R-squared:  0.5798,	Adjusted R-squared:  0.5498 </a:t>
            </a:r>
          </a:p>
          <a:p>
            <a:endParaRPr lang="en-US" sz="1600" dirty="0"/>
          </a:p>
          <a:p>
            <a:r>
              <a:rPr lang="en-US" sz="1600" dirty="0"/>
              <a:t>F-statistic: 19.32 on 1 and 14 DF,  p-value: 0.00061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3D642-DFD0-C691-EC45-03ADC45D0DE4}"/>
              </a:ext>
            </a:extLst>
          </p:cNvPr>
          <p:cNvSpPr txBox="1"/>
          <p:nvPr/>
        </p:nvSpPr>
        <p:spPr>
          <a:xfrm>
            <a:off x="534390" y="201881"/>
            <a:ext cx="3814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Model Outputs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11FCD-1862-5B44-EA9E-EF6A3C35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2" y="968000"/>
            <a:ext cx="5621867" cy="589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147E2-96BB-445A-3193-7418BEB8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76" y="366671"/>
            <a:ext cx="3886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C67C-831A-6524-EF22-428EBAEC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Diagnostics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42D8D-FED2-0980-0564-D2DDDDDF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48" y="1304645"/>
            <a:ext cx="6510503" cy="55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2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AD2AE-FE3D-0AEB-CA65-CA28A4742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" y="1607032"/>
            <a:ext cx="6053323" cy="5250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14B15-7342-4D42-1968-3DA942D0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1E18-6D9E-7381-57B5-7E3B9AA348FE}"/>
              </a:ext>
            </a:extLst>
          </p:cNvPr>
          <p:cNvSpPr txBox="1"/>
          <p:nvPr/>
        </p:nvSpPr>
        <p:spPr>
          <a:xfrm>
            <a:off x="567107" y="1607032"/>
            <a:ext cx="448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represent where 95% of the best fit lines 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60FE5-480F-2464-BF17-F41F224968E0}"/>
              </a:ext>
            </a:extLst>
          </p:cNvPr>
          <p:cNvSpPr txBox="1"/>
          <p:nvPr/>
        </p:nvSpPr>
        <p:spPr>
          <a:xfrm>
            <a:off x="6324256" y="1074512"/>
            <a:ext cx="68876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	1Q  	Median      	3Q     	Max </a:t>
            </a:r>
          </a:p>
          <a:p>
            <a:r>
              <a:rPr lang="en-US" sz="1600" dirty="0"/>
              <a:t>-8.9929 	-0.6674 	 0.2556  	2.3225  	5.3094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	 Estimate 	Std. Error 	t value 	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46.2476 	1.6219  	28.514 	8.41e-14 ***</a:t>
            </a:r>
          </a:p>
          <a:p>
            <a:r>
              <a:rPr lang="en-US" sz="1600" dirty="0"/>
              <a:t>growth       	 3.0605     	0.6963   	4.396  	0.00061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3.763 on 14 degrees of freedom</a:t>
            </a:r>
          </a:p>
          <a:p>
            <a:endParaRPr lang="en-US" sz="1600" dirty="0"/>
          </a:p>
          <a:p>
            <a:r>
              <a:rPr lang="en-US" sz="1600" dirty="0"/>
              <a:t>Multiple R-squared:  0.5798,	Adjusted R-squared:  0.5498 </a:t>
            </a:r>
          </a:p>
          <a:p>
            <a:endParaRPr lang="en-US" sz="1600" dirty="0"/>
          </a:p>
          <a:p>
            <a:r>
              <a:rPr lang="en-US" sz="1600" dirty="0"/>
              <a:t>F-statistic: 19.32 on 1 and 14 DF,  p-value: 0.00061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A8545-AB4F-FB94-24A5-4D329D4E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4" y="5355282"/>
            <a:ext cx="20828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DFED6-6545-C78B-36DE-CFCE2065F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4" y="6108701"/>
            <a:ext cx="24384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07B7E-B3A4-8DBC-739D-1C0666363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4" y="6108701"/>
            <a:ext cx="2438400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8E759-7372-37F1-3DA6-2FB14DEDC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4" y="5355282"/>
            <a:ext cx="18542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D26D40-AA7F-75CA-8009-7A559F829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376" y="366671"/>
            <a:ext cx="3886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BC66F-074C-54DE-26CB-24D5DC5BCCD5}"/>
              </a:ext>
            </a:extLst>
          </p:cNvPr>
          <p:cNvSpPr txBox="1"/>
          <p:nvPr/>
        </p:nvSpPr>
        <p:spPr>
          <a:xfrm>
            <a:off x="5818909" y="971322"/>
            <a:ext cx="68876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	1Q  	Median      	3Q     	Max </a:t>
            </a:r>
          </a:p>
          <a:p>
            <a:r>
              <a:rPr lang="en-US" sz="1600" dirty="0"/>
              <a:t>-8.9929 	-0.6674 	 0.2556  	2.3225  	5.3094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	 Estimate 	Std. Error 	t value 	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46.2476 	1.6219  	28.514 	8.41e-14 ***</a:t>
            </a:r>
          </a:p>
          <a:p>
            <a:r>
              <a:rPr lang="en-US" sz="1600" dirty="0"/>
              <a:t>growth       	 3.0605     	0.6963   	4.396  	0.00061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3.763 on 14 degrees of freedom</a:t>
            </a:r>
          </a:p>
          <a:p>
            <a:endParaRPr lang="en-US" sz="1600" dirty="0"/>
          </a:p>
          <a:p>
            <a:r>
              <a:rPr lang="en-US" sz="1600" b="1" dirty="0"/>
              <a:t>Multiple R-squared:  0.5798,	Adjusted R-squared:  0.5498 </a:t>
            </a:r>
          </a:p>
          <a:p>
            <a:endParaRPr lang="en-US" sz="1600" b="1" dirty="0"/>
          </a:p>
          <a:p>
            <a:r>
              <a:rPr lang="en-US" sz="1600" dirty="0"/>
              <a:t>F-statistic: 19.32 on 1 and 14 DF,  p-value: 0.00061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4DF2D-628D-4AE2-6D0E-FA0CE0EB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2" y="968000"/>
            <a:ext cx="5621867" cy="589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18FCCD-308B-380C-8C4D-FB44B4FC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5AAEC-4610-5FAC-4D66-7473D506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76" y="366671"/>
            <a:ext cx="38862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BE14D-335A-A45F-A02D-89A3E2F4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75" y="1916796"/>
            <a:ext cx="194310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864C63-7AAE-2CDB-00DA-1F4DF3CC9B47}"/>
              </a:ext>
            </a:extLst>
          </p:cNvPr>
          <p:cNvSpPr txBox="1"/>
          <p:nvPr/>
        </p:nvSpPr>
        <p:spPr>
          <a:xfrm>
            <a:off x="5818909" y="5537199"/>
            <a:ext cx="61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58% of the variability in election outcomes is explained by economic growth</a:t>
            </a:r>
          </a:p>
        </p:txBody>
      </p:sp>
    </p:spTree>
    <p:extLst>
      <p:ext uri="{BB962C8B-B14F-4D97-AF65-F5344CB8AC3E}">
        <p14:creationId xmlns:p14="http://schemas.microsoft.com/office/powerpoint/2010/main" val="420084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16C4F-5834-A115-DC42-2DA692C9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5" y="1875354"/>
            <a:ext cx="6281735" cy="4288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225A8-CCD9-67FA-3B52-13A829F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CF5CD-78A4-4DB0-5552-1B333F784CA3}"/>
              </a:ext>
            </a:extLst>
          </p:cNvPr>
          <p:cNvSpPr txBox="1"/>
          <p:nvPr/>
        </p:nvSpPr>
        <p:spPr>
          <a:xfrm>
            <a:off x="1828801" y="2030955"/>
            <a:ext cx="321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95% of elections will 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30881-C03E-7356-2F5F-75B319F7F988}"/>
              </a:ext>
            </a:extLst>
          </p:cNvPr>
          <p:cNvSpPr txBox="1"/>
          <p:nvPr/>
        </p:nvSpPr>
        <p:spPr>
          <a:xfrm>
            <a:off x="6493591" y="905179"/>
            <a:ext cx="569840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	1Q  	Median      	3Q     	Max </a:t>
            </a:r>
          </a:p>
          <a:p>
            <a:r>
              <a:rPr lang="en-US" sz="1600" dirty="0"/>
              <a:t>-8.9929 	-0.6674 	 0.2556  	2.3225  	5.3094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	 Estimate 	Std. Error 	t value 	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46.2476 	1.6219  	28.514 	8.41e-14 ***</a:t>
            </a:r>
          </a:p>
          <a:p>
            <a:r>
              <a:rPr lang="en-US" sz="1600" dirty="0"/>
              <a:t>growth       	 3.0605     	0.6963   	4.396  	0.00061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3.763 on 14 degrees of freedom</a:t>
            </a:r>
          </a:p>
          <a:p>
            <a:endParaRPr lang="en-US" sz="1600" dirty="0"/>
          </a:p>
          <a:p>
            <a:r>
              <a:rPr lang="en-US" sz="1600" dirty="0"/>
              <a:t>Multiple R-squared:  0.5798,	Adjusted R-squared:  0.5498 </a:t>
            </a:r>
          </a:p>
          <a:p>
            <a:endParaRPr lang="en-US" sz="1600" dirty="0"/>
          </a:p>
          <a:p>
            <a:r>
              <a:rPr lang="en-US" sz="1600" dirty="0"/>
              <a:t>F-statistic: 19.32 on 1 and 14 DF,  p-value: 0.00061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18726-0EEE-2CDF-053C-4636A0C8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76" y="366671"/>
            <a:ext cx="38862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C3E44-6A69-14AB-3776-A3B8C7F53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98621"/>
            <a:ext cx="5880213" cy="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502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Regression Diagnostics</vt:lpstr>
      <vt:lpstr>Confidence Intervals</vt:lpstr>
      <vt:lpstr>Measure of Fit</vt:lpstr>
      <vt:lpstr>Prediction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Kortessis, Nicholas</dc:creator>
  <cp:lastModifiedBy>Kortessis, Nicholas</cp:lastModifiedBy>
  <cp:revision>2</cp:revision>
  <dcterms:created xsi:type="dcterms:W3CDTF">2025-04-14T13:40:13Z</dcterms:created>
  <dcterms:modified xsi:type="dcterms:W3CDTF">2025-04-21T17:53:23Z</dcterms:modified>
</cp:coreProperties>
</file>