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1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53"/>
    <p:restoredTop sz="94695"/>
  </p:normalViewPr>
  <p:slideViewPr>
    <p:cSldViewPr snapToGrid="0" showGuides="1">
      <p:cViewPr varScale="1">
        <p:scale>
          <a:sx n="141" d="100"/>
          <a:sy n="141" d="100"/>
        </p:scale>
        <p:origin x="224" y="7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0562-ED04-F4BD-FCD6-EABBC9108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6A6BF9-A116-FD7C-1499-4C697A95E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916A8-0F7B-45F6-8D75-65A2744F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C3876-A48C-C8A9-3A3A-3B8F62CE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D12EF-B10B-7D63-1680-CB4FA3646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4F2AD-6E5C-C39C-DE87-69E127B4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029A4-3184-BF36-26B9-16519C2C42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10EA1-3CE2-8289-B59A-9B32A88E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D76AD-2DCD-3DFF-E58B-27B99535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F049-A4F1-9733-E9B9-37FF8CE6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11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8562A-ACCC-B678-2302-BBADB9EC2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D8C20F-0311-4FF8-70DC-039F362F1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205DC-A4F1-2AD6-E235-E58FA3B8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C2375-3E9B-4C82-C89C-FE0DBD2C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58BEF-37F7-B732-D821-07CAA643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59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081AA-1AA1-7E4D-EA73-BEC29E2FF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F7636-E838-A6EF-0D54-C25DCCC0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A2A93-71DC-B645-0D80-98F5959F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0B22B-47E8-75ED-A8D7-78200C94C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517C0-0EA1-8B29-ABAE-A34F156E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91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84FF6-D90E-00FD-4144-90911977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73FF6-3588-DBB6-98A0-4201F9B68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ABBD6-7005-4E3B-B7E1-EA8B8C2A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9252-F70E-BF7F-7A00-38F97577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EDF22-EAD9-28EA-F199-0FEFB92EC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13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818A9-44C3-824D-E49A-5E238B3C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6E2F4-136E-7B68-D2C3-A8139FF95F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EDB66-F5CE-054B-EB19-EF38FCBBD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CEF79-41D9-2489-0B18-B9AA5B42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F42A1-521B-3B49-48EC-519DB800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211CE-3B95-F537-5F57-12C49960F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404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5219A-25E2-8B79-2DC1-331147318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F60E3-9D1E-C3CE-F573-A418EEA30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00C1E-20B5-81EA-2468-B33BB1D05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456DA9-9D50-3935-B700-C3A9671841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21DA4B-C94A-09DE-A29C-A2EB0322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A489C6-E847-3A77-2691-5AB6438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AE1527-5208-787C-6448-67FAFFFFB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76D5-396F-4D76-A1A2-10AA6BA9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37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7758-4455-CA67-D469-B68423E70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50E4A2-3953-6E86-4406-B1EB06A64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1F02F-80A5-0B27-B3D1-1652DB31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3BC067-FFEF-DCA6-9ED3-87AA02E19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65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755D1-73C6-B564-8EA8-76CE38BB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A5142A-5FF8-EB48-24B5-4E5EC0FA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86BAA-DC62-E1A3-8E6D-0261C8AD8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58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4026F-C046-6BD1-65AD-BC6A71C0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A29EF-039D-A608-67FB-9676EF96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8B728-B0F9-F776-5432-8AD3349AF5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52848-6C9E-A642-C7C8-F045F714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DBDF-E589-F14C-7F81-8E2F7D2F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AA10B-3533-8527-1D42-FABA0A13C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69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26B9F-CF98-2F65-031B-144CA7E0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28A3-9256-79A6-4559-EB9C745D7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AAD26D-EC41-A4F6-1955-78762AF71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F1CFA-547F-14CF-2BF9-3D4B2B21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A154-BCE5-2706-D05B-E58E326A1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9F7D9-05E4-EAEF-8F15-EEB9F407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8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41B316-4BD6-A4A3-E5DA-E1A6357FE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A6FA0-5296-87BE-0227-3C2128E94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F0A01-E07C-FAEA-EBF3-4076A1C74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0047C-A8D6-BC40-9C59-9967F2F6A98C}" type="datetimeFigureOut">
              <a:rPr lang="en-US" smtClean="0"/>
              <a:t>4/17/25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AE953-B092-9C77-7953-1A073EA77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41F2-81FF-D5EC-0764-ADD15462A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201AE-EC12-5D47-91DA-AAECA51609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480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6CA4D-FDF9-C6AE-F427-32BE70234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4000"/>
            <a:ext cx="7620000" cy="6350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37AA96-8068-B416-458A-E984CBA86C03}"/>
              </a:ext>
            </a:extLst>
          </p:cNvPr>
          <p:cNvSpPr txBox="1"/>
          <p:nvPr/>
        </p:nvSpPr>
        <p:spPr>
          <a:xfrm>
            <a:off x="6872514" y="120402"/>
            <a:ext cx="5312229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Multiple regression</a:t>
            </a:r>
          </a:p>
          <a:p>
            <a:endParaRPr lang="en-US" dirty="0"/>
          </a:p>
          <a:p>
            <a:r>
              <a:rPr lang="en-US" dirty="0"/>
              <a:t>Consider multiple factors that affect a response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Is the relationship the same for all species?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Just like 2-factor ANOVA. </a:t>
            </a:r>
          </a:p>
          <a:p>
            <a:endParaRPr lang="en-US" dirty="0"/>
          </a:p>
          <a:p>
            <a:r>
              <a:rPr lang="en-US" dirty="0"/>
              <a:t>Factor 1: Bill length</a:t>
            </a:r>
          </a:p>
          <a:p>
            <a:r>
              <a:rPr lang="en-US" dirty="0"/>
              <a:t>Factor 2: Species</a:t>
            </a:r>
          </a:p>
          <a:p>
            <a:endParaRPr lang="en-US" dirty="0"/>
          </a:p>
          <a:p>
            <a:r>
              <a:rPr lang="en-US" u="sng" dirty="0"/>
              <a:t>Main effects</a:t>
            </a:r>
          </a:p>
          <a:p>
            <a:r>
              <a:rPr lang="en-US" dirty="0"/>
              <a:t>Factor 1: Does bill length influence bill depth on average across species?</a:t>
            </a:r>
          </a:p>
          <a:p>
            <a:endParaRPr lang="en-US" dirty="0"/>
          </a:p>
          <a:p>
            <a:r>
              <a:rPr lang="en-US" dirty="0"/>
              <a:t>Factor 2: Does the average bill depth differ among species?</a:t>
            </a:r>
          </a:p>
          <a:p>
            <a:endParaRPr lang="en-US" dirty="0"/>
          </a:p>
          <a:p>
            <a:r>
              <a:rPr lang="en-US" u="sng" dirty="0"/>
              <a:t>Interaction </a:t>
            </a:r>
          </a:p>
          <a:p>
            <a:r>
              <a:rPr lang="en-US" dirty="0"/>
              <a:t>Does the effect of bill length (factor 1) depend on species (factor 2)?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011D3-2B9E-7A9E-9931-F440CE6DD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757" y="1289876"/>
            <a:ext cx="4428672" cy="26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489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EF54CC-16BE-473B-9632-8F13AC65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2110601"/>
            <a:ext cx="6907480" cy="2931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2E3937-3D23-1A53-15A5-928EA260F2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6" r="8786"/>
          <a:stretch/>
        </p:blipFill>
        <p:spPr>
          <a:xfrm>
            <a:off x="6974186" y="1910281"/>
            <a:ext cx="5136333" cy="430279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B133C84-691D-BA73-DAA2-5903CFE6DC23}"/>
              </a:ext>
            </a:extLst>
          </p:cNvPr>
          <p:cNvSpPr/>
          <p:nvPr/>
        </p:nvSpPr>
        <p:spPr>
          <a:xfrm>
            <a:off x="1981934" y="2110601"/>
            <a:ext cx="3459199" cy="198033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A5C55-7C6B-62E6-1346-EE75E1E9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43E6482-D95C-1F59-0921-7913DDB68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1" y="2110601"/>
            <a:ext cx="6907480" cy="2931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FD86E1-F4D1-C0E0-6FC9-7981C56D76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06" r="8786"/>
          <a:stretch/>
        </p:blipFill>
        <p:spPr>
          <a:xfrm>
            <a:off x="6974186" y="1910281"/>
            <a:ext cx="5136333" cy="4302792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3E561E-87B8-76B2-9B63-E37967361FDA}"/>
              </a:ext>
            </a:extLst>
          </p:cNvPr>
          <p:cNvSpPr/>
          <p:nvPr/>
        </p:nvSpPr>
        <p:spPr>
          <a:xfrm>
            <a:off x="81463" y="4197700"/>
            <a:ext cx="4575721" cy="18898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51A75-8148-975C-1D09-39A48D41F671}"/>
              </a:ext>
            </a:extLst>
          </p:cNvPr>
          <p:cNvSpPr txBox="1"/>
          <p:nvPr/>
        </p:nvSpPr>
        <p:spPr>
          <a:xfrm>
            <a:off x="123027" y="5350598"/>
            <a:ext cx="72736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Looks like evidence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interaction (i.e., different slopes)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effect of species (species differ in flipper length) 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effect of body mass (flipper length changes with body mass) </a:t>
            </a:r>
          </a:p>
        </p:txBody>
      </p:sp>
    </p:spTree>
    <p:extLst>
      <p:ext uri="{BB962C8B-B14F-4D97-AF65-F5344CB8AC3E}">
        <p14:creationId xmlns:p14="http://schemas.microsoft.com/office/powerpoint/2010/main" val="1394481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1DE3668-484D-D91E-CC4B-24FD64CADD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254" r="10301"/>
          <a:stretch/>
        </p:blipFill>
        <p:spPr>
          <a:xfrm>
            <a:off x="6444170" y="555171"/>
            <a:ext cx="5747830" cy="53993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12D4AB-A5FF-1A6D-ACF4-9B79A9D3A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35" y="210458"/>
            <a:ext cx="6870700" cy="5334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7F402E-D92B-B5AE-4449-3D97D2EAC354}"/>
              </a:ext>
            </a:extLst>
          </p:cNvPr>
          <p:cNvSpPr txBox="1"/>
          <p:nvPr/>
        </p:nvSpPr>
        <p:spPr>
          <a:xfrm>
            <a:off x="106135" y="5769819"/>
            <a:ext cx="53403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the equation for the line of each species? </a:t>
            </a:r>
          </a:p>
          <a:p>
            <a:endParaRPr lang="en-US" dirty="0"/>
          </a:p>
          <a:p>
            <a:r>
              <a:rPr lang="en-US" dirty="0"/>
              <a:t>What species’ flippers grow fastest with body mass?</a:t>
            </a:r>
          </a:p>
        </p:txBody>
      </p:sp>
    </p:spTree>
    <p:extLst>
      <p:ext uri="{BB962C8B-B14F-4D97-AF65-F5344CB8AC3E}">
        <p14:creationId xmlns:p14="http://schemas.microsoft.com/office/powerpoint/2010/main" val="409589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3829-91D4-8E47-2585-65162E94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1. Test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65D99-51EC-7410-E7A7-46DC91E9C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78" y="1825624"/>
            <a:ext cx="6789186" cy="4846779"/>
          </a:xfrm>
        </p:spPr>
        <p:txBody>
          <a:bodyPr>
            <a:normAutofit/>
          </a:bodyPr>
          <a:lstStyle/>
          <a:p>
            <a:r>
              <a:rPr lang="en-US" sz="1800" dirty="0"/>
              <a:t>Write the model to contain main and interactive effects</a:t>
            </a:r>
          </a:p>
          <a:p>
            <a:r>
              <a:rPr lang="en-US" sz="1400" dirty="0" err="1">
                <a:latin typeface="PT Mono" panose="02060509020205020204" pitchFamily="49" charset="77"/>
              </a:rPr>
              <a:t>lm</a:t>
            </a:r>
            <a:r>
              <a:rPr lang="en-US" sz="1400" dirty="0">
                <a:latin typeface="PT Mono" panose="02060509020205020204" pitchFamily="49" charset="77"/>
              </a:rPr>
              <a:t>(</a:t>
            </a:r>
            <a:r>
              <a:rPr lang="en-US" sz="1400" dirty="0" err="1">
                <a:latin typeface="PT Mono" panose="02060509020205020204" pitchFamily="49" charset="77"/>
              </a:rPr>
              <a:t>bill_depth_mm</a:t>
            </a:r>
            <a:r>
              <a:rPr lang="en-US" sz="1400" dirty="0">
                <a:latin typeface="PT Mono" panose="02060509020205020204" pitchFamily="49" charset="77"/>
              </a:rPr>
              <a:t> ~ </a:t>
            </a:r>
            <a:r>
              <a:rPr lang="en-US" sz="1400" b="1" dirty="0" err="1">
                <a:latin typeface="PT Mono" panose="02060509020205020204" pitchFamily="49" charset="77"/>
              </a:rPr>
              <a:t>bill_length_mm</a:t>
            </a:r>
            <a:r>
              <a:rPr lang="en-US" sz="1400" b="1" dirty="0">
                <a:latin typeface="PT Mono" panose="02060509020205020204" pitchFamily="49" charset="77"/>
              </a:rPr>
              <a:t>*species</a:t>
            </a:r>
            <a:r>
              <a:rPr lang="en-US" sz="1400" dirty="0">
                <a:latin typeface="PT Mono" panose="02060509020205020204" pitchFamily="49" charset="77"/>
              </a:rPr>
              <a:t>, data = penguins)</a:t>
            </a:r>
          </a:p>
          <a:p>
            <a:endParaRPr lang="en-US" sz="1400" dirty="0">
              <a:latin typeface="PT Mono" panose="02060509020205020204" pitchFamily="49" charset="77"/>
            </a:endParaRPr>
          </a:p>
          <a:p>
            <a:r>
              <a:rPr lang="en-US" sz="1800" dirty="0"/>
              <a:t>Test for interactions by running a Type III Anova.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No evidence of an interaction between factors</a:t>
            </a:r>
          </a:p>
          <a:p>
            <a:r>
              <a:rPr lang="en-US" sz="1800" dirty="0"/>
              <a:t>If we remove it, we have more power to estimate main effects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C00871-0AFE-746B-3112-1B5F33B8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8864" y="0"/>
            <a:ext cx="522160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484D94-6494-E5BB-C269-53D2E2778D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137"/>
          <a:stretch/>
        </p:blipFill>
        <p:spPr>
          <a:xfrm>
            <a:off x="838200" y="3164399"/>
            <a:ext cx="6886790" cy="237387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4A91D13-106D-3195-EA74-BBCC0279D1B7}"/>
              </a:ext>
            </a:extLst>
          </p:cNvPr>
          <p:cNvSpPr/>
          <p:nvPr/>
        </p:nvSpPr>
        <p:spPr>
          <a:xfrm>
            <a:off x="751438" y="4725909"/>
            <a:ext cx="4762122" cy="226337"/>
          </a:xfrm>
          <a:prstGeom prst="roundRect">
            <a:avLst/>
          </a:prstGeom>
          <a:solidFill>
            <a:schemeClr val="accent1">
              <a:alpha val="1072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726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6A702-DD38-6D9F-817E-4268B659E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5C73A5-A738-BD4B-F761-2DA0F603C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856" y="3221038"/>
            <a:ext cx="5880100" cy="2260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ED8920-CCD8-4618-9AD9-35467DE9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2. Simplify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9FFE4-52D4-465E-7B64-0C858960F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678" y="1707935"/>
            <a:ext cx="6789186" cy="4846779"/>
          </a:xfrm>
        </p:spPr>
        <p:txBody>
          <a:bodyPr>
            <a:normAutofit/>
          </a:bodyPr>
          <a:lstStyle/>
          <a:p>
            <a:r>
              <a:rPr lang="en-US" sz="1800" dirty="0"/>
              <a:t>Write the model with only main effects</a:t>
            </a:r>
          </a:p>
          <a:p>
            <a:r>
              <a:rPr lang="en-US" sz="1400" dirty="0" err="1">
                <a:latin typeface="PT Mono" panose="02060509020205020204" pitchFamily="49" charset="77"/>
              </a:rPr>
              <a:t>lm</a:t>
            </a:r>
            <a:r>
              <a:rPr lang="en-US" sz="1400" dirty="0">
                <a:latin typeface="PT Mono" panose="02060509020205020204" pitchFamily="49" charset="77"/>
              </a:rPr>
              <a:t>(</a:t>
            </a:r>
            <a:r>
              <a:rPr lang="en-US" sz="1400" dirty="0" err="1">
                <a:latin typeface="PT Mono" panose="02060509020205020204" pitchFamily="49" charset="77"/>
              </a:rPr>
              <a:t>bill_depth_mm</a:t>
            </a:r>
            <a:r>
              <a:rPr lang="en-US" sz="1400" dirty="0">
                <a:latin typeface="PT Mono" panose="02060509020205020204" pitchFamily="49" charset="77"/>
              </a:rPr>
              <a:t> ~ </a:t>
            </a:r>
            <a:r>
              <a:rPr lang="en-US" sz="1400" b="1" dirty="0" err="1">
                <a:latin typeface="PT Mono" panose="02060509020205020204" pitchFamily="49" charset="77"/>
              </a:rPr>
              <a:t>bill_length_mm</a:t>
            </a:r>
            <a:r>
              <a:rPr lang="en-US" sz="1400" b="1" dirty="0">
                <a:latin typeface="PT Mono" panose="02060509020205020204" pitchFamily="49" charset="77"/>
              </a:rPr>
              <a:t> + species</a:t>
            </a:r>
            <a:r>
              <a:rPr lang="en-US" sz="1400" dirty="0">
                <a:latin typeface="PT Mono" panose="02060509020205020204" pitchFamily="49" charset="77"/>
              </a:rPr>
              <a:t>, data = penguins)</a:t>
            </a:r>
          </a:p>
          <a:p>
            <a:endParaRPr lang="en-US" sz="1400" dirty="0">
              <a:latin typeface="PT Mono" panose="02060509020205020204" pitchFamily="49" charset="77"/>
            </a:endParaRPr>
          </a:p>
          <a:p>
            <a:r>
              <a:rPr lang="en-US" sz="1800" dirty="0"/>
              <a:t>Look for evidence from ANOVA table for main effects. 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Strong evidence for significant effects of bill length and species on bill depth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3BC7A7-1B2E-70EF-BC32-CAF13EF75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64" y="0"/>
            <a:ext cx="5221606" cy="4351338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30277BA-CDD3-FD26-2B3F-CE9ED3FC86E5}"/>
              </a:ext>
            </a:extLst>
          </p:cNvPr>
          <p:cNvSpPr/>
          <p:nvPr/>
        </p:nvSpPr>
        <p:spPr>
          <a:xfrm>
            <a:off x="430856" y="4351338"/>
            <a:ext cx="4512336" cy="474159"/>
          </a:xfrm>
          <a:prstGeom prst="roundRect">
            <a:avLst/>
          </a:prstGeom>
          <a:solidFill>
            <a:schemeClr val="accent1">
              <a:alpha val="1072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4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0DC00-0ED1-4760-0D5E-C0DCB8139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11F4-7A96-E206-79C3-42207459C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Interpret Parameter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55B8D1-8520-3019-F724-F7468FDA3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7" y="1476375"/>
            <a:ext cx="5034502" cy="35766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FFD056-5823-CB09-8498-6BF0CD05A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6344" y="1403286"/>
            <a:ext cx="6545656" cy="54547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392F41C-42EB-A0A8-DD39-4F1244235388}"/>
              </a:ext>
            </a:extLst>
          </p:cNvPr>
          <p:cNvSpPr txBox="1"/>
          <p:nvPr/>
        </p:nvSpPr>
        <p:spPr>
          <a:xfrm>
            <a:off x="135027" y="5015547"/>
            <a:ext cx="584250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can be tricky.</a:t>
            </a:r>
          </a:p>
          <a:p>
            <a:endParaRPr lang="en-US" sz="1600" dirty="0"/>
          </a:p>
          <a:p>
            <a:r>
              <a:rPr lang="en-US" sz="1600" dirty="0"/>
              <a:t>For categorical variables, R sets the first categorical variable as the baseline. What comes first? Species are arranged alphabetically. </a:t>
            </a:r>
          </a:p>
          <a:p>
            <a:endParaRPr lang="en-US" sz="1600" dirty="0"/>
          </a:p>
          <a:p>
            <a:r>
              <a:rPr lang="en-US" sz="1600" dirty="0"/>
              <a:t>(Intercept) Estimate = Intercept for Adelie</a:t>
            </a:r>
          </a:p>
        </p:txBody>
      </p:sp>
    </p:spTree>
    <p:extLst>
      <p:ext uri="{BB962C8B-B14F-4D97-AF65-F5344CB8AC3E}">
        <p14:creationId xmlns:p14="http://schemas.microsoft.com/office/powerpoint/2010/main" val="76291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92E8D-6415-6A1F-3F0F-35BC0EA54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8AAC-5A8C-E2DE-E4B8-469CEF314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Interpret Parameter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0A7C79-5F96-99BA-BE59-F31D7D519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7" y="1476374"/>
            <a:ext cx="5937594" cy="4218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1A13A3-D112-AB1A-014E-82FD605C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88" y="1385181"/>
            <a:ext cx="5725412" cy="47711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0EB04D0-3333-1820-02ED-6A3AC96685A4}"/>
              </a:ext>
            </a:extLst>
          </p:cNvPr>
          <p:cNvSpPr/>
          <p:nvPr/>
        </p:nvSpPr>
        <p:spPr>
          <a:xfrm>
            <a:off x="135027" y="3684760"/>
            <a:ext cx="4473187" cy="1991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5F3F24-CEAC-4A59-AA76-D01CA0835074}"/>
              </a:ext>
            </a:extLst>
          </p:cNvPr>
          <p:cNvSpPr txBox="1"/>
          <p:nvPr/>
        </p:nvSpPr>
        <p:spPr>
          <a:xfrm>
            <a:off x="4608214" y="358550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Slope</a:t>
            </a:r>
          </a:p>
        </p:txBody>
      </p:sp>
    </p:spTree>
    <p:extLst>
      <p:ext uri="{BB962C8B-B14F-4D97-AF65-F5344CB8AC3E}">
        <p14:creationId xmlns:p14="http://schemas.microsoft.com/office/powerpoint/2010/main" val="1104884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BF5E-25A4-3D34-AEE3-EBE257FC8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1A647-52E7-8AC1-508D-35951EDA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Interpret Parameter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1A18D-27BE-AEE7-66F9-66EE5CC3F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7" y="1476374"/>
            <a:ext cx="5937594" cy="4218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A0A9B6-2664-BDF5-2254-AC6766D13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88" y="1385181"/>
            <a:ext cx="5725412" cy="47711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C9B2D1-2D77-4F1C-CF2A-2C4E27234EF9}"/>
              </a:ext>
            </a:extLst>
          </p:cNvPr>
          <p:cNvSpPr/>
          <p:nvPr/>
        </p:nvSpPr>
        <p:spPr>
          <a:xfrm>
            <a:off x="135027" y="3684760"/>
            <a:ext cx="4473187" cy="1991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1C6426-1007-4974-CA0E-5A7E2E5BD8BD}"/>
              </a:ext>
            </a:extLst>
          </p:cNvPr>
          <p:cNvSpPr txBox="1"/>
          <p:nvPr/>
        </p:nvSpPr>
        <p:spPr>
          <a:xfrm>
            <a:off x="4608214" y="3585501"/>
            <a:ext cx="1733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Slope</a:t>
            </a:r>
          </a:p>
        </p:txBody>
      </p:sp>
    </p:spTree>
    <p:extLst>
      <p:ext uri="{BB962C8B-B14F-4D97-AF65-F5344CB8AC3E}">
        <p14:creationId xmlns:p14="http://schemas.microsoft.com/office/powerpoint/2010/main" val="2814240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38729-BAA1-8487-9CFC-2F33E1200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7086-BD19-141E-928F-819C852D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Interpret Parameter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41C74D-39FD-EAF6-B945-FBCA45132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7" y="1476374"/>
            <a:ext cx="5937594" cy="4218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D64883-EFED-A65F-9488-78F6B5F8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88" y="1385181"/>
            <a:ext cx="5725412" cy="47711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2A48638-5F5C-BE6F-5758-0D881EF49B17}"/>
              </a:ext>
            </a:extLst>
          </p:cNvPr>
          <p:cNvSpPr/>
          <p:nvPr/>
        </p:nvSpPr>
        <p:spPr>
          <a:xfrm>
            <a:off x="135027" y="3855244"/>
            <a:ext cx="4473187" cy="1991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805BC-29B7-AFAF-630A-AFD8789264F3}"/>
              </a:ext>
            </a:extLst>
          </p:cNvPr>
          <p:cNvSpPr txBox="1"/>
          <p:nvPr/>
        </p:nvSpPr>
        <p:spPr>
          <a:xfrm>
            <a:off x="4608214" y="3315757"/>
            <a:ext cx="20008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much intercept differs between chinstrap and </a:t>
            </a:r>
            <a:r>
              <a:rPr lang="en-US" dirty="0" err="1"/>
              <a:t>adelie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9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FE8C7-1AF2-AA1C-53E5-29515E29B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6F37E-74D4-4F03-7625-A1ABA0FF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3. Interpret Parameter Estimates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D03CE4-6BBC-40BD-782B-9F8759DC2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27" y="1476374"/>
            <a:ext cx="5937594" cy="42182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1A7916-BF08-F9BF-7664-5C2AFCFF6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588" y="1385181"/>
            <a:ext cx="5725412" cy="4771176"/>
          </a:xfrm>
          <a:prstGeom prst="rect">
            <a:avLst/>
          </a:prstGeom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37080ED-DA49-03CA-1EA4-BDEDC8258C7D}"/>
              </a:ext>
            </a:extLst>
          </p:cNvPr>
          <p:cNvSpPr/>
          <p:nvPr/>
        </p:nvSpPr>
        <p:spPr>
          <a:xfrm>
            <a:off x="135027" y="4061943"/>
            <a:ext cx="4473187" cy="199177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977583-5AE2-0474-7320-0979E23C98EA}"/>
              </a:ext>
            </a:extLst>
          </p:cNvPr>
          <p:cNvSpPr txBox="1"/>
          <p:nvPr/>
        </p:nvSpPr>
        <p:spPr>
          <a:xfrm>
            <a:off x="4608214" y="3315757"/>
            <a:ext cx="2000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How much intercept differs between gentoo and </a:t>
            </a:r>
            <a:r>
              <a:rPr lang="en-US" dirty="0" err="1"/>
              <a:t>adelie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855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26536-7FAD-CF33-C08C-A0C31FCD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Body Size Relationships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82CB70-05EF-E5CD-96F1-EAD45D22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786"/>
          <a:stretch/>
        </p:blipFill>
        <p:spPr>
          <a:xfrm>
            <a:off x="6096000" y="1390712"/>
            <a:ext cx="5984342" cy="5467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A62750-8990-A74A-5C88-15AE3F8CA6BA}"/>
              </a:ext>
            </a:extLst>
          </p:cNvPr>
          <p:cNvSpPr txBox="1"/>
          <p:nvPr/>
        </p:nvSpPr>
        <p:spPr>
          <a:xfrm>
            <a:off x="208230" y="1690688"/>
            <a:ext cx="577611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Question: Do some species have proportionately larger flippers as they grow?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question about interactive effects. </a:t>
            </a:r>
          </a:p>
          <a:p>
            <a:endParaRPr lang="en-US" dirty="0"/>
          </a:p>
          <a:p>
            <a:r>
              <a:rPr lang="en-US" dirty="0"/>
              <a:t>Gentoos have largest flippers. </a:t>
            </a:r>
          </a:p>
          <a:p>
            <a:r>
              <a:rPr lang="en-US" dirty="0"/>
              <a:t>Adelie have the smallest flippers.</a:t>
            </a:r>
          </a:p>
          <a:p>
            <a:endParaRPr lang="en-US" dirty="0"/>
          </a:p>
          <a:p>
            <a:r>
              <a:rPr lang="en-US" dirty="0"/>
              <a:t>But whose flippers get bigger faster with body size?</a:t>
            </a:r>
          </a:p>
          <a:p>
            <a:endParaRPr lang="en-US" dirty="0"/>
          </a:p>
          <a:p>
            <a:r>
              <a:rPr lang="en-US" dirty="0"/>
              <a:t>This is a question about differences in slopes between species (an interaction!).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951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5302</TotalTime>
  <Words>403</Words>
  <Application>Microsoft Macintosh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PT Mono</vt:lpstr>
      <vt:lpstr>Office Theme</vt:lpstr>
      <vt:lpstr>PowerPoint Presentation</vt:lpstr>
      <vt:lpstr>Step 1. Test interaction</vt:lpstr>
      <vt:lpstr>Step 2. Simplify model</vt:lpstr>
      <vt:lpstr>Step 3. Interpret Parameter Estimates</vt:lpstr>
      <vt:lpstr>Step 3. Interpret Parameter Estimates</vt:lpstr>
      <vt:lpstr>Step 3. Interpret Parameter Estimates</vt:lpstr>
      <vt:lpstr>Step 3. Interpret Parameter Estimates</vt:lpstr>
      <vt:lpstr>Step 3. Interpret Parameter Estimates</vt:lpstr>
      <vt:lpstr>Body Size Relationships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Kortessis, Nicholas</dc:creator>
  <cp:lastModifiedBy>Kortessis, Nicholas</cp:lastModifiedBy>
  <cp:revision>1</cp:revision>
  <dcterms:created xsi:type="dcterms:W3CDTF">2025-04-18T01:28:43Z</dcterms:created>
  <dcterms:modified xsi:type="dcterms:W3CDTF">2025-04-21T17:51:12Z</dcterms:modified>
</cp:coreProperties>
</file>