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56" r:id="rId6"/>
    <p:sldId id="258" r:id="rId7"/>
    <p:sldId id="265" r:id="rId8"/>
    <p:sldId id="266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photoAlbum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4660"/>
  </p:normalViewPr>
  <p:slideViewPr>
    <p:cSldViewPr snapToGrid="0">
      <p:cViewPr>
        <p:scale>
          <a:sx n="33" d="100"/>
          <a:sy n="33" d="100"/>
        </p:scale>
        <p:origin x="8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D0969-0F5A-428D-1561-5CFA13A90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4DC68-5923-C63F-26D2-0922417A3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CB5C1-2F18-85BB-6806-C5368A5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03887-226D-9E78-CD09-968E118C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3B13C7-BDF1-0EC1-DD95-4A8D3D4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3F37F-A2C4-C4CE-312D-9FBC1BC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C2B2EF-9D75-897C-50F0-8E8E3E1B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48DA0-EDF6-B617-2EA8-EFAC3775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FAE731-794B-54CC-C8E2-DCC530F7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1E8D0-8C08-7AF9-5FB0-D46922D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DEFA25-4556-EB3F-6832-82095AC1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7466EB-7F9E-9527-7164-F9FC2F11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FE7DC4-8EAA-3928-AEFD-33787591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3A593-0BBA-400D-3766-1BBC72D2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F484A-C033-83CE-95DC-2386E156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F5BE9-CBC5-1EBA-8127-D60ECBA9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 anchor="t">
            <a:no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25484F-CEA6-D79F-E7C8-E22988CF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14500"/>
            <a:ext cx="11460480" cy="488537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660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9DDAD-E4C9-9948-49BF-AE967AD4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BF9B71-5E5A-17B3-A81D-39857A02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95FC7-9A66-6ABD-66DB-08E63532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5706B-42E1-D191-E899-DCCE9A5C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FE92BB-4BCA-A851-1859-E9F47909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6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C64EE-715A-F58A-336F-5A8B2B50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5D944-386D-1225-3376-2FC75D764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48190-13C4-EA71-3897-2996E01F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AB88B-738E-CD28-BF47-70AC36FF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E449C7-E208-417A-D48C-AF8D3D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E0A614-83DA-067C-C060-85FEE5BB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ACDD6-DE9F-938E-3898-F2D2E4E6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5167C-E737-9202-70CC-EE7B039B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1EDE1-6192-7E4A-A9A4-8947C675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0A4E2D-5595-C4B6-B8BC-63ECD88A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3116D5-2B9F-783A-0FC1-C0B4A374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BF133-CE96-F3EE-A4F6-5495D202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2B0B59-C918-E4A1-B2CB-8260F21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95A6DD-55B4-FC73-139A-E9A288BD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2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B1D3E-7733-F24D-6E50-33D50A6E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EA2122-9AE8-7970-4834-062B4CFA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770146-BF16-C13A-CC70-C687ED64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5723F4-FCD3-398A-7B5C-BDF3B9BF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9FDD54-C7DA-C7BA-2D94-FE68FF7E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1B5A5-84F1-D685-3F7F-8E519BC9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723BA-D955-B2A4-BD13-96E37D7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7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C4DB5-B76F-12E7-E1B9-084F1685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7BE9DB-78A8-EA6E-700F-59836DA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DDF14D-B44F-9D2F-1AB5-2813975F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FC3D70-29F2-D2A9-CB50-1F867EBB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ADCF9-D115-E82C-B6EC-02F80AB8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867FA7-1457-92A4-EDA7-46B57A72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2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9980-29B6-F9AB-A018-8708593E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0211FF-E48D-337D-65F6-105D0ADE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7996B7-26A8-A46A-C11B-8CC317065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804AB-DA37-1B0E-08FF-54F4214B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BD461E-6A3A-B8C6-616F-40CDB2FD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12C392-EB87-19A0-8203-2C9115E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7509AA-AF06-7852-06FE-96526CAC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2C8519-092E-A55B-8D72-7CAEF186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251F3-90A4-DB80-2B76-382777D83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8B189-EB26-4285-8D40-97792C5C626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9FEE5-53F5-4600-5260-5CDC6670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9BE31-E839-EAB0-CCC9-7E2B121F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D0DED-6BE7-4574-A7AC-099788A57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sgiks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hyperlink" Target="https://qiita.com/ksgiks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4AE2025-451B-D665-72D2-2BAF72C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ja-JP" dirty="0"/>
              <a:t>『【JPPGB】</a:t>
            </a:r>
            <a:r>
              <a:rPr lang="ja-JP" altLang="en-US" dirty="0"/>
              <a:t>ゲーム作成コンテスト </a:t>
            </a:r>
            <a:r>
              <a:rPr lang="en-US" altLang="ja-JP" dirty="0"/>
              <a:t>#1 』</a:t>
            </a:r>
            <a:r>
              <a:rPr lang="ja-JP" altLang="en-US" dirty="0"/>
              <a:t>応募作品</a:t>
            </a:r>
            <a:br>
              <a:rPr lang="en-US" altLang="ja-JP" dirty="0"/>
            </a:br>
            <a:r>
              <a:rPr lang="en-US" altLang="ja-JP" sz="5400" dirty="0">
                <a:solidFill>
                  <a:srgbClr val="2D8028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bamboo panda</a:t>
            </a:r>
            <a:endParaRPr lang="ja-JP" altLang="en-US" sz="5400" dirty="0">
              <a:solidFill>
                <a:srgbClr val="2D8028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コンテンツ プレースホルダー 5" descr="2024-06-03_22h45_07">
            <a:extLst>
              <a:ext uri="{FF2B5EF4-FFF2-40B4-BE49-F238E27FC236}">
                <a16:creationId xmlns:a16="http://schemas.microsoft.com/office/drawing/2014/main" id="{80620BC3-2D56-FFB0-2718-9A062E00E44C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  <p:pic>
        <p:nvPicPr>
          <p:cNvPr id="9" name="グラフィックス 8" descr="竹 単色塗りつぶし">
            <a:extLst>
              <a:ext uri="{FF2B5EF4-FFF2-40B4-BE49-F238E27FC236}">
                <a16:creationId xmlns:a16="http://schemas.microsoft.com/office/drawing/2014/main" id="{A8C63979-B0C3-8D76-AE64-202C8CDF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28" y="594360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竹 単色塗りつぶし">
            <a:extLst>
              <a:ext uri="{FF2B5EF4-FFF2-40B4-BE49-F238E27FC236}">
                <a16:creationId xmlns:a16="http://schemas.microsoft.com/office/drawing/2014/main" id="{DE2A5C20-B2C8-2699-5557-C432B410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937172" y="5943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C82F3E3-1D3C-222F-DB70-C7AD6C0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下の図は、捨て牌が０枚、つまり配られた時点で</a:t>
            </a:r>
            <a:br>
              <a:rPr lang="en-US" altLang="ja-JP" dirty="0"/>
            </a:br>
            <a:r>
              <a:rPr lang="ja-JP" altLang="en-US" dirty="0"/>
              <a:t>最初から和了れる状態になっていますね。</a:t>
            </a:r>
          </a:p>
        </p:txBody>
      </p:sp>
      <p:pic>
        <p:nvPicPr>
          <p:cNvPr id="6" name="コンテンツ プレースホルダー 5" descr="2024-06-03_22h49_46">
            <a:extLst>
              <a:ext uri="{FF2B5EF4-FFF2-40B4-BE49-F238E27FC236}">
                <a16:creationId xmlns:a16="http://schemas.microsoft.com/office/drawing/2014/main" id="{6D240603-1EFB-DEF7-B0D8-8D67451B9B3F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C595D79-16C6-C452-7CEF-E763BB39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最初から上がれる状態で「ツモ！」ボタンを押すと、</a:t>
            </a:r>
            <a:br>
              <a:rPr lang="en-US" altLang="ja-JP" dirty="0"/>
            </a:br>
            <a:r>
              <a:rPr lang="ja-JP" altLang="en-US" dirty="0"/>
              <a:t>「天和」といって、高得点を得ることができます。</a:t>
            </a:r>
          </a:p>
        </p:txBody>
      </p:sp>
      <p:pic>
        <p:nvPicPr>
          <p:cNvPr id="6" name="コンテンツ プレースホルダー 5" descr="2024-06-03_22h49_54">
            <a:extLst>
              <a:ext uri="{FF2B5EF4-FFF2-40B4-BE49-F238E27FC236}">
                <a16:creationId xmlns:a16="http://schemas.microsoft.com/office/drawing/2014/main" id="{4EA82495-1E74-BC4F-5CC3-A16845F83911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90D38CED-2445-BD5B-046D-8154C1A4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３分間でよりたくさんの和了を目指して、</a:t>
            </a:r>
            <a:br>
              <a:rPr lang="en-US" altLang="ja-JP" dirty="0"/>
            </a:br>
            <a:r>
              <a:rPr lang="ja-JP" altLang="en-US" dirty="0"/>
              <a:t>高得点を狙いましょう！</a:t>
            </a:r>
          </a:p>
        </p:txBody>
      </p:sp>
      <p:pic>
        <p:nvPicPr>
          <p:cNvPr id="6" name="コンテンツ プレースホルダー 5" descr="2024-06-03_22h51_38">
            <a:extLst>
              <a:ext uri="{FF2B5EF4-FFF2-40B4-BE49-F238E27FC236}">
                <a16:creationId xmlns:a16="http://schemas.microsoft.com/office/drawing/2014/main" id="{5EBA290F-FB8B-55CE-7C92-7ECA17BFB411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7B9E019-6AC8-FCAF-B5C2-390FBD94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得点の履歴はハイスコアランキングとして記録されます。</a:t>
            </a:r>
            <a:br>
              <a:rPr lang="en-US" altLang="ja-JP" dirty="0"/>
            </a:br>
            <a:r>
              <a:rPr lang="ja-JP" altLang="en-US" dirty="0"/>
              <a:t>何度も挑戦して、より高い点数を目指しましょう！</a:t>
            </a:r>
          </a:p>
        </p:txBody>
      </p:sp>
      <p:pic>
        <p:nvPicPr>
          <p:cNvPr id="6" name="コンテンツ プレースホルダー 5" descr="2024-06-03_22h51_44">
            <a:extLst>
              <a:ext uri="{FF2B5EF4-FFF2-40B4-BE49-F238E27FC236}">
                <a16:creationId xmlns:a16="http://schemas.microsoft.com/office/drawing/2014/main" id="{F670E43C-78C1-75CC-C0A0-8234AA80140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9F7835-8DB3-F8D1-94BD-2666C461005D}"/>
              </a:ext>
            </a:extLst>
          </p:cNvPr>
          <p:cNvSpPr txBox="1">
            <a:spLocks/>
          </p:cNvSpPr>
          <p:nvPr/>
        </p:nvSpPr>
        <p:spPr>
          <a:xfrm>
            <a:off x="479425" y="228807"/>
            <a:ext cx="11233149" cy="547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自己紹介</a:t>
            </a:r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FF738D4-D6F4-DD03-8ACC-1787F3985A8A}"/>
              </a:ext>
            </a:extLst>
          </p:cNvPr>
          <p:cNvSpPr/>
          <p:nvPr/>
        </p:nvSpPr>
        <p:spPr>
          <a:xfrm>
            <a:off x="551770" y="899886"/>
            <a:ext cx="11088460" cy="5821589"/>
          </a:xfrm>
          <a:prstGeom prst="roundRect">
            <a:avLst>
              <a:gd name="adj" fmla="val 427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088D9A6-3A2D-F426-69B7-BB4A0B60CD9A}"/>
              </a:ext>
            </a:extLst>
          </p:cNvPr>
          <p:cNvGrpSpPr/>
          <p:nvPr/>
        </p:nvGrpSpPr>
        <p:grpSpPr>
          <a:xfrm>
            <a:off x="897229" y="5007525"/>
            <a:ext cx="1877754" cy="466025"/>
            <a:chOff x="560448" y="3803398"/>
            <a:chExt cx="1877754" cy="466025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931699B-CF82-9961-60EB-F410EB79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48" y="3842040"/>
              <a:ext cx="647900" cy="38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7EA5C25-6F48-D71C-D7F0-9A7FB0F49057}"/>
                </a:ext>
              </a:extLst>
            </p:cNvPr>
            <p:cNvSpPr txBox="1"/>
            <p:nvPr/>
          </p:nvSpPr>
          <p:spPr>
            <a:xfrm>
              <a:off x="1094564" y="3803398"/>
              <a:ext cx="1343638" cy="466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ja-JP" sz="2000" b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@ksgiksg</a:t>
              </a:r>
              <a:endParaRPr kumimoji="1" lang="ja-JP" altLang="en-US" sz="20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88EE6-BDE8-55F1-4677-47767869E3E1}"/>
              </a:ext>
            </a:extLst>
          </p:cNvPr>
          <p:cNvSpPr txBox="1"/>
          <p:nvPr/>
        </p:nvSpPr>
        <p:spPr>
          <a:xfrm>
            <a:off x="1102572" y="2210241"/>
            <a:ext cx="14670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おいしみ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EA0C9F-EDA8-3E17-4BAB-4647032EDEF1}"/>
              </a:ext>
            </a:extLst>
          </p:cNvPr>
          <p:cNvSpPr txBox="1"/>
          <p:nvPr/>
        </p:nvSpPr>
        <p:spPr>
          <a:xfrm>
            <a:off x="3120442" y="1023122"/>
            <a:ext cx="8244801" cy="557511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“DisplayName” : “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おいしみ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”,</a:t>
            </a:r>
          </a:p>
          <a:p>
            <a:pPr algn="l">
              <a:lnSpc>
                <a:spcPct val="130000"/>
              </a:lnSpc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   “ID” : “</a:t>
            </a: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ksgiksg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”,</a:t>
            </a:r>
            <a:endParaRPr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“Introduce” : [</a:t>
            </a:r>
          </a:p>
          <a:p>
            <a:pPr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“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今年から情シス１年生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”,</a:t>
            </a:r>
          </a:p>
          <a:p>
            <a:pPr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“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前職は「プラントエンジニア」と、非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IT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職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”,</a:t>
            </a: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“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社内では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Power Platform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をはじめ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推進の講師役として活動中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”,</a:t>
            </a: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“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Qiita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でアウトプット始めてみました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(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主に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Power Automate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関連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)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</a:t>
            </a: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],</a:t>
            </a:r>
          </a:p>
          <a:p>
            <a:pPr algn="l">
              <a:lnSpc>
                <a:spcPct val="130000"/>
              </a:lnSpc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   “</a:t>
            </a: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ContentURL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” : [</a:t>
            </a:r>
          </a:p>
          <a:p>
            <a:pPr algn="l">
              <a:lnSpc>
                <a:spcPct val="130000"/>
              </a:lnSpc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      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“Twitter” : 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“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https://twitter.com/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ksgiksg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Qiita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: “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https://qiita.com/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ksgiksg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</a:t>
            </a:r>
          </a:p>
          <a:p>
            <a:pPr algn="l">
              <a:lnSpc>
                <a:spcPct val="130000"/>
              </a:lnSpc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]</a:t>
            </a:r>
          </a:p>
          <a:p>
            <a:pPr algn="l">
              <a:lnSpc>
                <a:spcPct val="130000"/>
              </a:lnSpc>
            </a:pP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}</a:t>
            </a:r>
            <a:endParaRPr kumimoji="1"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4" name="図 13" descr="挿絵, らくがき が含まれている画像&#10;&#10;自動的に生成された説明">
            <a:extLst>
              <a:ext uri="{FF2B5EF4-FFF2-40B4-BE49-F238E27FC236}">
                <a16:creationId xmlns:a16="http://schemas.microsoft.com/office/drawing/2014/main" id="{A78ABCDD-C058-FE72-50FF-2F7A1370F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3" y="2864436"/>
            <a:ext cx="2018698" cy="201869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44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78A64C-FD61-6A15-3B48-9211DB3E615F}"/>
              </a:ext>
            </a:extLst>
          </p:cNvPr>
          <p:cNvSpPr txBox="1"/>
          <p:nvPr/>
        </p:nvSpPr>
        <p:spPr>
          <a:xfrm>
            <a:off x="8151777" y="3429000"/>
            <a:ext cx="36888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900" dirty="0"/>
              <a:t>🤔</a:t>
            </a:r>
            <a:endParaRPr kumimoji="1" lang="ja-JP" altLang="en-US" sz="199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EA01605-2B52-7332-DEB2-CA8A96A31035}"/>
              </a:ext>
            </a:extLst>
          </p:cNvPr>
          <p:cNvSpPr/>
          <p:nvPr/>
        </p:nvSpPr>
        <p:spPr>
          <a:xfrm>
            <a:off x="546370" y="486383"/>
            <a:ext cx="7062281" cy="391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57A29C-63E5-6080-F4CA-1BE5730F9EB1}"/>
              </a:ext>
            </a:extLst>
          </p:cNvPr>
          <p:cNvSpPr/>
          <p:nvPr/>
        </p:nvSpPr>
        <p:spPr>
          <a:xfrm flipV="1">
            <a:off x="6948791" y="3986719"/>
            <a:ext cx="1319720" cy="8203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975479-51CF-9896-A244-2210971D499B}"/>
              </a:ext>
            </a:extLst>
          </p:cNvPr>
          <p:cNvSpPr txBox="1"/>
          <p:nvPr/>
        </p:nvSpPr>
        <p:spPr>
          <a:xfrm>
            <a:off x="624191" y="1335025"/>
            <a:ext cx="6906639" cy="224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3200" dirty="0"/>
              <a:t>普段ゲームは作らないから、</a:t>
            </a:r>
            <a:endParaRPr lang="en-US" altLang="ja-JP" sz="3200" dirty="0"/>
          </a:p>
          <a:p>
            <a:pPr algn="ctr">
              <a:lnSpc>
                <a:spcPct val="110000"/>
              </a:lnSpc>
            </a:pPr>
            <a:r>
              <a:rPr kumimoji="1" lang="ja-JP" altLang="en-US" sz="3200" dirty="0"/>
              <a:t>リアルタイムな操作より</a:t>
            </a:r>
            <a:endParaRPr kumimoji="1" lang="en-US" altLang="ja-JP" sz="3200" dirty="0"/>
          </a:p>
          <a:p>
            <a:pPr algn="ctr">
              <a:lnSpc>
                <a:spcPct val="110000"/>
              </a:lnSpc>
            </a:pPr>
            <a:r>
              <a:rPr kumimoji="1" lang="ja-JP" altLang="en-US" sz="3200" dirty="0"/>
              <a:t>ボードゲームのようなターン制のゲームが作りやすそうだな</a:t>
            </a:r>
          </a:p>
        </p:txBody>
      </p:sp>
    </p:spTree>
    <p:extLst>
      <p:ext uri="{BB962C8B-B14F-4D97-AF65-F5344CB8AC3E}">
        <p14:creationId xmlns:p14="http://schemas.microsoft.com/office/powerpoint/2010/main" val="262776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D2D727-7CE9-CAF9-E038-58DB54BBB0A5}"/>
              </a:ext>
            </a:extLst>
          </p:cNvPr>
          <p:cNvSpPr txBox="1"/>
          <p:nvPr/>
        </p:nvSpPr>
        <p:spPr>
          <a:xfrm>
            <a:off x="8345960" y="6083082"/>
            <a:ext cx="3518912" cy="419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2000" dirty="0"/>
              <a:t>この界隈と言えばパンダだし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C9BB7E-7709-A5B6-D2B2-FBC3F2B21F30}"/>
              </a:ext>
            </a:extLst>
          </p:cNvPr>
          <p:cNvSpPr txBox="1"/>
          <p:nvPr/>
        </p:nvSpPr>
        <p:spPr>
          <a:xfrm>
            <a:off x="8151777" y="3138301"/>
            <a:ext cx="36888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900" dirty="0"/>
              <a:t>😏</a:t>
            </a:r>
            <a:endParaRPr kumimoji="1" lang="ja-JP" altLang="en-US" sz="199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83D1819-46F9-DF69-F52A-0CB3D6DBD17C}"/>
              </a:ext>
            </a:extLst>
          </p:cNvPr>
          <p:cNvSpPr/>
          <p:nvPr/>
        </p:nvSpPr>
        <p:spPr>
          <a:xfrm>
            <a:off x="546370" y="486383"/>
            <a:ext cx="7062281" cy="391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E5FF144-3624-97CB-3E0D-6EBF045EB651}"/>
              </a:ext>
            </a:extLst>
          </p:cNvPr>
          <p:cNvSpPr/>
          <p:nvPr/>
        </p:nvSpPr>
        <p:spPr>
          <a:xfrm flipV="1">
            <a:off x="6948791" y="3986719"/>
            <a:ext cx="1319720" cy="8203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39C09F-E09F-09AE-BA95-3CDB0BA19997}"/>
              </a:ext>
            </a:extLst>
          </p:cNvPr>
          <p:cNvSpPr txBox="1"/>
          <p:nvPr/>
        </p:nvSpPr>
        <p:spPr>
          <a:xfrm>
            <a:off x="624191" y="1189857"/>
            <a:ext cx="6906639" cy="250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3200" dirty="0"/>
              <a:t>ヨシ！</a:t>
            </a:r>
            <a:endParaRPr lang="en-US" altLang="ja-JP" sz="3200" dirty="0"/>
          </a:p>
          <a:p>
            <a:pPr algn="ctr">
              <a:lnSpc>
                <a:spcPct val="110000"/>
              </a:lnSpc>
            </a:pPr>
            <a:r>
              <a:rPr kumimoji="1" lang="ja-JP" altLang="en-US" sz="3200" dirty="0"/>
              <a:t>ターン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手番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にあって</a:t>
            </a:r>
            <a:endParaRPr kumimoji="1" lang="en-US" altLang="ja-JP" sz="3200" dirty="0"/>
          </a:p>
          <a:p>
            <a:pPr algn="ctr">
              <a:lnSpc>
                <a:spcPct val="110000"/>
              </a:lnSpc>
            </a:pPr>
            <a:r>
              <a:rPr lang="ja-JP" altLang="en-US" sz="3200" dirty="0"/>
              <a:t>認知度の高いボードゲーム</a:t>
            </a:r>
            <a:endParaRPr lang="en-US" altLang="ja-JP" sz="3200" dirty="0"/>
          </a:p>
          <a:p>
            <a:pPr algn="ctr">
              <a:lnSpc>
                <a:spcPct val="110000"/>
              </a:lnSpc>
            </a:pPr>
            <a:r>
              <a:rPr lang="en-US" altLang="ja-JP" sz="3200" dirty="0"/>
              <a:t>『</a:t>
            </a:r>
            <a:r>
              <a:rPr kumimoji="1" lang="ja-JP" altLang="en-US" sz="4800" b="1" dirty="0">
                <a:solidFill>
                  <a:srgbClr val="2D8028"/>
                </a:solidFill>
              </a:rPr>
              <a:t>麻雀</a:t>
            </a:r>
            <a:r>
              <a:rPr kumimoji="1" lang="en-US" altLang="ja-JP" sz="3200" dirty="0"/>
              <a:t>』</a:t>
            </a:r>
            <a:r>
              <a:rPr kumimoji="1" lang="ja-JP" altLang="en-US" sz="3200" dirty="0"/>
              <a:t>を題材にしよう！</a:t>
            </a:r>
          </a:p>
        </p:txBody>
      </p:sp>
    </p:spTree>
    <p:extLst>
      <p:ext uri="{BB962C8B-B14F-4D97-AF65-F5344CB8AC3E}">
        <p14:creationId xmlns:p14="http://schemas.microsoft.com/office/powerpoint/2010/main" val="31432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2F1D98-5938-166E-58D9-488EEB7DB5F2}"/>
              </a:ext>
            </a:extLst>
          </p:cNvPr>
          <p:cNvSpPr txBox="1"/>
          <p:nvPr/>
        </p:nvSpPr>
        <p:spPr>
          <a:xfrm>
            <a:off x="440265" y="818668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制限時間内</a:t>
            </a:r>
            <a:r>
              <a:rPr kumimoji="1"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(3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分</a:t>
            </a:r>
            <a:r>
              <a:rPr kumimoji="1"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)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 に、より多くの和了</a:t>
            </a:r>
            <a:r>
              <a:rPr kumimoji="1"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(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あがり</a:t>
            </a:r>
            <a:r>
              <a:rPr kumimoji="1"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)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を目指す麻雀ゲームです。</a:t>
            </a:r>
            <a:endParaRPr kumimoji="1" lang="en-US" altLang="ja-JP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C6E1C1B-E11F-2BAC-07C0-01A9C184BA23}"/>
              </a:ext>
            </a:extLst>
          </p:cNvPr>
          <p:cNvGraphicFramePr>
            <a:graphicFrameLocks noGrp="1"/>
          </p:cNvGraphicFramePr>
          <p:nvPr/>
        </p:nvGraphicFramePr>
        <p:xfrm>
          <a:off x="440265" y="1960653"/>
          <a:ext cx="2966606" cy="4764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513">
                  <a:extLst>
                    <a:ext uri="{9D8B030D-6E8A-4147-A177-3AD203B41FA5}">
                      <a16:colId xmlns:a16="http://schemas.microsoft.com/office/drawing/2014/main" val="3005541278"/>
                    </a:ext>
                  </a:extLst>
                </a:gridCol>
                <a:gridCol w="1597093">
                  <a:extLst>
                    <a:ext uri="{9D8B030D-6E8A-4147-A177-3AD203B41FA5}">
                      <a16:colId xmlns:a16="http://schemas.microsoft.com/office/drawing/2014/main" val="1160684015"/>
                    </a:ext>
                  </a:extLst>
                </a:gridCol>
              </a:tblGrid>
              <a:tr h="40013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捨て牌の枚数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得点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40953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48000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89858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~9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36000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83486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~18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24000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17144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~27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18000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89707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~36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12000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02529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~45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9600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56434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~54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7700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59960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~63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5800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5250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~72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3900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55900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73~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1500</a:t>
                      </a:r>
                      <a:endParaRPr kumimoji="1" lang="ja-JP" altLang="en-US" sz="1400" dirty="0">
                        <a:latin typeface="UD デジタル 教科書体 NP-R" panose="02020400000000000000" pitchFamily="18" charset="-128"/>
                        <a:ea typeface="UD デジタル 教科書体 NP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408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E96A42-C4F8-1323-FEA1-E059BD3886CC}"/>
              </a:ext>
            </a:extLst>
          </p:cNvPr>
          <p:cNvSpPr txBox="1"/>
          <p:nvPr/>
        </p:nvSpPr>
        <p:spPr>
          <a:xfrm>
            <a:off x="440265" y="3009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ルール</a:t>
            </a:r>
            <a:endParaRPr kumimoji="1" lang="en-US" altLang="ja-JP" sz="2400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F6166E-97F3-CC87-EFA6-2BE91AF10FAA}"/>
              </a:ext>
            </a:extLst>
          </p:cNvPr>
          <p:cNvSpPr txBox="1"/>
          <p:nvPr/>
        </p:nvSpPr>
        <p:spPr>
          <a:xfrm>
            <a:off x="440265" y="1393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得点表</a:t>
            </a:r>
            <a:endParaRPr kumimoji="1" lang="en-US" altLang="ja-JP" sz="2400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E28CA-36CE-C895-ABB0-37B308C62B45}"/>
              </a:ext>
            </a:extLst>
          </p:cNvPr>
          <p:cNvCxnSpPr>
            <a:cxnSpLocks/>
          </p:cNvCxnSpPr>
          <p:nvPr/>
        </p:nvCxnSpPr>
        <p:spPr>
          <a:xfrm>
            <a:off x="440265" y="762572"/>
            <a:ext cx="755133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D9B8CD1-0464-BF62-6443-C819091F62EA}"/>
              </a:ext>
            </a:extLst>
          </p:cNvPr>
          <p:cNvCxnSpPr>
            <a:cxnSpLocks/>
          </p:cNvCxnSpPr>
          <p:nvPr/>
        </p:nvCxnSpPr>
        <p:spPr>
          <a:xfrm>
            <a:off x="440265" y="1855263"/>
            <a:ext cx="296660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A6ED742F-EAB6-BD53-739F-B2869B78B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 t="8274" r="8945" b="687"/>
          <a:stretch/>
        </p:blipFill>
        <p:spPr>
          <a:xfrm>
            <a:off x="7202466" y="4171302"/>
            <a:ext cx="4556914" cy="255377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8DDF60-6C8E-35DA-A3F7-9C5221B39694}"/>
              </a:ext>
            </a:extLst>
          </p:cNvPr>
          <p:cNvSpPr txBox="1"/>
          <p:nvPr/>
        </p:nvSpPr>
        <p:spPr>
          <a:xfrm>
            <a:off x="3899536" y="1892917"/>
            <a:ext cx="7551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点数は捨て牌の枚数のみに依存します。手役は関係ありません。</a:t>
            </a:r>
            <a:br>
              <a:rPr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</a:br>
            <a:r>
              <a:rPr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(</a:t>
            </a:r>
            <a:r>
              <a:rPr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判定が難しかったので。。。</a:t>
            </a:r>
            <a:r>
              <a:rPr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和了れない形で「ツモ！」ボタンを押すと、チョンボとして</a:t>
            </a:r>
            <a:br>
              <a:rPr kumimoji="1"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</a:b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ペナルティ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-12000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点となります。</a:t>
            </a:r>
            <a:endParaRPr kumimoji="1" lang="en-US" altLang="ja-JP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フリテンも関係ないので、とにかく早い</a:t>
            </a:r>
            <a:r>
              <a:rPr kumimoji="1"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和了を目指しましょう！</a:t>
            </a:r>
            <a:endParaRPr kumimoji="1" lang="en-US" altLang="ja-JP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鳴きもありません。４枚あっても</a:t>
            </a:r>
            <a:r>
              <a:rPr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『</a:t>
            </a:r>
            <a:r>
              <a:rPr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カン</a:t>
            </a:r>
            <a:r>
              <a:rPr lang="en-US" altLang="ja-JP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』</a:t>
            </a:r>
            <a:r>
              <a:rPr lang="ja-JP" altLang="en-US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ができませんがご了承ください。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4800E3-B37C-F73F-A552-D40A458B8981}"/>
              </a:ext>
            </a:extLst>
          </p:cNvPr>
          <p:cNvSpPr txBox="1"/>
          <p:nvPr/>
        </p:nvSpPr>
        <p:spPr>
          <a:xfrm>
            <a:off x="3899536" y="13751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B0400000000000000" pitchFamily="18" charset="-128"/>
                <a:ea typeface="UD デジタル 教科書体 NP-R" panose="020B0400000000000000" pitchFamily="18" charset="-128"/>
              </a:rPr>
              <a:t>注意点</a:t>
            </a:r>
            <a:endParaRPr kumimoji="1" lang="en-US" altLang="ja-JP" sz="2400" dirty="0">
              <a:latin typeface="UD デジタル 教科書体 NP-R" panose="020B0400000000000000" pitchFamily="18" charset="-128"/>
              <a:ea typeface="UD デジタル 教科書体 NP-R" panose="020B0400000000000000" pitchFamily="18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A91AAA3-DE32-7232-61ED-2F980635B459}"/>
              </a:ext>
            </a:extLst>
          </p:cNvPr>
          <p:cNvCxnSpPr>
            <a:cxnSpLocks/>
          </p:cNvCxnSpPr>
          <p:nvPr/>
        </p:nvCxnSpPr>
        <p:spPr>
          <a:xfrm>
            <a:off x="3899536" y="1836821"/>
            <a:ext cx="755133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3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5127052-94E5-4F03-9BF8-F5142584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ゲームは「一色」「全色」の２種類で遊べます。</a:t>
            </a:r>
            <a:br>
              <a:rPr lang="en-US" altLang="ja-JP" dirty="0"/>
            </a:br>
            <a:r>
              <a:rPr lang="ja-JP" altLang="en-US" dirty="0"/>
              <a:t>プレイヤー名を入力してゲームをスタート！</a:t>
            </a:r>
          </a:p>
        </p:txBody>
      </p:sp>
      <p:pic>
        <p:nvPicPr>
          <p:cNvPr id="6" name="コンテンツ プレースホルダー 5" descr="2024-06-03_22h45_13">
            <a:extLst>
              <a:ext uri="{FF2B5EF4-FFF2-40B4-BE49-F238E27FC236}">
                <a16:creationId xmlns:a16="http://schemas.microsoft.com/office/drawing/2014/main" id="{1D24A929-55E2-4E0C-5B0E-AD8C565619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B5D74C92-2A18-6CF5-5FBB-B2C05BB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いらない牌を切っていって、和了れる状態になったら</a:t>
            </a:r>
            <a:br>
              <a:rPr lang="en-US" altLang="ja-JP" dirty="0"/>
            </a:br>
            <a:r>
              <a:rPr lang="ja-JP" altLang="en-US" dirty="0"/>
              <a:t>「ツモ！」ボタンを押します。</a:t>
            </a:r>
          </a:p>
        </p:txBody>
      </p:sp>
      <p:pic>
        <p:nvPicPr>
          <p:cNvPr id="6" name="コンテンツ プレースホルダー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196A916-F47A-7603-E8CA-98F99DAE4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3819FAE3-C060-54DB-1CF7-02A3F3E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和了れたら、捨て牌の枚数が少ないほど多くの点数を得ることが</a:t>
            </a:r>
            <a:br>
              <a:rPr lang="en-US" altLang="ja-JP" dirty="0"/>
            </a:br>
            <a:r>
              <a:rPr lang="ja-JP" altLang="en-US" dirty="0"/>
              <a:t>できます。</a:t>
            </a:r>
          </a:p>
        </p:txBody>
      </p:sp>
      <p:pic>
        <p:nvPicPr>
          <p:cNvPr id="6" name="コンテンツ プレースホルダー 5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C66C64F-5114-2375-3488-63420F00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E29D7F4B-D595-DBD7-DE7B-129C7106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和了れない状態なのに「ツモ！」ボタンを押してしまうと、</a:t>
            </a:r>
            <a:br>
              <a:rPr lang="en-US" altLang="ja-JP" dirty="0"/>
            </a:br>
            <a:r>
              <a:rPr lang="ja-JP" altLang="en-US" dirty="0"/>
              <a:t>ペナルティとして点数が減ってしまいます。</a:t>
            </a:r>
          </a:p>
        </p:txBody>
      </p:sp>
      <p:pic>
        <p:nvPicPr>
          <p:cNvPr id="6" name="コンテンツ プレースホルダー 5" descr="2024-06-03_22h46_17">
            <a:extLst>
              <a:ext uri="{FF2B5EF4-FFF2-40B4-BE49-F238E27FC236}">
                <a16:creationId xmlns:a16="http://schemas.microsoft.com/office/drawing/2014/main" id="{2C7EBACD-EE8D-4DCD-7DEB-39384E3B4D2C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27" y="1714500"/>
            <a:ext cx="9682345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UD デジタル 教科書体 NP-R"/>
        <a:ea typeface="UD デジタル 教科書体 NP-R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E335DBA93DC146BA7CC1FBACA302D1" ma:contentTypeVersion="11" ma:contentTypeDescription="新しいドキュメントを作成します。" ma:contentTypeScope="" ma:versionID="6f22ae2aa64f88c1db507052333300c3">
  <xsd:schema xmlns:xsd="http://www.w3.org/2001/XMLSchema" xmlns:xs="http://www.w3.org/2001/XMLSchema" xmlns:p="http://schemas.microsoft.com/office/2006/metadata/properties" xmlns:ns2="37fd682f-5838-4fd8-951d-b394b8073acb" xmlns:ns3="b8cf17ed-3293-4323-8cbc-c92f2833a772" targetNamespace="http://schemas.microsoft.com/office/2006/metadata/properties" ma:root="true" ma:fieldsID="d8a8dfe290f0bd9ae16e69a51aff82f5" ns2:_="" ns3:_="">
    <xsd:import namespace="37fd682f-5838-4fd8-951d-b394b8073acb"/>
    <xsd:import namespace="b8cf17ed-3293-4323-8cbc-c92f2833a77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d682f-5838-4fd8-951d-b394b8073ac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1333a072-104f-45ab-a4ad-cda7fe1c35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f17ed-3293-4323-8cbc-c92f2833a77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91827c-b3bf-4abf-a537-078c733297a0}" ma:internalName="TaxCatchAll" ma:showField="CatchAllData" ma:web="b8cf17ed-3293-4323-8cbc-c92f2833a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cf17ed-3293-4323-8cbc-c92f2833a772" xsi:nil="true"/>
    <lcf76f155ced4ddcb4097134ff3c332f xmlns="37fd682f-5838-4fd8-951d-b394b8073a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268FB0-73E8-4D2F-B963-D0F44F52B1C6}"/>
</file>

<file path=customXml/itemProps2.xml><?xml version="1.0" encoding="utf-8"?>
<ds:datastoreItem xmlns:ds="http://schemas.openxmlformats.org/officeDocument/2006/customXml" ds:itemID="{84210796-CF88-4AE6-AEE4-180E2A11DC41}"/>
</file>

<file path=customXml/itemProps3.xml><?xml version="1.0" encoding="utf-8"?>
<ds:datastoreItem xmlns:ds="http://schemas.openxmlformats.org/officeDocument/2006/customXml" ds:itemID="{A24F1501-20C8-47B9-A3DF-A9D4DA5630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492</Words>
  <Application>Microsoft Office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UD デジタル 教科書体 NK-R</vt:lpstr>
      <vt:lpstr>UD デジタル 教科書体 NP-R</vt:lpstr>
      <vt:lpstr>ADLaM Display</vt:lpstr>
      <vt:lpstr>Arial</vt:lpstr>
      <vt:lpstr>Office テーマ</vt:lpstr>
      <vt:lpstr>『【JPPGB】ゲーム作成コンテスト #1 』応募作品 bamboo panda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ゲームは「一色」「全色」の２種類で遊べます。 プレイヤー名を入力してゲームをスタート！</vt:lpstr>
      <vt:lpstr>いらない牌を切っていって、和了れる状態になったら 「ツモ！」ボタンを押します。</vt:lpstr>
      <vt:lpstr>和了れたら、捨て牌の枚数が少ないほど多くの点数を得ることが できます。</vt:lpstr>
      <vt:lpstr>和了れない状態なのに「ツモ！」ボタンを押してしまうと、 ペナルティとして点数が減ってしまいます。</vt:lpstr>
      <vt:lpstr>下の図は、捨て牌が０枚、つまり配られた時点で 最初から和了れる状態になっていますね。</vt:lpstr>
      <vt:lpstr>最初から上がれる状態で「ツモ！」ボタンを押すと、 「天和」といって、高得点を得ることができます。</vt:lpstr>
      <vt:lpstr>３分間でよりたくさんの和了を目指して、 高得点を狙いましょう！</vt:lpstr>
      <vt:lpstr>得点の履歴はハイスコアランキングとして記録されます。 何度も挑戦して、より高い点数を目指しましょう！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おいしみ</dc:creator>
  <cp:lastModifiedBy>おいしみ</cp:lastModifiedBy>
  <cp:revision>2</cp:revision>
  <dcterms:created xsi:type="dcterms:W3CDTF">2024-06-03T13:56:22Z</dcterms:created>
  <dcterms:modified xsi:type="dcterms:W3CDTF">2024-06-03T15:15:10Z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2024-06-03T15:08:10Z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b794cd83-44cc-447c-856e-a27e55624c65</vt:lpwstr>
  </property>
  <property fmtid="{D5CDD505-2E9C-101B-9397-08002B2CF9AE}" pid="7" name="MSIP_Label_defa4170-0d19-0005-0004-bc88714345d2_ActionId">
    <vt:lpwstr>dee6abe8-bbf4-491a-9198-96011c7f54c2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0x01010098E335DBA93DC146BA7CC1FBACA302D1</vt:lpwstr>
  </property>
</Properties>
</file>