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1" r:id="rId3"/>
    <p:sldId id="262" r:id="rId4"/>
    <p:sldId id="258" r:id="rId5"/>
    <p:sldId id="260" r:id="rId6"/>
    <p:sldId id="257" r:id="rId7"/>
    <p:sldId id="261" r:id="rId8"/>
    <p:sldId id="264" r:id="rId9"/>
    <p:sldId id="259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3" r:id="rId30"/>
    <p:sldId id="282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>
        <p:scale>
          <a:sx n="87" d="100"/>
          <a:sy n="87" d="100"/>
        </p:scale>
        <p:origin x="-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8D761-BE66-4B8C-AA01-7F7362B057EF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F4C1D-4B76-496A-BCBC-D2CA15184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5761-AC37-431B-91E7-028B87921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33D74-35C9-44EC-A2FF-822BD69B0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3DC-BE30-4791-A606-06926B0B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A21F-3627-4EC4-8E23-D45C666C8A3B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A8C6-5888-42FB-81E8-64FF9418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5BF2B-6E04-4697-8473-4D4D2EA5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2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5564-1AFF-41B4-9B25-5BF6374F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C0806-78C9-4152-AFFD-AE5BF4913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3C19-B241-44E6-967A-D70FBCC8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B263-E0F8-4D5E-BFE5-422809890111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89722-2982-43C3-BA9C-4240C671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58D6-C63A-4049-B029-E1286B57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ADEBA-15DA-47A7-A3FD-99E3231E6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95BBA-A818-4CA6-B4EA-451D7B6B2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23AAA-08C5-44B9-B4AA-2861D738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4F0E-69FF-4DFC-BAD1-1C251846F122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263A-5C72-42B1-ADE1-28753EAD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80FCB-C673-4AF3-8CEE-F6D2586D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2674-1688-45DA-BD46-3C61BFC6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7F8A-65F0-4C85-B093-0E5CC208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5D988-08F8-40B7-8B20-4368B27F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EC7D-2179-49C6-B251-C2E0F3CBE12C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A181-4228-44E6-89C2-E26FD048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F69C-F65A-4061-AED0-86AFBBD9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5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C69F-F307-4FF1-9E9D-31A2FD90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DEA1-9D02-4436-862D-16E00BC1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C820C-E901-4C96-B99B-0012E43E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19D0-924F-469A-9C00-4436649660E9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BCEB0-0402-4695-B630-C253E82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D67D7-429E-4F9E-9315-EB9111F6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59F8-31D2-4711-A00B-A65AE3CC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1F99-A47D-4232-A50D-8A2197835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61981-6D62-4633-98F5-00821AD4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8A959-C049-468D-B261-4D8AE1A0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E814-1D44-4282-8A24-834315496348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1EB34-D94B-415A-8D17-34C7ADBF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45A7-A32C-4720-8BCC-219F20BB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0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615A-0F78-47E1-90B4-035B1F10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F13D6-60CC-4115-A04C-BB1556337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C7B69-9271-444D-8BB4-0D4C4B37E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3D607-9F6C-4121-8AAB-443126AFD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CAEA7-B4F0-4D6F-A525-482F0EC13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9437A-9024-4A0C-9AB2-F3F25235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12BC-F7B2-4AA0-B803-130F72476D0B}" type="datetime1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00BF2-34C5-4061-B63F-68B0124A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24643-0DED-4BA2-ABA9-4023FB07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4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B76A-DD1D-4F3D-BBEC-CC4C084A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A1AC3-0725-4ECF-ACA2-A331F9C4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9B0-9472-404F-B09B-77C209798683}" type="datetime1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8D006-CDC7-458C-89AC-BB63081A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67DF2-023E-4B18-B776-A778B223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2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3C053-6389-4BC3-A367-AEA720D2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76B4-367D-4FBA-8C49-0FF709F954F8}" type="datetime1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7C5B6-DD04-4086-9E64-8D794B51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1168A-8591-46FF-9A3A-ADF6955F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7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E91F-E237-4C2F-8FB8-3FD5245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4331-3B6F-4735-B883-A3D61258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3F70B-4786-4905-BE74-BCFA955B4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6B1DF-2F3C-4C82-9C01-9EE7BFF9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2D0-C5EC-4D3C-8F1C-C70978939C31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0DECD-5878-4ABF-AB3A-CCC2ADEA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B2864-8313-4A63-9872-09C51A81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0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3A0-2DE4-435A-B65F-5400F93B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2629F-D47B-4768-9BA0-73E6108D5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207FE-90AB-462C-84A3-5697F8E38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CEA5D-0F22-4056-803A-E78708DC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B0B2-9DAE-47D2-B774-C1667F28ECE6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59C76-6634-4388-A4B8-74E653C6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2A999-C9CF-436C-B71C-15F9C8C2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13777-5FE7-4FE2-BE06-FA0E516C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4458C-5C49-4C50-AC1F-A331D20F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FAB8-992D-43A4-9448-7842EA30E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59780-7F62-4728-B09B-16DA613A32CC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AB0F-E121-4208-BCD4-F2F447B1B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Arun Korupolu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9E2C-8F64-49D1-9728-060D91F68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477D-1DF0-4EFA-90DE-C010925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BD94-A07A-4A40-B1DE-9C44F166C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112" y="1378395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Helvectica"/>
              </a:rPr>
              <a:t>Set the objective for your study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4947E-3309-4A56-9BB4-45EC7966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90E4-E2F2-41E1-9D8F-9DE88DEF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4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4AB61-B620-407C-9A44-180A293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EAACE-2A41-4D37-8E2C-D9BE73F9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EF3D-B484-497B-B806-8C0F9D647D23}"/>
              </a:ext>
            </a:extLst>
          </p:cNvPr>
          <p:cNvSpPr/>
          <p:nvPr/>
        </p:nvSpPr>
        <p:spPr>
          <a:xfrm>
            <a:off x="1649911" y="3196607"/>
            <a:ext cx="88921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Helvectica"/>
              </a:rPr>
              <a:t>heart_risk.</a:t>
            </a:r>
            <a:r>
              <a:rPr lang="en-US" b="1" dirty="0" err="1">
                <a:solidFill>
                  <a:schemeClr val="accent1"/>
                </a:solidFill>
                <a:latin typeface="Helvectica"/>
              </a:rPr>
              <a:t>head</a:t>
            </a:r>
            <a:r>
              <a:rPr lang="en-US" b="1" dirty="0">
                <a:solidFill>
                  <a:schemeClr val="accent1"/>
                </a:solidFill>
                <a:latin typeface="Helvectica"/>
              </a:rPr>
              <a:t>()   </a:t>
            </a:r>
            <a:r>
              <a:rPr lang="en-US" dirty="0">
                <a:solidFill>
                  <a:srgbClr val="002060"/>
                </a:solidFill>
                <a:latin typeface="Helvectica"/>
              </a:rPr>
              <a:t># allows visually to examine a couple of rows</a:t>
            </a:r>
          </a:p>
          <a:p>
            <a:endParaRPr lang="en-US" dirty="0">
              <a:latin typeface="Helvectica"/>
            </a:endParaRPr>
          </a:p>
          <a:p>
            <a:r>
              <a:rPr lang="en-US" b="1" dirty="0">
                <a:latin typeface="Helvectica"/>
              </a:rPr>
              <a:t>heart_risk.</a:t>
            </a:r>
            <a:r>
              <a:rPr lang="en-US" b="1" dirty="0">
                <a:solidFill>
                  <a:srgbClr val="0070C0"/>
                </a:solidFill>
                <a:latin typeface="Helvectica"/>
              </a:rPr>
              <a:t>info()    </a:t>
            </a:r>
            <a:r>
              <a:rPr lang="en-US" dirty="0">
                <a:solidFill>
                  <a:srgbClr val="002060"/>
                </a:solidFill>
                <a:latin typeface="Helvectica"/>
              </a:rPr>
              <a:t># allows identify the data types numerical (float, integer), character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C469A-60A7-4970-AD4B-1F46EBAC3648}"/>
              </a:ext>
            </a:extLst>
          </p:cNvPr>
          <p:cNvSpPr/>
          <p:nvPr/>
        </p:nvSpPr>
        <p:spPr>
          <a:xfrm>
            <a:off x="999744" y="330962"/>
            <a:ext cx="11192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Helvectica"/>
              </a:rPr>
              <a:t>Lets first examine the variables types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3893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4AB61-B620-407C-9A44-180A293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EAACE-2A41-4D37-8E2C-D9BE73F9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C469A-60A7-4970-AD4B-1F46EBAC3648}"/>
              </a:ext>
            </a:extLst>
          </p:cNvPr>
          <p:cNvSpPr/>
          <p:nvPr/>
        </p:nvSpPr>
        <p:spPr>
          <a:xfrm>
            <a:off x="548640" y="245618"/>
            <a:ext cx="11192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Helvectica"/>
              </a:rPr>
              <a:t>Lets first examine for the presence of missing data values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ADB878-EEED-4660-871C-BD96220A4316}"/>
              </a:ext>
            </a:extLst>
          </p:cNvPr>
          <p:cNvSpPr/>
          <p:nvPr/>
        </p:nvSpPr>
        <p:spPr>
          <a:xfrm>
            <a:off x="2975352" y="3148584"/>
            <a:ext cx="78694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ctica"/>
              </a:rPr>
              <a:t>print(</a:t>
            </a:r>
            <a:r>
              <a:rPr lang="en-US" sz="2400" b="1" dirty="0" err="1">
                <a:latin typeface="Helvectica"/>
              </a:rPr>
              <a:t>heart_risk.</a:t>
            </a:r>
            <a:r>
              <a:rPr lang="en-US" sz="2400" b="1" dirty="0" err="1">
                <a:solidFill>
                  <a:srgbClr val="0070C0"/>
                </a:solidFill>
                <a:latin typeface="Helvectica"/>
              </a:rPr>
              <a:t>isnull</a:t>
            </a:r>
            <a:r>
              <a:rPr lang="en-US" sz="2400" b="1" dirty="0">
                <a:solidFill>
                  <a:srgbClr val="0070C0"/>
                </a:solidFill>
                <a:latin typeface="Helvectica"/>
              </a:rPr>
              <a:t>().sum()) </a:t>
            </a:r>
          </a:p>
          <a:p>
            <a:endParaRPr lang="en-US" sz="2400" b="1" dirty="0">
              <a:solidFill>
                <a:srgbClr val="0070C0"/>
              </a:solidFill>
              <a:latin typeface="Helvectica"/>
            </a:endParaRPr>
          </a:p>
          <a:p>
            <a:r>
              <a:rPr lang="en-US" sz="2400" dirty="0">
                <a:solidFill>
                  <a:srgbClr val="002060"/>
                </a:solidFill>
                <a:latin typeface="Helvectica"/>
              </a:rPr>
              <a:t># identify the missing values and count the total missing </a:t>
            </a:r>
          </a:p>
          <a:p>
            <a:r>
              <a:rPr lang="en-US" sz="2400" dirty="0">
                <a:solidFill>
                  <a:srgbClr val="002060"/>
                </a:solidFill>
                <a:latin typeface="Helvectica"/>
              </a:rPr>
              <a:t>Observations per every column. </a:t>
            </a:r>
          </a:p>
        </p:txBody>
      </p:sp>
    </p:spTree>
    <p:extLst>
      <p:ext uri="{BB962C8B-B14F-4D97-AF65-F5344CB8AC3E}">
        <p14:creationId xmlns:p14="http://schemas.microsoft.com/office/powerpoint/2010/main" val="357951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4AB61-B620-407C-9A44-180A293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EAACE-2A41-4D37-8E2C-D9BE73F9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6353D-C764-4DDD-BF54-B98146277030}"/>
              </a:ext>
            </a:extLst>
          </p:cNvPr>
          <p:cNvSpPr txBox="1"/>
          <p:nvPr/>
        </p:nvSpPr>
        <p:spPr>
          <a:xfrm>
            <a:off x="1902854" y="3167390"/>
            <a:ext cx="893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Helvectica"/>
              </a:rPr>
              <a:t>Can we think about excluding any variables? Why?</a:t>
            </a:r>
          </a:p>
        </p:txBody>
      </p:sp>
    </p:spTree>
    <p:extLst>
      <p:ext uri="{BB962C8B-B14F-4D97-AF65-F5344CB8AC3E}">
        <p14:creationId xmlns:p14="http://schemas.microsoft.com/office/powerpoint/2010/main" val="290352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4AB61-B620-407C-9A44-180A293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EAACE-2A41-4D37-8E2C-D9BE73F9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C469A-60A7-4970-AD4B-1F46EBAC3648}"/>
              </a:ext>
            </a:extLst>
          </p:cNvPr>
          <p:cNvSpPr/>
          <p:nvPr/>
        </p:nvSpPr>
        <p:spPr>
          <a:xfrm>
            <a:off x="1499616" y="136525"/>
            <a:ext cx="11192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Helvectica"/>
              </a:rPr>
              <a:t>Lets deal with missing data values</a:t>
            </a:r>
            <a:endParaRPr lang="en-US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E86813-1891-42EA-8CAD-BB648C77C03F}"/>
              </a:ext>
            </a:extLst>
          </p:cNvPr>
          <p:cNvSpPr/>
          <p:nvPr/>
        </p:nvSpPr>
        <p:spPr>
          <a:xfrm>
            <a:off x="2121408" y="1895889"/>
            <a:ext cx="8936736" cy="307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>
                <a:latin typeface="Helvectica"/>
              </a:rPr>
              <a:t>heart_risk.glucose</a:t>
            </a:r>
            <a:r>
              <a:rPr lang="en-US" sz="2000" dirty="0">
                <a:latin typeface="Helvectica"/>
              </a:rPr>
              <a:t> = </a:t>
            </a:r>
            <a:r>
              <a:rPr lang="en-US" sz="2000" b="1" dirty="0" err="1">
                <a:latin typeface="Helvectica"/>
              </a:rPr>
              <a:t>heart_risk</a:t>
            </a:r>
            <a:r>
              <a:rPr lang="en-US" sz="2000" b="1" dirty="0">
                <a:latin typeface="Helvectica"/>
              </a:rPr>
              <a:t>['glucose'].</a:t>
            </a:r>
            <a:r>
              <a:rPr lang="en-US" sz="2000" dirty="0">
                <a:solidFill>
                  <a:srgbClr val="0070C0"/>
                </a:solidFill>
                <a:latin typeface="Helvectica"/>
              </a:rPr>
              <a:t>transform</a:t>
            </a:r>
            <a:r>
              <a:rPr lang="en-US" sz="2000" dirty="0">
                <a:latin typeface="Helvectica"/>
              </a:rPr>
              <a:t>(</a:t>
            </a:r>
            <a:r>
              <a:rPr lang="en-US" sz="2000" dirty="0" err="1">
                <a:latin typeface="Helvectica"/>
              </a:rPr>
              <a:t>impute_median</a:t>
            </a:r>
            <a:r>
              <a:rPr lang="en-US" sz="2000" dirty="0">
                <a:latin typeface="Helvectic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000" dirty="0" err="1">
                <a:latin typeface="Helvectica"/>
              </a:rPr>
              <a:t>heart_risk.education</a:t>
            </a:r>
            <a:r>
              <a:rPr lang="en-US" sz="2000" dirty="0">
                <a:latin typeface="Helvectica"/>
              </a:rPr>
              <a:t> = </a:t>
            </a:r>
            <a:r>
              <a:rPr lang="en-US" sz="2000" b="1" dirty="0" err="1">
                <a:latin typeface="Helvectica"/>
              </a:rPr>
              <a:t>heart_risk</a:t>
            </a:r>
            <a:r>
              <a:rPr lang="en-US" sz="2000" b="1" dirty="0">
                <a:latin typeface="Helvectica"/>
              </a:rPr>
              <a:t>['education'].</a:t>
            </a:r>
            <a:r>
              <a:rPr lang="en-US" sz="2000" dirty="0">
                <a:solidFill>
                  <a:srgbClr val="0070C0"/>
                </a:solidFill>
                <a:latin typeface="Helvectica"/>
              </a:rPr>
              <a:t>transform</a:t>
            </a:r>
            <a:r>
              <a:rPr lang="en-US" sz="2000" dirty="0">
                <a:latin typeface="Helvectica"/>
              </a:rPr>
              <a:t>(</a:t>
            </a:r>
            <a:r>
              <a:rPr lang="en-US" sz="2000" dirty="0" err="1">
                <a:latin typeface="Helvectica"/>
              </a:rPr>
              <a:t>impute_median</a:t>
            </a:r>
            <a:r>
              <a:rPr lang="en-US" sz="2000" dirty="0">
                <a:latin typeface="Helvectic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000" dirty="0" err="1">
                <a:latin typeface="Helvectica"/>
              </a:rPr>
              <a:t>heart_risk.heartrate</a:t>
            </a:r>
            <a:r>
              <a:rPr lang="en-US" sz="2000" dirty="0">
                <a:latin typeface="Helvectica"/>
              </a:rPr>
              <a:t> = </a:t>
            </a:r>
            <a:r>
              <a:rPr lang="en-US" sz="2000" b="1" dirty="0" err="1">
                <a:latin typeface="Helvectica"/>
              </a:rPr>
              <a:t>heart_risk</a:t>
            </a:r>
            <a:r>
              <a:rPr lang="en-US" sz="2000" b="1" dirty="0">
                <a:latin typeface="Helvectica"/>
              </a:rPr>
              <a:t>['</a:t>
            </a:r>
            <a:r>
              <a:rPr lang="en-US" sz="2000" b="1" dirty="0" err="1">
                <a:latin typeface="Helvectica"/>
              </a:rPr>
              <a:t>heartRate</a:t>
            </a:r>
            <a:r>
              <a:rPr lang="en-US" sz="2000" b="1" dirty="0">
                <a:latin typeface="Helvectica"/>
              </a:rPr>
              <a:t>'].</a:t>
            </a:r>
            <a:r>
              <a:rPr lang="en-US" sz="2000" dirty="0">
                <a:solidFill>
                  <a:srgbClr val="0070C0"/>
                </a:solidFill>
                <a:latin typeface="Helvectica"/>
              </a:rPr>
              <a:t>transform</a:t>
            </a:r>
            <a:r>
              <a:rPr lang="en-US" sz="2000" dirty="0">
                <a:latin typeface="Helvectica"/>
              </a:rPr>
              <a:t>(</a:t>
            </a:r>
            <a:r>
              <a:rPr lang="en-US" sz="2000" dirty="0" err="1">
                <a:latin typeface="Helvectica"/>
              </a:rPr>
              <a:t>impute_median</a:t>
            </a:r>
            <a:r>
              <a:rPr lang="en-US" sz="2000" dirty="0">
                <a:latin typeface="Helvectic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000" dirty="0" err="1">
                <a:latin typeface="Helvectica"/>
              </a:rPr>
              <a:t>heart_risk.totChol</a:t>
            </a:r>
            <a:r>
              <a:rPr lang="en-US" sz="2000" dirty="0">
                <a:latin typeface="Helvectica"/>
              </a:rPr>
              <a:t> = </a:t>
            </a:r>
            <a:r>
              <a:rPr lang="en-US" sz="2000" b="1" dirty="0" err="1">
                <a:latin typeface="Helvectica"/>
              </a:rPr>
              <a:t>heart_risk</a:t>
            </a:r>
            <a:r>
              <a:rPr lang="en-US" sz="2000" b="1" dirty="0">
                <a:latin typeface="Helvectica"/>
              </a:rPr>
              <a:t>['</a:t>
            </a:r>
            <a:r>
              <a:rPr lang="en-US" sz="2000" b="1" dirty="0" err="1">
                <a:latin typeface="Helvectica"/>
              </a:rPr>
              <a:t>totChol</a:t>
            </a:r>
            <a:r>
              <a:rPr lang="en-US" sz="2000" b="1" dirty="0">
                <a:latin typeface="Helvectica"/>
              </a:rPr>
              <a:t>'].</a:t>
            </a:r>
            <a:r>
              <a:rPr lang="en-US" sz="2000" dirty="0">
                <a:solidFill>
                  <a:srgbClr val="0070C0"/>
                </a:solidFill>
                <a:latin typeface="Helvectica"/>
              </a:rPr>
              <a:t>transform</a:t>
            </a:r>
            <a:r>
              <a:rPr lang="en-US" sz="2000" dirty="0">
                <a:latin typeface="Helvectica"/>
              </a:rPr>
              <a:t>(</a:t>
            </a:r>
            <a:r>
              <a:rPr lang="en-US" sz="2000" dirty="0" err="1">
                <a:latin typeface="Helvectica"/>
              </a:rPr>
              <a:t>impute_median</a:t>
            </a:r>
            <a:r>
              <a:rPr lang="en-US" sz="2000" dirty="0">
                <a:latin typeface="Helvectic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000" dirty="0" err="1">
                <a:latin typeface="Helvectica"/>
              </a:rPr>
              <a:t>heart_risk.BPMeds</a:t>
            </a:r>
            <a:r>
              <a:rPr lang="en-US" sz="2000" dirty="0">
                <a:latin typeface="Helvectica"/>
              </a:rPr>
              <a:t> = </a:t>
            </a:r>
            <a:r>
              <a:rPr lang="en-US" sz="2000" b="1" dirty="0" err="1">
                <a:latin typeface="Helvectica"/>
              </a:rPr>
              <a:t>heart_risk</a:t>
            </a:r>
            <a:r>
              <a:rPr lang="en-US" sz="2000" b="1" dirty="0">
                <a:latin typeface="Helvectica"/>
              </a:rPr>
              <a:t>['</a:t>
            </a:r>
            <a:r>
              <a:rPr lang="en-US" sz="2000" b="1" dirty="0" err="1">
                <a:latin typeface="Helvectica"/>
              </a:rPr>
              <a:t>BPMeds</a:t>
            </a:r>
            <a:r>
              <a:rPr lang="en-US" sz="2000" b="1" dirty="0">
                <a:latin typeface="Helvectica"/>
              </a:rPr>
              <a:t>'].</a:t>
            </a:r>
            <a:r>
              <a:rPr lang="en-US" sz="2000" dirty="0">
                <a:solidFill>
                  <a:srgbClr val="0070C0"/>
                </a:solidFill>
                <a:latin typeface="Helvectica"/>
              </a:rPr>
              <a:t>transform</a:t>
            </a:r>
            <a:r>
              <a:rPr lang="en-US" sz="2000" dirty="0">
                <a:latin typeface="Helvectica"/>
              </a:rPr>
              <a:t>(</a:t>
            </a:r>
            <a:r>
              <a:rPr lang="en-US" sz="2000" dirty="0" err="1">
                <a:latin typeface="Helvectica"/>
              </a:rPr>
              <a:t>impute_median</a:t>
            </a:r>
            <a:r>
              <a:rPr lang="en-US" sz="2000" dirty="0">
                <a:latin typeface="Helvectica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5DB359-71B2-4F06-A263-CBE9A54CD399}"/>
              </a:ext>
            </a:extLst>
          </p:cNvPr>
          <p:cNvSpPr/>
          <p:nvPr/>
        </p:nvSpPr>
        <p:spPr>
          <a:xfrm>
            <a:off x="3064356" y="5519898"/>
            <a:ext cx="5827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Helvectica"/>
              </a:rPr>
              <a:t># Median Imputation of Continuous Numerical data </a:t>
            </a:r>
          </a:p>
        </p:txBody>
      </p:sp>
    </p:spTree>
    <p:extLst>
      <p:ext uri="{BB962C8B-B14F-4D97-AF65-F5344CB8AC3E}">
        <p14:creationId xmlns:p14="http://schemas.microsoft.com/office/powerpoint/2010/main" val="39509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4AB61-B620-407C-9A44-180A293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EAACE-2A41-4D37-8E2C-D9BE73F9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C469A-60A7-4970-AD4B-1F46EBAC3648}"/>
              </a:ext>
            </a:extLst>
          </p:cNvPr>
          <p:cNvSpPr/>
          <p:nvPr/>
        </p:nvSpPr>
        <p:spPr>
          <a:xfrm>
            <a:off x="1499616" y="136525"/>
            <a:ext cx="11192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Helvectica"/>
              </a:rPr>
              <a:t>Lets deal with missing data values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107EC4-4D26-4E71-90B6-F3318CE38D7D}"/>
              </a:ext>
            </a:extLst>
          </p:cNvPr>
          <p:cNvSpPr/>
          <p:nvPr/>
        </p:nvSpPr>
        <p:spPr>
          <a:xfrm>
            <a:off x="699516" y="1582340"/>
            <a:ext cx="1079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Helvectica"/>
              </a:rPr>
              <a:t>by_currentSmoker_class</a:t>
            </a:r>
            <a:r>
              <a:rPr lang="en-US" dirty="0">
                <a:latin typeface="Helvectica"/>
              </a:rPr>
              <a:t>=</a:t>
            </a:r>
            <a:r>
              <a:rPr lang="en-US" dirty="0" err="1">
                <a:latin typeface="Helvectica"/>
              </a:rPr>
              <a:t>heart_risk.groupby</a:t>
            </a:r>
            <a:r>
              <a:rPr lang="en-US" dirty="0">
                <a:latin typeface="Helvectica"/>
              </a:rPr>
              <a:t> (['</a:t>
            </a:r>
            <a:r>
              <a:rPr lang="en-US" dirty="0" err="1">
                <a:latin typeface="Helvectica"/>
              </a:rPr>
              <a:t>currentSmoker</a:t>
            </a:r>
            <a:r>
              <a:rPr lang="en-US" dirty="0">
                <a:latin typeface="Helvectica"/>
              </a:rPr>
              <a:t>’]) </a:t>
            </a:r>
          </a:p>
          <a:p>
            <a:endParaRPr lang="en-US" dirty="0">
              <a:latin typeface="Helvectica"/>
            </a:endParaRPr>
          </a:p>
          <a:p>
            <a:r>
              <a:rPr lang="en-US" b="1" dirty="0">
                <a:solidFill>
                  <a:srgbClr val="002060"/>
                </a:solidFill>
                <a:latin typeface="Helvectica"/>
              </a:rPr>
              <a:t># allows grouping class of observations Yes/No</a:t>
            </a:r>
          </a:p>
          <a:p>
            <a:endParaRPr lang="en-US" dirty="0">
              <a:latin typeface="Helvectica"/>
            </a:endParaRPr>
          </a:p>
          <a:p>
            <a:r>
              <a:rPr lang="en-US" dirty="0" err="1">
                <a:latin typeface="Helvectica"/>
              </a:rPr>
              <a:t>heart_risk.cigsPerDay</a:t>
            </a:r>
            <a:r>
              <a:rPr lang="en-US" dirty="0">
                <a:latin typeface="Helvectica"/>
              </a:rPr>
              <a:t>=</a:t>
            </a:r>
            <a:r>
              <a:rPr lang="en-US" dirty="0" err="1">
                <a:solidFill>
                  <a:srgbClr val="0070C0"/>
                </a:solidFill>
                <a:latin typeface="Helvectica"/>
              </a:rPr>
              <a:t>by_currentSmoker_class</a:t>
            </a:r>
            <a:r>
              <a:rPr lang="en-US" dirty="0">
                <a:latin typeface="Helvectica"/>
              </a:rPr>
              <a:t>['</a:t>
            </a:r>
            <a:r>
              <a:rPr lang="en-US" dirty="0" err="1">
                <a:latin typeface="Helvectica"/>
              </a:rPr>
              <a:t>cigsPerDay</a:t>
            </a:r>
            <a:r>
              <a:rPr lang="en-US" dirty="0">
                <a:latin typeface="Helvectica"/>
              </a:rPr>
              <a:t>'].transform(</a:t>
            </a:r>
            <a:r>
              <a:rPr lang="en-US" dirty="0" err="1">
                <a:latin typeface="Helvectica"/>
              </a:rPr>
              <a:t>impute_median</a:t>
            </a:r>
            <a:r>
              <a:rPr lang="en-US" dirty="0">
                <a:latin typeface="Helvectica"/>
              </a:rPr>
              <a:t>) </a:t>
            </a:r>
          </a:p>
          <a:p>
            <a:endParaRPr lang="en-US" dirty="0">
              <a:latin typeface="Helvectica"/>
            </a:endParaRPr>
          </a:p>
          <a:p>
            <a:r>
              <a:rPr lang="en-US" b="1" dirty="0">
                <a:solidFill>
                  <a:srgbClr val="002060"/>
                </a:solidFill>
                <a:latin typeface="Helvectica"/>
              </a:rPr>
              <a:t># impute the missing data values in cigarettes per day variables on the basis of median value of </a:t>
            </a:r>
            <a:r>
              <a:rPr lang="en-US" b="1" dirty="0" err="1">
                <a:solidFill>
                  <a:srgbClr val="002060"/>
                </a:solidFill>
                <a:latin typeface="Helvectica"/>
              </a:rPr>
              <a:t>groupy</a:t>
            </a:r>
            <a:r>
              <a:rPr lang="en-US" b="1" dirty="0">
                <a:solidFill>
                  <a:srgbClr val="002060"/>
                </a:solidFill>
                <a:latin typeface="Helvectica"/>
              </a:rPr>
              <a:t> smoker class</a:t>
            </a:r>
          </a:p>
          <a:p>
            <a:endParaRPr lang="en-US" dirty="0">
              <a:latin typeface="Helvectica"/>
            </a:endParaRPr>
          </a:p>
          <a:p>
            <a:r>
              <a:rPr lang="en-US" dirty="0" err="1">
                <a:solidFill>
                  <a:srgbClr val="0070C0"/>
                </a:solidFill>
                <a:latin typeface="Helvectica"/>
              </a:rPr>
              <a:t>by_age_class</a:t>
            </a:r>
            <a:r>
              <a:rPr lang="en-US" dirty="0">
                <a:latin typeface="Helvectica"/>
              </a:rPr>
              <a:t>=</a:t>
            </a:r>
            <a:r>
              <a:rPr lang="en-US" b="1" dirty="0" err="1">
                <a:latin typeface="Helvectica"/>
              </a:rPr>
              <a:t>heart_risk</a:t>
            </a:r>
            <a:r>
              <a:rPr lang="en-US" dirty="0" err="1">
                <a:latin typeface="Helvectica"/>
              </a:rPr>
              <a:t>.groupby</a:t>
            </a:r>
            <a:r>
              <a:rPr lang="en-US" dirty="0">
                <a:latin typeface="Helvectica"/>
              </a:rPr>
              <a:t> (['</a:t>
            </a:r>
            <a:r>
              <a:rPr lang="en-US" dirty="0" err="1">
                <a:latin typeface="Helvectica"/>
              </a:rPr>
              <a:t>age','male','diabetes</a:t>
            </a:r>
            <a:r>
              <a:rPr lang="en-US" dirty="0">
                <a:latin typeface="Helvectica"/>
              </a:rPr>
              <a:t>’]) </a:t>
            </a:r>
          </a:p>
          <a:p>
            <a:endParaRPr lang="en-US" dirty="0">
              <a:latin typeface="Helvectica"/>
            </a:endParaRPr>
          </a:p>
          <a:p>
            <a:r>
              <a:rPr lang="en-US" b="1" dirty="0">
                <a:solidFill>
                  <a:srgbClr val="002060"/>
                </a:solidFill>
                <a:latin typeface="Helvectica"/>
              </a:rPr>
              <a:t># allows grouping class of binary observations male, diabetes (0,1) &amp; age</a:t>
            </a:r>
          </a:p>
          <a:p>
            <a:endParaRPr lang="en-US" dirty="0">
              <a:latin typeface="Helvectica"/>
            </a:endParaRPr>
          </a:p>
          <a:p>
            <a:r>
              <a:rPr lang="en-US" dirty="0" err="1">
                <a:latin typeface="Helvectica"/>
              </a:rPr>
              <a:t>heart_risk.BMI</a:t>
            </a:r>
            <a:r>
              <a:rPr lang="en-US" dirty="0">
                <a:latin typeface="Helvectica"/>
              </a:rPr>
              <a:t>=</a:t>
            </a:r>
            <a:r>
              <a:rPr lang="en-US" dirty="0" err="1">
                <a:solidFill>
                  <a:srgbClr val="0070C0"/>
                </a:solidFill>
                <a:latin typeface="Helvectica"/>
              </a:rPr>
              <a:t>by_age_class</a:t>
            </a:r>
            <a:r>
              <a:rPr lang="en-US" dirty="0">
                <a:latin typeface="Helvectica"/>
              </a:rPr>
              <a:t>['BMI'].transform(</a:t>
            </a:r>
            <a:r>
              <a:rPr lang="en-US" dirty="0" err="1">
                <a:latin typeface="Helvectica"/>
              </a:rPr>
              <a:t>impute_median</a:t>
            </a:r>
            <a:r>
              <a:rPr lang="en-US" dirty="0">
                <a:latin typeface="Helvectica"/>
              </a:rPr>
              <a:t>) </a:t>
            </a:r>
          </a:p>
          <a:p>
            <a:endParaRPr lang="en-US" b="1" dirty="0">
              <a:solidFill>
                <a:srgbClr val="002060"/>
              </a:solidFill>
              <a:latin typeface="Helvectica"/>
            </a:endParaRPr>
          </a:p>
          <a:p>
            <a:r>
              <a:rPr lang="en-US" b="1" dirty="0">
                <a:solidFill>
                  <a:srgbClr val="002060"/>
                </a:solidFill>
                <a:latin typeface="Helvectica"/>
              </a:rPr>
              <a:t># impute the missing data values in BMI variable on the basis of age while considering gender</a:t>
            </a:r>
          </a:p>
          <a:p>
            <a:r>
              <a:rPr lang="en-US" b="1" dirty="0">
                <a:solidFill>
                  <a:srgbClr val="002060"/>
                </a:solidFill>
                <a:latin typeface="Helvectica"/>
              </a:rPr>
              <a:t>and presence of diabetes as independent categories</a:t>
            </a:r>
            <a:endParaRPr lang="en-US" dirty="0">
              <a:latin typeface="Helvectica"/>
            </a:endParaRPr>
          </a:p>
        </p:txBody>
      </p:sp>
    </p:spTree>
    <p:extLst>
      <p:ext uri="{BB962C8B-B14F-4D97-AF65-F5344CB8AC3E}">
        <p14:creationId xmlns:p14="http://schemas.microsoft.com/office/powerpoint/2010/main" val="115632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4AB61-B620-407C-9A44-180A293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EAACE-2A41-4D37-8E2C-D9BE73F9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C469A-60A7-4970-AD4B-1F46EBAC3648}"/>
              </a:ext>
            </a:extLst>
          </p:cNvPr>
          <p:cNvSpPr/>
          <p:nvPr/>
        </p:nvSpPr>
        <p:spPr>
          <a:xfrm>
            <a:off x="1207008" y="136525"/>
            <a:ext cx="11192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Helvectica"/>
              </a:rPr>
              <a:t>Lets perform some univariate analysis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4681D5-F9AC-4C30-9194-120ADD2108D7}"/>
              </a:ext>
            </a:extLst>
          </p:cNvPr>
          <p:cNvSpPr/>
          <p:nvPr/>
        </p:nvSpPr>
        <p:spPr>
          <a:xfrm>
            <a:off x="3128311" y="3927500"/>
            <a:ext cx="4724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latin typeface="Helvectica"/>
              </a:rPr>
              <a:t>heart_risk.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Helvectica"/>
              </a:rPr>
              <a:t>describe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Helvectica"/>
              </a:rPr>
              <a:t>()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56D76-D56B-48FC-A61A-9E406C46A80C}"/>
              </a:ext>
            </a:extLst>
          </p:cNvPr>
          <p:cNvSpPr txBox="1"/>
          <p:nvPr/>
        </p:nvSpPr>
        <p:spPr>
          <a:xfrm>
            <a:off x="4351562" y="2488430"/>
            <a:ext cx="7002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Helvectica"/>
              </a:rPr>
              <a:t>What insights can we gain from the univariate analysis?</a:t>
            </a:r>
          </a:p>
        </p:txBody>
      </p:sp>
    </p:spTree>
    <p:extLst>
      <p:ext uri="{BB962C8B-B14F-4D97-AF65-F5344CB8AC3E}">
        <p14:creationId xmlns:p14="http://schemas.microsoft.com/office/powerpoint/2010/main" val="169083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65B6-C984-48C3-8904-B19111A6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26758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Helvectica"/>
              </a:rPr>
              <a:t>Exploratory Data Analytics, questions we can ask?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7B9AB-C022-4843-B1FF-D42F3BF8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37F44-1FD3-4151-916E-CF65FF53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01F8C-3C93-4549-A983-B772D182C26F}"/>
              </a:ext>
            </a:extLst>
          </p:cNvPr>
          <p:cNvSpPr txBox="1"/>
          <p:nvPr/>
        </p:nvSpPr>
        <p:spPr>
          <a:xfrm>
            <a:off x="371856" y="1995488"/>
            <a:ext cx="114482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Helvectica"/>
              </a:rPr>
              <a:t>What is the age wise distribution on subjects understudy? Which age groups are prominently represented?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Helvectic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Helvectica"/>
              </a:rPr>
              <a:t>How does the </a:t>
            </a:r>
            <a:r>
              <a:rPr lang="en-US" sz="1600" b="1" dirty="0">
                <a:latin typeface="Helvectica"/>
              </a:rPr>
              <a:t>data distribution look like for of the heart rate variable</a:t>
            </a:r>
            <a:r>
              <a:rPr lang="en-US" sz="1600" dirty="0">
                <a:latin typeface="Helvectica"/>
              </a:rPr>
              <a:t>? Which plot would you use to identify outliers?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Helvectic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Helvectica"/>
              </a:rPr>
              <a:t>What </a:t>
            </a:r>
            <a:r>
              <a:rPr lang="en-US" sz="1600" b="1" dirty="0">
                <a:latin typeface="Helvectica"/>
              </a:rPr>
              <a:t>was observed </a:t>
            </a:r>
            <a:r>
              <a:rPr lang="en-US" sz="1600" dirty="0">
                <a:latin typeface="Helvectica"/>
              </a:rPr>
              <a:t>the heart risk on the basis of </a:t>
            </a:r>
            <a:r>
              <a:rPr lang="en-US" sz="1600" b="1" dirty="0">
                <a:latin typeface="Helvectica"/>
              </a:rPr>
              <a:t>subjects gender </a:t>
            </a:r>
            <a:r>
              <a:rPr lang="en-US" sz="1600" dirty="0">
                <a:latin typeface="Helvectica"/>
              </a:rPr>
              <a:t>in a ten year time span?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Helvectic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Helvectica"/>
              </a:rPr>
              <a:t>Is hyper tension and diabetes influencing heart risk in all the subjects over a ten year period?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Helvectic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Helvectica"/>
              </a:rPr>
              <a:t>Is </a:t>
            </a:r>
            <a:r>
              <a:rPr lang="en-US" sz="1600" b="1" dirty="0">
                <a:latin typeface="Helvectica"/>
              </a:rPr>
              <a:t>Systolic blood pressure </a:t>
            </a:r>
            <a:r>
              <a:rPr lang="en-US" sz="1600" dirty="0">
                <a:latin typeface="Helvectica"/>
              </a:rPr>
              <a:t>in various age groups and </a:t>
            </a:r>
            <a:r>
              <a:rPr lang="en-US" sz="1600" b="1" dirty="0">
                <a:latin typeface="Helvectica"/>
              </a:rPr>
              <a:t>indicator of Heart disease in subjects </a:t>
            </a:r>
            <a:r>
              <a:rPr lang="en-US" sz="1600" dirty="0">
                <a:latin typeface="Helvectica"/>
              </a:rPr>
              <a:t>over a ten year Period?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Helvectic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Helvectica"/>
              </a:rPr>
              <a:t>Lets prepare a correlation map of all the variables present in the </a:t>
            </a:r>
            <a:r>
              <a:rPr lang="en-US" sz="1600" b="1" dirty="0" err="1">
                <a:latin typeface="Helvectica"/>
              </a:rPr>
              <a:t>heart_risk</a:t>
            </a:r>
            <a:r>
              <a:rPr lang="en-US" sz="1600" b="1" dirty="0">
                <a:latin typeface="Helvectica"/>
              </a:rPr>
              <a:t> </a:t>
            </a:r>
            <a:r>
              <a:rPr lang="en-US" sz="1600" dirty="0">
                <a:latin typeface="Helvectica"/>
              </a:rPr>
              <a:t>data frame</a:t>
            </a:r>
          </a:p>
          <a:p>
            <a:endParaRPr lang="en-US" sz="1600" b="1" dirty="0">
              <a:latin typeface="Helvectica"/>
            </a:endParaRPr>
          </a:p>
          <a:p>
            <a:r>
              <a:rPr lang="en-US" sz="1600" b="1" dirty="0">
                <a:latin typeface="Helvectica"/>
              </a:rPr>
              <a:t>Finally Summarize all your EDA insights and identify the key predictor variables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Helvectica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Helvectica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Helvectica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Helvectica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Helvectica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Helvectica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Helvectic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Helvectic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1083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7B9AB-C022-4843-B1FF-D42F3BF8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37F44-1FD3-4151-916E-CF65FF53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01F8C-3C93-4549-A983-B772D182C26F}"/>
              </a:ext>
            </a:extLst>
          </p:cNvPr>
          <p:cNvSpPr txBox="1"/>
          <p:nvPr/>
        </p:nvSpPr>
        <p:spPr>
          <a:xfrm>
            <a:off x="1944624" y="3198167"/>
            <a:ext cx="830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Helvectica"/>
              </a:rPr>
              <a:t>What is the age wise distribution on subject understudy?</a:t>
            </a:r>
          </a:p>
        </p:txBody>
      </p:sp>
    </p:spTree>
    <p:extLst>
      <p:ext uri="{BB962C8B-B14F-4D97-AF65-F5344CB8AC3E}">
        <p14:creationId xmlns:p14="http://schemas.microsoft.com/office/powerpoint/2010/main" val="408258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B8622-6C60-462D-9473-E3CDAB87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EA0B5-01DB-4362-9EB0-540D0306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32A4C-1959-413D-A456-50E33B563F47}"/>
              </a:ext>
            </a:extLst>
          </p:cNvPr>
          <p:cNvSpPr/>
          <p:nvPr/>
        </p:nvSpPr>
        <p:spPr>
          <a:xfrm>
            <a:off x="3694176" y="2308967"/>
            <a:ext cx="6096000" cy="16684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rgbClr val="0070C0"/>
                </a:solidFill>
                <a:latin typeface="Helvectica"/>
              </a:rPr>
              <a:t>sns.distplot</a:t>
            </a:r>
            <a:r>
              <a:rPr lang="en-US" dirty="0">
                <a:latin typeface="Helvectica"/>
              </a:rPr>
              <a:t>(</a:t>
            </a:r>
            <a:r>
              <a:rPr lang="en-US" dirty="0" err="1">
                <a:latin typeface="Helvectica"/>
              </a:rPr>
              <a:t>heart_risk</a:t>
            </a:r>
            <a:r>
              <a:rPr lang="en-US" dirty="0">
                <a:latin typeface="Helvectica"/>
              </a:rPr>
              <a:t>['age'], bins=15, </a:t>
            </a:r>
            <a:r>
              <a:rPr lang="en-US" dirty="0" err="1">
                <a:latin typeface="Helvectica"/>
              </a:rPr>
              <a:t>kde</a:t>
            </a:r>
            <a:r>
              <a:rPr lang="en-US" dirty="0">
                <a:latin typeface="Helvectica"/>
              </a:rPr>
              <a:t>=True)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rgbClr val="0070C0"/>
                </a:solidFill>
                <a:latin typeface="Helvectica"/>
              </a:rPr>
              <a:t>plt.ylabel</a:t>
            </a:r>
            <a:r>
              <a:rPr lang="en-US" dirty="0">
                <a:latin typeface="Helvectica"/>
              </a:rPr>
              <a:t>('Count')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rgbClr val="0070C0"/>
                </a:solidFill>
                <a:latin typeface="Helvectica"/>
              </a:rPr>
              <a:t>plt.title</a:t>
            </a:r>
            <a:r>
              <a:rPr lang="en-US" dirty="0">
                <a:latin typeface="Helvectica"/>
              </a:rPr>
              <a:t>('</a:t>
            </a:r>
            <a:r>
              <a:rPr lang="en-US" dirty="0" err="1">
                <a:latin typeface="Helvectica"/>
              </a:rPr>
              <a:t>Agewise</a:t>
            </a:r>
            <a:r>
              <a:rPr lang="en-US" dirty="0">
                <a:latin typeface="Helvectica"/>
              </a:rPr>
              <a:t> distribution of the Subjects')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5DDA1-F58C-498E-8E26-911CC73A98CC}"/>
              </a:ext>
            </a:extLst>
          </p:cNvPr>
          <p:cNvSpPr txBox="1"/>
          <p:nvPr/>
        </p:nvSpPr>
        <p:spPr>
          <a:xfrm>
            <a:off x="3095073" y="4612863"/>
            <a:ext cx="669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ctica"/>
              </a:rPr>
              <a:t>Write down your observation and unique insights instantly!</a:t>
            </a:r>
          </a:p>
        </p:txBody>
      </p:sp>
    </p:spTree>
    <p:extLst>
      <p:ext uri="{BB962C8B-B14F-4D97-AF65-F5344CB8AC3E}">
        <p14:creationId xmlns:p14="http://schemas.microsoft.com/office/powerpoint/2010/main" val="291148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7B9AB-C022-4843-B1FF-D42F3BF8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37F44-1FD3-4151-916E-CF65FF53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19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FE2B0A-E164-4141-84BA-F1CDAB21FC79}"/>
              </a:ext>
            </a:extLst>
          </p:cNvPr>
          <p:cNvSpPr/>
          <p:nvPr/>
        </p:nvSpPr>
        <p:spPr>
          <a:xfrm>
            <a:off x="1368552" y="3198167"/>
            <a:ext cx="9985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ctica"/>
              </a:rPr>
              <a:t>2. How does the data distribution look like for of the heart rate variable?</a:t>
            </a:r>
          </a:p>
        </p:txBody>
      </p:sp>
    </p:spTree>
    <p:extLst>
      <p:ext uri="{BB962C8B-B14F-4D97-AF65-F5344CB8AC3E}">
        <p14:creationId xmlns:p14="http://schemas.microsoft.com/office/powerpoint/2010/main" val="418928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4947E-3309-4A56-9BB4-45EC7966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90E4-E2F2-41E1-9D8F-9DE88DEF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5E7D1-2A27-45B2-BDA0-FA817098A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832" y="1182625"/>
            <a:ext cx="6549236" cy="4915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4A750E-92A8-4BFB-BE67-E6C818184CBF}"/>
              </a:ext>
            </a:extLst>
          </p:cNvPr>
          <p:cNvSpPr txBox="1"/>
          <p:nvPr/>
        </p:nvSpPr>
        <p:spPr>
          <a:xfrm>
            <a:off x="7754112" y="5675375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Image:kdnuggets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34F3C2-9C47-4B1F-9771-05B0193773C2}"/>
              </a:ext>
            </a:extLst>
          </p:cNvPr>
          <p:cNvSpPr txBox="1"/>
          <p:nvPr/>
        </p:nvSpPr>
        <p:spPr>
          <a:xfrm>
            <a:off x="2499334" y="1799644"/>
            <a:ext cx="19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Objective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CAACC4E-83E5-42A8-8670-97061962A7AE}"/>
              </a:ext>
            </a:extLst>
          </p:cNvPr>
          <p:cNvSpPr/>
          <p:nvPr/>
        </p:nvSpPr>
        <p:spPr>
          <a:xfrm>
            <a:off x="3304032" y="2206752"/>
            <a:ext cx="365760" cy="451104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84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E9185-9905-4A1C-AD90-AFC98533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AD8AB-8BA2-4A26-BA2B-8339344F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4D63BA-70D4-4EAA-A2AB-70F497A444A8}"/>
              </a:ext>
            </a:extLst>
          </p:cNvPr>
          <p:cNvSpPr/>
          <p:nvPr/>
        </p:nvSpPr>
        <p:spPr>
          <a:xfrm>
            <a:off x="4038600" y="2317798"/>
            <a:ext cx="6096000" cy="2222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  <a:latin typeface="Helvectica"/>
              </a:rPr>
              <a:t>from</a:t>
            </a:r>
            <a:r>
              <a:rPr lang="en-US" dirty="0">
                <a:latin typeface="Helvectica"/>
              </a:rPr>
              <a:t> matplotlib </a:t>
            </a:r>
            <a:r>
              <a:rPr lang="en-US" dirty="0">
                <a:solidFill>
                  <a:srgbClr val="0070C0"/>
                </a:solidFill>
                <a:latin typeface="Helvectica"/>
              </a:rPr>
              <a:t>import</a:t>
            </a:r>
            <a:r>
              <a:rPr lang="en-US" dirty="0">
                <a:latin typeface="Helvectica"/>
              </a:rPr>
              <a:t> style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latin typeface="Helvectica"/>
              </a:rPr>
              <a:t>style.use</a:t>
            </a:r>
            <a:r>
              <a:rPr lang="en-US" dirty="0">
                <a:latin typeface="Helvectica"/>
              </a:rPr>
              <a:t>('</a:t>
            </a:r>
            <a:r>
              <a:rPr lang="en-US" dirty="0" err="1">
                <a:latin typeface="Helvectica"/>
              </a:rPr>
              <a:t>ggplot</a:t>
            </a:r>
            <a:r>
              <a:rPr lang="en-US" dirty="0">
                <a:latin typeface="Helvectica"/>
              </a:rPr>
              <a:t>')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rgbClr val="0070C0"/>
                </a:solidFill>
                <a:latin typeface="Helvectica"/>
              </a:rPr>
              <a:t>plt.figure</a:t>
            </a:r>
            <a:r>
              <a:rPr lang="en-US" dirty="0">
                <a:latin typeface="Helvectica"/>
              </a:rPr>
              <a:t>(</a:t>
            </a:r>
            <a:r>
              <a:rPr lang="en-US" dirty="0" err="1">
                <a:latin typeface="Helvectica"/>
              </a:rPr>
              <a:t>figsize</a:t>
            </a:r>
            <a:r>
              <a:rPr lang="en-US" dirty="0">
                <a:latin typeface="Helvectica"/>
              </a:rPr>
              <a:t>=(12,4))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rgbClr val="0070C0"/>
                </a:solidFill>
                <a:latin typeface="Helvectica"/>
              </a:rPr>
              <a:t>sns.boxplot</a:t>
            </a:r>
            <a:r>
              <a:rPr lang="en-US" dirty="0">
                <a:latin typeface="Helvectica"/>
              </a:rPr>
              <a:t>(x='</a:t>
            </a:r>
            <a:r>
              <a:rPr lang="en-US" dirty="0" err="1">
                <a:latin typeface="Helvectica"/>
              </a:rPr>
              <a:t>heartRate</a:t>
            </a:r>
            <a:r>
              <a:rPr lang="en-US" dirty="0">
                <a:latin typeface="Helvectica"/>
              </a:rPr>
              <a:t>',data=</a:t>
            </a:r>
            <a:r>
              <a:rPr lang="en-US" dirty="0" err="1">
                <a:latin typeface="Helvectica"/>
              </a:rPr>
              <a:t>heart_risk</a:t>
            </a:r>
            <a:r>
              <a:rPr lang="en-US" dirty="0">
                <a:latin typeface="Helvectica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7DBEF-C3F5-42C1-9D4C-67147D56F603}"/>
              </a:ext>
            </a:extLst>
          </p:cNvPr>
          <p:cNvSpPr/>
          <p:nvPr/>
        </p:nvSpPr>
        <p:spPr>
          <a:xfrm>
            <a:off x="393192" y="501649"/>
            <a:ext cx="9985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ctica"/>
              </a:rPr>
              <a:t>2. How does the data distribution look like for of the heart rate variable?</a:t>
            </a:r>
          </a:p>
        </p:txBody>
      </p:sp>
    </p:spTree>
    <p:extLst>
      <p:ext uri="{BB962C8B-B14F-4D97-AF65-F5344CB8AC3E}">
        <p14:creationId xmlns:p14="http://schemas.microsoft.com/office/powerpoint/2010/main" val="340460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C47AA-BA99-4F83-A584-60C26512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B3A8-018C-4094-A4A4-3D4A005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269962-480E-4331-AB91-59E30A1C5331}"/>
              </a:ext>
            </a:extLst>
          </p:cNvPr>
          <p:cNvSpPr/>
          <p:nvPr/>
        </p:nvSpPr>
        <p:spPr>
          <a:xfrm>
            <a:off x="1670304" y="3075057"/>
            <a:ext cx="8851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ctica"/>
              </a:rPr>
              <a:t>3. What was observed the heart risk on the basis of subjects gender in a ten year time span?</a:t>
            </a:r>
          </a:p>
        </p:txBody>
      </p:sp>
    </p:spTree>
    <p:extLst>
      <p:ext uri="{BB962C8B-B14F-4D97-AF65-F5344CB8AC3E}">
        <p14:creationId xmlns:p14="http://schemas.microsoft.com/office/powerpoint/2010/main" val="177293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C4877-0270-4F59-B2A3-5459BD15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FDC47-CC03-466E-84C0-975C9D27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4367F-3665-46C4-9C9D-9BCF484E1581}"/>
              </a:ext>
            </a:extLst>
          </p:cNvPr>
          <p:cNvSpPr/>
          <p:nvPr/>
        </p:nvSpPr>
        <p:spPr>
          <a:xfrm>
            <a:off x="2584704" y="2442109"/>
            <a:ext cx="100980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ctica"/>
              </a:rPr>
              <a:t>def </a:t>
            </a:r>
            <a:r>
              <a:rPr lang="en-US" dirty="0" err="1">
                <a:latin typeface="Helvectica"/>
              </a:rPr>
              <a:t>persontype_func</a:t>
            </a:r>
            <a:r>
              <a:rPr lang="en-US" dirty="0">
                <a:latin typeface="Helvectica"/>
              </a:rPr>
              <a:t>(gender):</a:t>
            </a:r>
          </a:p>
          <a:p>
            <a:r>
              <a:rPr lang="en-US" dirty="0">
                <a:latin typeface="Helvectica"/>
              </a:rPr>
              <a:t>    if </a:t>
            </a:r>
            <a:r>
              <a:rPr lang="en-US" dirty="0" err="1">
                <a:latin typeface="Helvectica"/>
              </a:rPr>
              <a:t>gender.item</a:t>
            </a:r>
            <a:r>
              <a:rPr lang="en-US" dirty="0">
                <a:latin typeface="Helvectica"/>
              </a:rPr>
              <a:t>()==1:</a:t>
            </a:r>
          </a:p>
          <a:p>
            <a:r>
              <a:rPr lang="en-US" dirty="0">
                <a:latin typeface="Helvectica"/>
              </a:rPr>
              <a:t>        return 'Male'</a:t>
            </a:r>
          </a:p>
          <a:p>
            <a:r>
              <a:rPr lang="en-US" dirty="0">
                <a:latin typeface="Helvectica"/>
              </a:rPr>
              <a:t>    else:</a:t>
            </a:r>
          </a:p>
          <a:p>
            <a:r>
              <a:rPr lang="en-US" dirty="0">
                <a:latin typeface="Helvectica"/>
              </a:rPr>
              <a:t>        return 'Female’ </a:t>
            </a:r>
          </a:p>
          <a:p>
            <a:endParaRPr lang="en-US" dirty="0">
              <a:latin typeface="Helvectica"/>
            </a:endParaRPr>
          </a:p>
          <a:p>
            <a:endParaRPr lang="en-US" dirty="0">
              <a:latin typeface="Helvectica"/>
            </a:endParaRPr>
          </a:p>
          <a:p>
            <a:r>
              <a:rPr lang="en-US" dirty="0" err="1">
                <a:latin typeface="Helvectica"/>
              </a:rPr>
              <a:t>heart_risk</a:t>
            </a:r>
            <a:r>
              <a:rPr lang="en-US" dirty="0">
                <a:latin typeface="Helvectica"/>
              </a:rPr>
              <a:t>['</a:t>
            </a:r>
            <a:r>
              <a:rPr lang="en-US" dirty="0" err="1">
                <a:latin typeface="Helvectica"/>
              </a:rPr>
              <a:t>PersonType</a:t>
            </a:r>
            <a:r>
              <a:rPr lang="en-US" dirty="0">
                <a:latin typeface="Helvectica"/>
              </a:rPr>
              <a:t>'] = </a:t>
            </a:r>
            <a:r>
              <a:rPr lang="en-US" dirty="0" err="1">
                <a:latin typeface="Helvectica"/>
              </a:rPr>
              <a:t>heart_risk</a:t>
            </a:r>
            <a:r>
              <a:rPr lang="en-US" dirty="0">
                <a:latin typeface="Helvectica"/>
              </a:rPr>
              <a:t>[['male']].apply(</a:t>
            </a:r>
            <a:r>
              <a:rPr lang="en-US" dirty="0" err="1">
                <a:latin typeface="Helvectica"/>
              </a:rPr>
              <a:t>persontype_func</a:t>
            </a:r>
            <a:r>
              <a:rPr lang="en-US" dirty="0">
                <a:latin typeface="Helvectica"/>
              </a:rPr>
              <a:t>, axis=1) </a:t>
            </a:r>
          </a:p>
          <a:p>
            <a:endParaRPr lang="en-US" dirty="0">
              <a:latin typeface="Helvectica"/>
            </a:endParaRPr>
          </a:p>
          <a:p>
            <a:r>
              <a:rPr lang="en-US" dirty="0">
                <a:solidFill>
                  <a:srgbClr val="0070C0"/>
                </a:solidFill>
                <a:latin typeface="Helvectica"/>
              </a:rPr>
              <a:t># apply the function to the binary class observations in Person Type variable</a:t>
            </a:r>
          </a:p>
          <a:p>
            <a:endParaRPr lang="en-US" dirty="0">
              <a:latin typeface="Helvec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5377F-8371-462E-BC7C-0E706D0BC3C7}"/>
              </a:ext>
            </a:extLst>
          </p:cNvPr>
          <p:cNvSpPr txBox="1"/>
          <p:nvPr/>
        </p:nvSpPr>
        <p:spPr>
          <a:xfrm>
            <a:off x="2584704" y="414852"/>
            <a:ext cx="7083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ctica"/>
              </a:rPr>
              <a:t>First lets us encode binary output classes of the gender variables to</a:t>
            </a:r>
          </a:p>
          <a:p>
            <a:r>
              <a:rPr lang="en-US" b="1" dirty="0">
                <a:latin typeface="Helvectica"/>
              </a:rPr>
              <a:t>1 </a:t>
            </a:r>
            <a:r>
              <a:rPr lang="en-US" b="1" dirty="0">
                <a:latin typeface="Helvectica"/>
                <a:sym typeface="Wingdings" panose="05000000000000000000" pitchFamily="2" charset="2"/>
              </a:rPr>
              <a:t> Male</a:t>
            </a:r>
          </a:p>
          <a:p>
            <a:r>
              <a:rPr lang="en-US" b="1" dirty="0">
                <a:latin typeface="Helvectica"/>
                <a:sym typeface="Wingdings" panose="05000000000000000000" pitchFamily="2" charset="2"/>
              </a:rPr>
              <a:t>2  Female</a:t>
            </a:r>
            <a:r>
              <a:rPr lang="en-US" b="1" dirty="0">
                <a:latin typeface="Helvectica"/>
              </a:rPr>
              <a:t> </a:t>
            </a:r>
          </a:p>
          <a:p>
            <a:endParaRPr lang="en-US" dirty="0">
              <a:latin typeface="Helvectica"/>
            </a:endParaRPr>
          </a:p>
          <a:p>
            <a:r>
              <a:rPr lang="en-US" dirty="0">
                <a:latin typeface="Helvectica"/>
              </a:rPr>
              <a:t>Lets code a custom function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79C20BC-B68A-46F0-9A28-7D77031B967B}"/>
              </a:ext>
            </a:extLst>
          </p:cNvPr>
          <p:cNvSpPr/>
          <p:nvPr/>
        </p:nvSpPr>
        <p:spPr>
          <a:xfrm>
            <a:off x="6096000" y="2377440"/>
            <a:ext cx="670560" cy="138988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AE847-1574-40C5-B811-ABAE99B38CEE}"/>
              </a:ext>
            </a:extLst>
          </p:cNvPr>
          <p:cNvSpPr txBox="1"/>
          <p:nvPr/>
        </p:nvSpPr>
        <p:spPr>
          <a:xfrm>
            <a:off x="7067185" y="2887718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Helvectica"/>
              </a:rPr>
              <a:t>Custom Function</a:t>
            </a:r>
          </a:p>
        </p:txBody>
      </p:sp>
    </p:spTree>
    <p:extLst>
      <p:ext uri="{BB962C8B-B14F-4D97-AF65-F5344CB8AC3E}">
        <p14:creationId xmlns:p14="http://schemas.microsoft.com/office/powerpoint/2010/main" val="325738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C47AA-BA99-4F83-A584-60C26512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B3A8-018C-4094-A4A4-3D4A005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23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E7E822-4276-4D8F-BCFF-A75C2AAD2A16}"/>
              </a:ext>
            </a:extLst>
          </p:cNvPr>
          <p:cNvSpPr/>
          <p:nvPr/>
        </p:nvSpPr>
        <p:spPr>
          <a:xfrm>
            <a:off x="1719072" y="2451910"/>
            <a:ext cx="9887712" cy="166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Helvectica"/>
              </a:rPr>
              <a:t>mx = </a:t>
            </a:r>
            <a:r>
              <a:rPr lang="en-US" dirty="0" err="1">
                <a:solidFill>
                  <a:srgbClr val="0070C0"/>
                </a:solidFill>
                <a:latin typeface="Helvectica"/>
              </a:rPr>
              <a:t>sns.factorplot</a:t>
            </a:r>
            <a:r>
              <a:rPr lang="en-US" dirty="0">
                <a:latin typeface="Helvectica"/>
              </a:rPr>
              <a:t>(x="</a:t>
            </a:r>
            <a:r>
              <a:rPr lang="en-US" dirty="0" err="1">
                <a:latin typeface="Helvectica"/>
              </a:rPr>
              <a:t>PersonType</a:t>
            </a:r>
            <a:r>
              <a:rPr lang="en-US" dirty="0">
                <a:latin typeface="Helvectica"/>
              </a:rPr>
              <a:t>", hue='</a:t>
            </a:r>
            <a:r>
              <a:rPr lang="en-US" dirty="0" err="1">
                <a:latin typeface="Helvectica"/>
              </a:rPr>
              <a:t>TenYearCHD</a:t>
            </a:r>
            <a:r>
              <a:rPr lang="en-US" dirty="0">
                <a:latin typeface="Helvectica"/>
              </a:rPr>
              <a:t>',data=</a:t>
            </a:r>
            <a:r>
              <a:rPr lang="en-US" dirty="0" err="1">
                <a:latin typeface="Helvectica"/>
              </a:rPr>
              <a:t>heart_risk</a:t>
            </a:r>
            <a:r>
              <a:rPr lang="en-US" dirty="0">
                <a:latin typeface="Helvectica"/>
              </a:rPr>
              <a:t>, kind="count", size=6)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latin typeface="Helvectica"/>
              </a:rPr>
              <a:t>mx.set</a:t>
            </a:r>
            <a:r>
              <a:rPr lang="en-US" dirty="0">
                <a:latin typeface="Helvectica"/>
              </a:rPr>
              <a:t>(</a:t>
            </a:r>
            <a:r>
              <a:rPr lang="en-US" dirty="0" err="1">
                <a:latin typeface="Helvectica"/>
              </a:rPr>
              <a:t>ylabel</a:t>
            </a:r>
            <a:r>
              <a:rPr lang="en-US" dirty="0">
                <a:latin typeface="Helvectica"/>
              </a:rPr>
              <a:t>='Number of Patients')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latin typeface="Helvectica"/>
              </a:rPr>
              <a:t>plt.title</a:t>
            </a:r>
            <a:r>
              <a:rPr lang="en-US" dirty="0">
                <a:latin typeface="Helvectica"/>
              </a:rPr>
              <a:t>('Ten year Heart risk by Subjects gender');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480D0189-CAC6-4038-B1DE-DEEB5A86F5D4}"/>
              </a:ext>
            </a:extLst>
          </p:cNvPr>
          <p:cNvSpPr/>
          <p:nvPr/>
        </p:nvSpPr>
        <p:spPr>
          <a:xfrm>
            <a:off x="4828032" y="829715"/>
            <a:ext cx="3011424" cy="1511808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ctica"/>
              </a:rPr>
              <a:t>Seaborn Package</a:t>
            </a:r>
          </a:p>
        </p:txBody>
      </p:sp>
    </p:spTree>
    <p:extLst>
      <p:ext uri="{BB962C8B-B14F-4D97-AF65-F5344CB8AC3E}">
        <p14:creationId xmlns:p14="http://schemas.microsoft.com/office/powerpoint/2010/main" val="200183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C47AA-BA99-4F83-A584-60C26512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B3A8-018C-4094-A4A4-3D4A005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269962-480E-4331-AB91-59E30A1C5331}"/>
              </a:ext>
            </a:extLst>
          </p:cNvPr>
          <p:cNvSpPr/>
          <p:nvPr/>
        </p:nvSpPr>
        <p:spPr>
          <a:xfrm>
            <a:off x="1670304" y="3075057"/>
            <a:ext cx="8851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ctica"/>
              </a:rPr>
              <a:t>4. Is hyper tension and diabetes influencing heart risk in all the subjects over a ten year period?</a:t>
            </a:r>
          </a:p>
          <a:p>
            <a:endParaRPr lang="en-US" sz="2000" dirty="0">
              <a:latin typeface="Helvectica"/>
            </a:endParaRPr>
          </a:p>
        </p:txBody>
      </p:sp>
    </p:spTree>
    <p:extLst>
      <p:ext uri="{BB962C8B-B14F-4D97-AF65-F5344CB8AC3E}">
        <p14:creationId xmlns:p14="http://schemas.microsoft.com/office/powerpoint/2010/main" val="374635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C47AA-BA99-4F83-A584-60C26512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B3A8-018C-4094-A4A4-3D4A005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25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6FE96-7EBF-45C1-A352-FCD1EC9CD147}"/>
              </a:ext>
            </a:extLst>
          </p:cNvPr>
          <p:cNvSpPr/>
          <p:nvPr/>
        </p:nvSpPr>
        <p:spPr>
          <a:xfrm>
            <a:off x="3048000" y="2828836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Helvectica"/>
              </a:rPr>
              <a:t>sns.barplot</a:t>
            </a:r>
            <a:r>
              <a:rPr lang="en-US" dirty="0">
                <a:latin typeface="Helvectica"/>
              </a:rPr>
              <a:t>('</a:t>
            </a:r>
            <a:r>
              <a:rPr lang="en-US" dirty="0" err="1">
                <a:latin typeface="Helvectica"/>
              </a:rPr>
              <a:t>prevalentHyp</a:t>
            </a:r>
            <a:r>
              <a:rPr lang="en-US" dirty="0">
                <a:latin typeface="Helvectica"/>
              </a:rPr>
              <a:t>','diabetes', data=</a:t>
            </a:r>
            <a:r>
              <a:rPr lang="en-US" dirty="0" err="1">
                <a:latin typeface="Helvectica"/>
              </a:rPr>
              <a:t>heart_risk</a:t>
            </a:r>
            <a:r>
              <a:rPr lang="en-US" dirty="0">
                <a:latin typeface="Helvectica"/>
              </a:rPr>
              <a:t>,  hue="</a:t>
            </a:r>
            <a:r>
              <a:rPr lang="en-US" dirty="0" err="1">
                <a:latin typeface="Helvectica"/>
              </a:rPr>
              <a:t>TenYearCHD</a:t>
            </a:r>
            <a:r>
              <a:rPr lang="en-US" dirty="0">
                <a:latin typeface="Helvectica"/>
              </a:rPr>
              <a:t>")</a:t>
            </a:r>
          </a:p>
          <a:p>
            <a:endParaRPr lang="en-US" dirty="0">
              <a:latin typeface="Helvectica"/>
            </a:endParaRPr>
          </a:p>
          <a:p>
            <a:r>
              <a:rPr lang="en-US" dirty="0" err="1">
                <a:latin typeface="Helvectica"/>
              </a:rPr>
              <a:t>plt.title</a:t>
            </a:r>
            <a:r>
              <a:rPr lang="en-US" dirty="0">
                <a:latin typeface="Helvectica"/>
              </a:rPr>
              <a:t>('Scatterplot of subjects by Prevalent Hypertension and Diabetes')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717CBB2D-2683-4467-8C93-A059D6E1C67A}"/>
              </a:ext>
            </a:extLst>
          </p:cNvPr>
          <p:cNvSpPr/>
          <p:nvPr/>
        </p:nvSpPr>
        <p:spPr>
          <a:xfrm>
            <a:off x="5141976" y="1073555"/>
            <a:ext cx="3011424" cy="1511808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ctica"/>
              </a:rPr>
              <a:t>Seaborn Package</a:t>
            </a:r>
          </a:p>
        </p:txBody>
      </p:sp>
    </p:spTree>
    <p:extLst>
      <p:ext uri="{BB962C8B-B14F-4D97-AF65-F5344CB8AC3E}">
        <p14:creationId xmlns:p14="http://schemas.microsoft.com/office/powerpoint/2010/main" val="3323151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C47AA-BA99-4F83-A584-60C26512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B3A8-018C-4094-A4A4-3D4A005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4F7FD-D279-4D8F-B194-5A8D36C75FB6}"/>
              </a:ext>
            </a:extLst>
          </p:cNvPr>
          <p:cNvSpPr/>
          <p:nvPr/>
        </p:nvSpPr>
        <p:spPr>
          <a:xfrm>
            <a:off x="2145792" y="3059668"/>
            <a:ext cx="8363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ctica"/>
              </a:rPr>
              <a:t>Do we observe an increased incidence of heart disease in various age groups?</a:t>
            </a:r>
          </a:p>
          <a:p>
            <a:endParaRPr lang="en-US" dirty="0">
              <a:latin typeface="Helvectica"/>
            </a:endParaRPr>
          </a:p>
          <a:p>
            <a:r>
              <a:rPr lang="en-US" dirty="0">
                <a:latin typeface="Helvectica"/>
              </a:rPr>
              <a:t>How would you ideally define the age groups? </a:t>
            </a:r>
          </a:p>
        </p:txBody>
      </p:sp>
    </p:spTree>
    <p:extLst>
      <p:ext uri="{BB962C8B-B14F-4D97-AF65-F5344CB8AC3E}">
        <p14:creationId xmlns:p14="http://schemas.microsoft.com/office/powerpoint/2010/main" val="3684631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C47AA-BA99-4F83-A584-60C26512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B3A8-018C-4094-A4A4-3D4A005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27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F5320E-7179-41E5-A2E4-D8C0C03A2BAD}"/>
              </a:ext>
            </a:extLst>
          </p:cNvPr>
          <p:cNvSpPr/>
          <p:nvPr/>
        </p:nvSpPr>
        <p:spPr>
          <a:xfrm>
            <a:off x="3048000" y="1720840"/>
            <a:ext cx="78150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>
                <a:solidFill>
                  <a:srgbClr val="0070C0"/>
                </a:solidFill>
              </a:rPr>
              <a:t>agetype_func</a:t>
            </a:r>
            <a:r>
              <a:rPr lang="en-US" dirty="0"/>
              <a:t>(age):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if </a:t>
            </a:r>
            <a:r>
              <a:rPr lang="en-US" dirty="0" err="1"/>
              <a:t>age.item</a:t>
            </a:r>
            <a:r>
              <a:rPr lang="en-US" dirty="0"/>
              <a:t>()&lt;40:</a:t>
            </a:r>
          </a:p>
          <a:p>
            <a:r>
              <a:rPr lang="en-US" dirty="0"/>
              <a:t>        return 'Young'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age.item</a:t>
            </a:r>
            <a:r>
              <a:rPr lang="en-US" dirty="0"/>
              <a:t>()&gt;=40 and </a:t>
            </a:r>
            <a:r>
              <a:rPr lang="en-US" dirty="0" err="1"/>
              <a:t>age.item</a:t>
            </a:r>
            <a:r>
              <a:rPr lang="en-US" dirty="0"/>
              <a:t>()&lt;50:</a:t>
            </a:r>
          </a:p>
          <a:p>
            <a:r>
              <a:rPr lang="en-US" dirty="0"/>
              <a:t>        return 'Middle aged (40-50)' 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age.item</a:t>
            </a:r>
            <a:r>
              <a:rPr lang="en-US" dirty="0"/>
              <a:t>()&gt;=50 and </a:t>
            </a:r>
            <a:r>
              <a:rPr lang="en-US" dirty="0" err="1"/>
              <a:t>age.item</a:t>
            </a:r>
            <a:r>
              <a:rPr lang="en-US" dirty="0"/>
              <a:t>()&lt;60:</a:t>
            </a:r>
          </a:p>
          <a:p>
            <a:r>
              <a:rPr lang="en-US" dirty="0"/>
              <a:t>        return 'Middle aged(50-60)'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'Old(&gt;60)’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heart_risk</a:t>
            </a:r>
            <a:r>
              <a:rPr lang="en-US" dirty="0">
                <a:solidFill>
                  <a:srgbClr val="0070C0"/>
                </a:solidFill>
              </a:rPr>
              <a:t>['</a:t>
            </a:r>
            <a:r>
              <a:rPr lang="en-US" dirty="0" err="1">
                <a:solidFill>
                  <a:srgbClr val="0070C0"/>
                </a:solidFill>
              </a:rPr>
              <a:t>AgeType</a:t>
            </a:r>
            <a:r>
              <a:rPr lang="en-US" dirty="0">
                <a:solidFill>
                  <a:srgbClr val="0070C0"/>
                </a:solidFill>
              </a:rPr>
              <a:t>'] </a:t>
            </a:r>
            <a:r>
              <a:rPr lang="en-US" dirty="0"/>
              <a:t>= </a:t>
            </a:r>
            <a:r>
              <a:rPr lang="en-US" dirty="0" err="1"/>
              <a:t>heart_risk</a:t>
            </a:r>
            <a:r>
              <a:rPr lang="en-US" dirty="0"/>
              <a:t>[['age']].apply(</a:t>
            </a:r>
            <a:r>
              <a:rPr lang="en-US" dirty="0" err="1"/>
              <a:t>agetype_func</a:t>
            </a:r>
            <a:r>
              <a:rPr lang="en-US" dirty="0"/>
              <a:t>, axis=1)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7A6E4-117A-498F-BED6-A06CEDFE2557}"/>
              </a:ext>
            </a:extLst>
          </p:cNvPr>
          <p:cNvSpPr/>
          <p:nvPr/>
        </p:nvSpPr>
        <p:spPr>
          <a:xfrm>
            <a:off x="7351776" y="2414016"/>
            <a:ext cx="670560" cy="138988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4FF5C-502C-41FF-AA47-E80724AFC3BE}"/>
              </a:ext>
            </a:extLst>
          </p:cNvPr>
          <p:cNvSpPr txBox="1"/>
          <p:nvPr/>
        </p:nvSpPr>
        <p:spPr>
          <a:xfrm>
            <a:off x="8322961" y="292429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Helvectica"/>
              </a:rPr>
              <a:t>Custom Function</a:t>
            </a:r>
          </a:p>
        </p:txBody>
      </p:sp>
    </p:spTree>
    <p:extLst>
      <p:ext uri="{BB962C8B-B14F-4D97-AF65-F5344CB8AC3E}">
        <p14:creationId xmlns:p14="http://schemas.microsoft.com/office/powerpoint/2010/main" val="3340303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C47AA-BA99-4F83-A584-60C26512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B3A8-018C-4094-A4A4-3D4A005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F8334-D841-4056-9655-966BD5FD7DE2}"/>
              </a:ext>
            </a:extLst>
          </p:cNvPr>
          <p:cNvSpPr/>
          <p:nvPr/>
        </p:nvSpPr>
        <p:spPr>
          <a:xfrm>
            <a:off x="780288" y="2590629"/>
            <a:ext cx="11570208" cy="166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Helvectica"/>
              </a:rPr>
              <a:t>mx = </a:t>
            </a:r>
            <a:r>
              <a:rPr lang="en-US" b="1" dirty="0" err="1">
                <a:solidFill>
                  <a:srgbClr val="0070C0"/>
                </a:solidFill>
                <a:latin typeface="Helvectica"/>
              </a:rPr>
              <a:t>sns.factorplot</a:t>
            </a:r>
            <a:r>
              <a:rPr lang="en-US" dirty="0">
                <a:latin typeface="Helvectica"/>
              </a:rPr>
              <a:t>(x="</a:t>
            </a:r>
            <a:r>
              <a:rPr lang="en-US" dirty="0" err="1">
                <a:latin typeface="Helvectica"/>
              </a:rPr>
              <a:t>AgeType</a:t>
            </a:r>
            <a:r>
              <a:rPr lang="en-US" dirty="0">
                <a:latin typeface="Helvectica"/>
              </a:rPr>
              <a:t>",y='</a:t>
            </a:r>
            <a:r>
              <a:rPr lang="en-US" dirty="0" err="1">
                <a:latin typeface="Helvectica"/>
              </a:rPr>
              <a:t>TenYearCHD</a:t>
            </a:r>
            <a:r>
              <a:rPr lang="en-US" dirty="0">
                <a:latin typeface="Helvectica"/>
              </a:rPr>
              <a:t>', hue='</a:t>
            </a:r>
            <a:r>
              <a:rPr lang="en-US" dirty="0" err="1">
                <a:latin typeface="Helvectica"/>
              </a:rPr>
              <a:t>PersonType</a:t>
            </a:r>
            <a:r>
              <a:rPr lang="en-US" dirty="0">
                <a:latin typeface="Helvectica"/>
              </a:rPr>
              <a:t>',data=</a:t>
            </a:r>
            <a:r>
              <a:rPr lang="en-US" dirty="0" err="1">
                <a:latin typeface="Helvectica"/>
              </a:rPr>
              <a:t>heart_risk</a:t>
            </a:r>
            <a:r>
              <a:rPr lang="en-US" dirty="0">
                <a:latin typeface="Helvectica"/>
              </a:rPr>
              <a:t>, kind="bar", size=6)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latin typeface="Helvectica"/>
              </a:rPr>
              <a:t>mx.set</a:t>
            </a:r>
            <a:r>
              <a:rPr lang="en-US" dirty="0">
                <a:latin typeface="Helvectica"/>
              </a:rPr>
              <a:t>(</a:t>
            </a:r>
            <a:r>
              <a:rPr lang="en-US" dirty="0" err="1">
                <a:latin typeface="Helvectica"/>
              </a:rPr>
              <a:t>ylabel</a:t>
            </a:r>
            <a:r>
              <a:rPr lang="en-US" dirty="0">
                <a:latin typeface="Helvectica"/>
              </a:rPr>
              <a:t>='Percentage of patients at a risk of having CHD after ten years')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latin typeface="Helvectica"/>
              </a:rPr>
              <a:t>plt.title</a:t>
            </a:r>
            <a:r>
              <a:rPr lang="en-US" dirty="0">
                <a:latin typeface="Helvectica"/>
              </a:rPr>
              <a:t>('Ten year CHD risk by age type');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A7BD51B8-47EF-47DE-B091-06D2A7AAF596}"/>
              </a:ext>
            </a:extLst>
          </p:cNvPr>
          <p:cNvSpPr/>
          <p:nvPr/>
        </p:nvSpPr>
        <p:spPr>
          <a:xfrm>
            <a:off x="3861816" y="976019"/>
            <a:ext cx="3011424" cy="1511808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ctica"/>
              </a:rPr>
              <a:t>Seaborn Package</a:t>
            </a:r>
          </a:p>
        </p:txBody>
      </p:sp>
    </p:spTree>
    <p:extLst>
      <p:ext uri="{BB962C8B-B14F-4D97-AF65-F5344CB8AC3E}">
        <p14:creationId xmlns:p14="http://schemas.microsoft.com/office/powerpoint/2010/main" val="589370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C47AA-BA99-4F83-A584-60C26512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B3A8-018C-4094-A4A4-3D4A005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4F7FD-D279-4D8F-B194-5A8D36C75FB6}"/>
              </a:ext>
            </a:extLst>
          </p:cNvPr>
          <p:cNvSpPr/>
          <p:nvPr/>
        </p:nvSpPr>
        <p:spPr>
          <a:xfrm>
            <a:off x="2426208" y="3105834"/>
            <a:ext cx="8095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ctica"/>
              </a:rPr>
              <a:t>Is Systolic blood pressure in various age groups and indicator of Heart disease in subjects over a ten year Period?</a:t>
            </a:r>
          </a:p>
        </p:txBody>
      </p:sp>
    </p:spTree>
    <p:extLst>
      <p:ext uri="{BB962C8B-B14F-4D97-AF65-F5344CB8AC3E}">
        <p14:creationId xmlns:p14="http://schemas.microsoft.com/office/powerpoint/2010/main" val="37896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C2A48-AA3C-46C4-A751-7911D2A36B98}"/>
              </a:ext>
            </a:extLst>
          </p:cNvPr>
          <p:cNvSpPr txBox="1"/>
          <p:nvPr/>
        </p:nvSpPr>
        <p:spPr>
          <a:xfrm>
            <a:off x="219456" y="582596"/>
            <a:ext cx="71439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ctica"/>
              </a:rPr>
              <a:t>Basic Objective definition and interpretation</a:t>
            </a:r>
          </a:p>
          <a:p>
            <a:endParaRPr lang="en-US" dirty="0">
              <a:latin typeface="Helvectica"/>
            </a:endParaRPr>
          </a:p>
          <a:p>
            <a:r>
              <a:rPr lang="en-US" dirty="0">
                <a:latin typeface="Helvectica"/>
              </a:rPr>
              <a:t>To classify high risk patients for heart disease in the long run.</a:t>
            </a:r>
          </a:p>
          <a:p>
            <a:endParaRPr lang="en-US" dirty="0">
              <a:latin typeface="Helvectica"/>
            </a:endParaRPr>
          </a:p>
          <a:p>
            <a:r>
              <a:rPr lang="en-US" dirty="0">
                <a:latin typeface="Helvectica"/>
              </a:rPr>
              <a:t>Methods: Classifications ML</a:t>
            </a:r>
          </a:p>
          <a:p>
            <a:endParaRPr lang="en-US" dirty="0">
              <a:latin typeface="Helvectica"/>
            </a:endParaRPr>
          </a:p>
          <a:p>
            <a:r>
              <a:rPr lang="en-US" b="1" dirty="0">
                <a:latin typeface="Helvectica"/>
              </a:rPr>
              <a:t>Economic implications</a:t>
            </a:r>
          </a:p>
          <a:p>
            <a:endParaRPr lang="en-US" dirty="0">
              <a:latin typeface="Helvec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Helvectica"/>
              </a:rPr>
              <a:t>Insurance: </a:t>
            </a:r>
            <a:r>
              <a:rPr lang="en-US" dirty="0">
                <a:latin typeface="Helvectica"/>
              </a:rPr>
              <a:t>Lower Claim Disbursements (expenses)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c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Helvectica"/>
              </a:rPr>
              <a:t>Patients: </a:t>
            </a:r>
            <a:r>
              <a:rPr lang="en-US" dirty="0">
                <a:latin typeface="Helvectica"/>
              </a:rPr>
              <a:t>Preventive measures with life style changes for better health. Pay less insurance premiums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c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Helvectica"/>
              </a:rPr>
              <a:t>Government: </a:t>
            </a:r>
            <a:r>
              <a:rPr lang="en-US" dirty="0">
                <a:latin typeface="Helvectica"/>
              </a:rPr>
              <a:t>Developer stringer laws on activities which influence life style oriented Epidemiological diseases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Helvec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Helvectica"/>
              </a:rPr>
              <a:t>Asking the right questions </a:t>
            </a:r>
            <a:r>
              <a:rPr lang="en-US" dirty="0">
                <a:latin typeface="Helvectica"/>
              </a:rPr>
              <a:t>is important rather than writing some line of fancy code!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57D1C1-8FBB-49B9-9596-38E20198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25792-FC80-4D2D-9BEF-5A1E9B5E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07842-E0EB-4408-8CCA-2F86CED2D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77" y="2355290"/>
            <a:ext cx="4414467" cy="279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49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A37B0-EE65-403B-A35C-4C56BE58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FC1BF-7AD1-4208-97A7-28DD4DA2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BD5C78-F05D-4DF0-AFDD-31376A54530D}"/>
              </a:ext>
            </a:extLst>
          </p:cNvPr>
          <p:cNvSpPr/>
          <p:nvPr/>
        </p:nvSpPr>
        <p:spPr>
          <a:xfrm>
            <a:off x="1219200" y="2594797"/>
            <a:ext cx="10972800" cy="166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latin typeface="Helvectica"/>
              </a:rPr>
              <a:t>plt.figure</a:t>
            </a:r>
            <a:r>
              <a:rPr lang="en-US" dirty="0">
                <a:latin typeface="Helvectica"/>
              </a:rPr>
              <a:t>(</a:t>
            </a:r>
            <a:r>
              <a:rPr lang="en-US" dirty="0" err="1">
                <a:latin typeface="Helvectica"/>
              </a:rPr>
              <a:t>figsize</a:t>
            </a:r>
            <a:r>
              <a:rPr lang="en-US" dirty="0">
                <a:latin typeface="Helvectica"/>
              </a:rPr>
              <a:t>=(10,5))</a:t>
            </a: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rgbClr val="0070C0"/>
                </a:solidFill>
                <a:latin typeface="Helvectica"/>
              </a:rPr>
              <a:t>sns.boxplot</a:t>
            </a:r>
            <a:r>
              <a:rPr lang="en-US" dirty="0">
                <a:latin typeface="Helvectica"/>
              </a:rPr>
              <a:t>('</a:t>
            </a:r>
            <a:r>
              <a:rPr lang="en-US" dirty="0" err="1">
                <a:latin typeface="Helvectica"/>
              </a:rPr>
              <a:t>AgeType</a:t>
            </a:r>
            <a:r>
              <a:rPr lang="en-US" dirty="0">
                <a:latin typeface="Helvectica"/>
              </a:rPr>
              <a:t>','</a:t>
            </a:r>
            <a:r>
              <a:rPr lang="en-US" dirty="0" err="1">
                <a:latin typeface="Helvectica"/>
              </a:rPr>
              <a:t>sysBP</a:t>
            </a:r>
            <a:r>
              <a:rPr lang="en-US" dirty="0">
                <a:latin typeface="Helvectica"/>
              </a:rPr>
              <a:t>', data=</a:t>
            </a:r>
            <a:r>
              <a:rPr lang="en-US" dirty="0" err="1">
                <a:latin typeface="Helvectica"/>
              </a:rPr>
              <a:t>heart_risk</a:t>
            </a:r>
            <a:r>
              <a:rPr lang="en-US" dirty="0">
                <a:latin typeface="Helvectica"/>
              </a:rPr>
              <a:t>, hue="</a:t>
            </a:r>
            <a:r>
              <a:rPr lang="en-US" dirty="0" err="1">
                <a:latin typeface="Helvectica"/>
              </a:rPr>
              <a:t>TenYearCHD</a:t>
            </a:r>
            <a:r>
              <a:rPr lang="en-US" dirty="0">
                <a:latin typeface="Helvectica"/>
              </a:rPr>
              <a:t>")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latin typeface="Helvectica"/>
              </a:rPr>
              <a:t>plt.title</a:t>
            </a:r>
            <a:r>
              <a:rPr lang="en-US" dirty="0">
                <a:latin typeface="Helvectica"/>
              </a:rPr>
              <a:t>('Scatterplot of systolic blood pressure vs age group </a:t>
            </a:r>
            <a:r>
              <a:rPr lang="en-US" dirty="0" err="1">
                <a:latin typeface="Helvectica"/>
              </a:rPr>
              <a:t>coloured</a:t>
            </a:r>
            <a:r>
              <a:rPr lang="en-US" dirty="0">
                <a:latin typeface="Helvectica"/>
              </a:rPr>
              <a:t> by people who are at risk of CHD')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12A2B-9AD2-4B2B-BA12-4D28B54EDFCA}"/>
              </a:ext>
            </a:extLst>
          </p:cNvPr>
          <p:cNvSpPr/>
          <p:nvPr/>
        </p:nvSpPr>
        <p:spPr>
          <a:xfrm>
            <a:off x="1219200" y="578727"/>
            <a:ext cx="8095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ctica"/>
              </a:rPr>
              <a:t>Is Systolic blood pressure in various age groups and indicator of Heart disease in subjects over a ten year Period?</a:t>
            </a:r>
          </a:p>
        </p:txBody>
      </p:sp>
    </p:spTree>
    <p:extLst>
      <p:ext uri="{BB962C8B-B14F-4D97-AF65-F5344CB8AC3E}">
        <p14:creationId xmlns:p14="http://schemas.microsoft.com/office/powerpoint/2010/main" val="2353719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A37B0-EE65-403B-A35C-4C56BE58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FC1BF-7AD1-4208-97A7-28DD4DA2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31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2F4C03-1BDB-4EB9-834C-B1FDE7EDA315}"/>
              </a:ext>
            </a:extLst>
          </p:cNvPr>
          <p:cNvSpPr/>
          <p:nvPr/>
        </p:nvSpPr>
        <p:spPr>
          <a:xfrm>
            <a:off x="1804416" y="3109518"/>
            <a:ext cx="8973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ctica"/>
              </a:rPr>
              <a:t>Lets prepare a correlation map of all the variables present in the </a:t>
            </a:r>
            <a:r>
              <a:rPr lang="en-US" b="1" dirty="0" err="1">
                <a:latin typeface="Helvectica"/>
              </a:rPr>
              <a:t>heart_risk</a:t>
            </a:r>
            <a:r>
              <a:rPr lang="en-US" b="1" dirty="0">
                <a:latin typeface="Helvectica"/>
              </a:rPr>
              <a:t> </a:t>
            </a:r>
            <a:r>
              <a:rPr lang="en-US" dirty="0">
                <a:latin typeface="Helvectica"/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2740400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A37B0-EE65-403B-A35C-4C56BE58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FC1BF-7AD1-4208-97A7-28DD4DA2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F6E61-A98B-4D71-AC8A-7A59B8C215D9}"/>
              </a:ext>
            </a:extLst>
          </p:cNvPr>
          <p:cNvSpPr/>
          <p:nvPr/>
        </p:nvSpPr>
        <p:spPr>
          <a:xfrm>
            <a:off x="2493264" y="2871796"/>
            <a:ext cx="8595360" cy="111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latin typeface="Helvectica"/>
              </a:rPr>
              <a:t>plt.figure</a:t>
            </a:r>
            <a:r>
              <a:rPr lang="en-US" dirty="0">
                <a:latin typeface="Helvectica"/>
              </a:rPr>
              <a:t>(</a:t>
            </a:r>
            <a:r>
              <a:rPr lang="en-US" dirty="0" err="1">
                <a:latin typeface="Helvectica"/>
              </a:rPr>
              <a:t>figsize</a:t>
            </a:r>
            <a:r>
              <a:rPr lang="en-US" dirty="0">
                <a:latin typeface="Helvectica"/>
              </a:rPr>
              <a:t>=(12,9))</a:t>
            </a: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rgbClr val="0070C0"/>
                </a:solidFill>
                <a:latin typeface="Helvectica"/>
              </a:rPr>
              <a:t>sns.heatmap</a:t>
            </a:r>
            <a:r>
              <a:rPr lang="en-US" dirty="0">
                <a:latin typeface="Helvectica"/>
              </a:rPr>
              <a:t>(</a:t>
            </a:r>
            <a:r>
              <a:rPr lang="en-US" dirty="0" err="1">
                <a:latin typeface="Helvectica"/>
              </a:rPr>
              <a:t>framingham.corr</a:t>
            </a:r>
            <a:r>
              <a:rPr lang="en-US" dirty="0">
                <a:latin typeface="Helvectica"/>
              </a:rPr>
              <a:t>(),</a:t>
            </a:r>
            <a:r>
              <a:rPr lang="en-US" dirty="0" err="1">
                <a:latin typeface="Helvectica"/>
              </a:rPr>
              <a:t>cmap</a:t>
            </a:r>
            <a:r>
              <a:rPr lang="en-US" dirty="0">
                <a:latin typeface="Helvectica"/>
              </a:rPr>
              <a:t>="</a:t>
            </a:r>
            <a:r>
              <a:rPr lang="en-US" dirty="0" err="1">
                <a:latin typeface="Helvectica"/>
              </a:rPr>
              <a:t>BrBG</a:t>
            </a:r>
            <a:r>
              <a:rPr lang="en-US" dirty="0">
                <a:latin typeface="Helvectica"/>
              </a:rPr>
              <a:t>",</a:t>
            </a:r>
            <a:r>
              <a:rPr lang="en-US" dirty="0" err="1">
                <a:latin typeface="Helvectica"/>
              </a:rPr>
              <a:t>annot</a:t>
            </a:r>
            <a:r>
              <a:rPr lang="en-US" dirty="0">
                <a:latin typeface="Helvectica"/>
              </a:rPr>
              <a:t>=True)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8BA72B-E558-4C05-8F63-C2C4AD4F3F53}"/>
              </a:ext>
            </a:extLst>
          </p:cNvPr>
          <p:cNvSpPr/>
          <p:nvPr/>
        </p:nvSpPr>
        <p:spPr>
          <a:xfrm>
            <a:off x="1755648" y="695502"/>
            <a:ext cx="8973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ctica"/>
              </a:rPr>
              <a:t>Lets prepare a correlation map of all the variables present in the </a:t>
            </a:r>
            <a:r>
              <a:rPr lang="en-US" b="1" dirty="0" err="1">
                <a:latin typeface="Helvectica"/>
              </a:rPr>
              <a:t>heart_risk</a:t>
            </a:r>
            <a:r>
              <a:rPr lang="en-US" b="1" dirty="0">
                <a:latin typeface="Helvectica"/>
              </a:rPr>
              <a:t> </a:t>
            </a:r>
            <a:r>
              <a:rPr lang="en-US" dirty="0">
                <a:latin typeface="Helvectica"/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662475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A37B0-EE65-403B-A35C-4C56BE58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FC1BF-7AD1-4208-97A7-28DD4DA2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33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7A16F3-5F38-4F1D-95D4-4141617D82CE}"/>
              </a:ext>
            </a:extLst>
          </p:cNvPr>
          <p:cNvSpPr/>
          <p:nvPr/>
        </p:nvSpPr>
        <p:spPr>
          <a:xfrm>
            <a:off x="1597152" y="3105834"/>
            <a:ext cx="9229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Helvectica"/>
            </a:endParaRPr>
          </a:p>
          <a:p>
            <a:r>
              <a:rPr lang="en-US" b="1" dirty="0">
                <a:latin typeface="Helvectica"/>
              </a:rPr>
              <a:t>Finally Summarize all your EDA insights and identify the key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113808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BD94-A07A-4A40-B1DE-9C44F166C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304" y="1500315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Helvectica"/>
              </a:rPr>
              <a:t>Loading essential Python packages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C38C3-7016-4480-8D29-4A47726A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C4022-17D0-41EC-B6FC-7E48044E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7D9AFF-1602-4C33-8AF2-B8434F67F519}"/>
              </a:ext>
            </a:extLst>
          </p:cNvPr>
          <p:cNvSpPr/>
          <p:nvPr/>
        </p:nvSpPr>
        <p:spPr>
          <a:xfrm>
            <a:off x="841248" y="170961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ctica"/>
              </a:rPr>
              <a:t>import</a:t>
            </a:r>
            <a:r>
              <a:rPr lang="en-US" dirty="0">
                <a:latin typeface="Helvectica"/>
              </a:rPr>
              <a:t> </a:t>
            </a:r>
            <a:r>
              <a:rPr lang="en-US" b="1" dirty="0">
                <a:latin typeface="Helvectica"/>
              </a:rPr>
              <a:t>pandas</a:t>
            </a:r>
            <a:r>
              <a:rPr lang="en-US" dirty="0">
                <a:latin typeface="Helvectica"/>
              </a:rPr>
              <a:t> </a:t>
            </a:r>
            <a:r>
              <a:rPr lang="en-US" dirty="0">
                <a:solidFill>
                  <a:schemeClr val="accent1"/>
                </a:solidFill>
                <a:latin typeface="Helvectica"/>
              </a:rPr>
              <a:t>as</a:t>
            </a:r>
            <a:r>
              <a:rPr lang="en-US" dirty="0">
                <a:latin typeface="Helvectica"/>
              </a:rPr>
              <a:t> pd</a:t>
            </a:r>
          </a:p>
          <a:p>
            <a:r>
              <a:rPr lang="en-US" dirty="0">
                <a:solidFill>
                  <a:schemeClr val="accent1"/>
                </a:solidFill>
                <a:latin typeface="Helvectica"/>
              </a:rPr>
              <a:t>import</a:t>
            </a:r>
            <a:r>
              <a:rPr lang="en-US" b="1" dirty="0">
                <a:latin typeface="Helvectica"/>
              </a:rPr>
              <a:t> </a:t>
            </a:r>
            <a:r>
              <a:rPr lang="en-US" b="1" dirty="0" err="1">
                <a:latin typeface="Helvectica"/>
              </a:rPr>
              <a:t>numpy</a:t>
            </a:r>
            <a:r>
              <a:rPr lang="en-US" b="1" dirty="0">
                <a:latin typeface="Helvectica"/>
              </a:rPr>
              <a:t> </a:t>
            </a:r>
            <a:r>
              <a:rPr lang="en-US" dirty="0">
                <a:solidFill>
                  <a:schemeClr val="accent1"/>
                </a:solidFill>
                <a:latin typeface="Helvectica"/>
              </a:rPr>
              <a:t>as</a:t>
            </a:r>
            <a:r>
              <a:rPr lang="en-US" dirty="0">
                <a:latin typeface="Helvectica"/>
              </a:rPr>
              <a:t> np</a:t>
            </a:r>
          </a:p>
          <a:p>
            <a:endParaRPr lang="en-US" dirty="0">
              <a:latin typeface="Helvectica"/>
            </a:endParaRPr>
          </a:p>
          <a:p>
            <a:r>
              <a:rPr lang="en-US" dirty="0">
                <a:solidFill>
                  <a:schemeClr val="accent1"/>
                </a:solidFill>
                <a:latin typeface="Helvectica"/>
              </a:rPr>
              <a:t>from</a:t>
            </a:r>
            <a:r>
              <a:rPr lang="en-US" dirty="0">
                <a:latin typeface="Helvectica"/>
              </a:rPr>
              <a:t> </a:t>
            </a:r>
            <a:r>
              <a:rPr lang="en-US" b="1" dirty="0" err="1">
                <a:latin typeface="Helvectica"/>
              </a:rPr>
              <a:t>sklearn</a:t>
            </a:r>
            <a:r>
              <a:rPr lang="en-US" dirty="0" err="1">
                <a:latin typeface="Helvectica"/>
              </a:rPr>
              <a:t>.model_selection</a:t>
            </a:r>
            <a:r>
              <a:rPr lang="en-US" dirty="0">
                <a:latin typeface="Helvectica"/>
              </a:rPr>
              <a:t> </a:t>
            </a:r>
            <a:r>
              <a:rPr lang="en-US" dirty="0">
                <a:solidFill>
                  <a:schemeClr val="accent1"/>
                </a:solidFill>
                <a:latin typeface="Helvectica"/>
              </a:rPr>
              <a:t>import </a:t>
            </a:r>
            <a:r>
              <a:rPr lang="en-US" dirty="0" err="1">
                <a:latin typeface="Helvectica"/>
              </a:rPr>
              <a:t>train_test_split</a:t>
            </a:r>
            <a:endParaRPr lang="en-US" dirty="0">
              <a:latin typeface="Helvectica"/>
            </a:endParaRPr>
          </a:p>
          <a:p>
            <a:r>
              <a:rPr lang="en-US" dirty="0">
                <a:solidFill>
                  <a:schemeClr val="accent1"/>
                </a:solidFill>
                <a:latin typeface="Helvectica"/>
              </a:rPr>
              <a:t>from</a:t>
            </a:r>
            <a:r>
              <a:rPr lang="en-US" dirty="0">
                <a:latin typeface="Helvectica"/>
              </a:rPr>
              <a:t> </a:t>
            </a:r>
            <a:r>
              <a:rPr lang="en-US" b="1" dirty="0" err="1">
                <a:latin typeface="Helvectica"/>
              </a:rPr>
              <a:t>sklearn</a:t>
            </a:r>
            <a:r>
              <a:rPr lang="en-US" dirty="0" err="1">
                <a:latin typeface="Helvectica"/>
              </a:rPr>
              <a:t>.linear_model</a:t>
            </a:r>
            <a:r>
              <a:rPr lang="en-US" dirty="0">
                <a:latin typeface="Helvectica"/>
              </a:rPr>
              <a:t> </a:t>
            </a:r>
            <a:r>
              <a:rPr lang="en-US" dirty="0">
                <a:solidFill>
                  <a:schemeClr val="accent1"/>
                </a:solidFill>
                <a:latin typeface="Helvectica"/>
              </a:rPr>
              <a:t>import</a:t>
            </a:r>
            <a:r>
              <a:rPr lang="en-US" dirty="0">
                <a:latin typeface="Helvectica"/>
              </a:rPr>
              <a:t> </a:t>
            </a:r>
            <a:r>
              <a:rPr lang="en-US" dirty="0" err="1">
                <a:latin typeface="Helvectica"/>
              </a:rPr>
              <a:t>LogisticRegression</a:t>
            </a:r>
            <a:endParaRPr lang="en-US" dirty="0">
              <a:latin typeface="Helvectica"/>
            </a:endParaRPr>
          </a:p>
          <a:p>
            <a:r>
              <a:rPr lang="en-US" dirty="0">
                <a:solidFill>
                  <a:schemeClr val="accent1"/>
                </a:solidFill>
                <a:latin typeface="Helvectica"/>
              </a:rPr>
              <a:t>from</a:t>
            </a:r>
            <a:r>
              <a:rPr lang="en-US" dirty="0">
                <a:latin typeface="Helvectica"/>
              </a:rPr>
              <a:t> </a:t>
            </a:r>
            <a:r>
              <a:rPr lang="en-US" b="1" dirty="0" err="1">
                <a:latin typeface="Helvectica"/>
              </a:rPr>
              <a:t>sklearn</a:t>
            </a:r>
            <a:r>
              <a:rPr lang="en-US" dirty="0">
                <a:solidFill>
                  <a:schemeClr val="accent1"/>
                </a:solidFill>
                <a:latin typeface="Helvectica"/>
              </a:rPr>
              <a:t> import </a:t>
            </a:r>
            <a:r>
              <a:rPr lang="en-US" dirty="0">
                <a:latin typeface="Helvectica"/>
              </a:rPr>
              <a:t>metrics</a:t>
            </a:r>
          </a:p>
          <a:p>
            <a:r>
              <a:rPr lang="en-US" dirty="0">
                <a:solidFill>
                  <a:schemeClr val="accent1"/>
                </a:solidFill>
                <a:latin typeface="Helvectica"/>
              </a:rPr>
              <a:t>from</a:t>
            </a:r>
            <a:r>
              <a:rPr lang="en-US" dirty="0">
                <a:latin typeface="Helvectica"/>
              </a:rPr>
              <a:t> </a:t>
            </a:r>
            <a:r>
              <a:rPr lang="en-US" b="1" dirty="0" err="1">
                <a:latin typeface="Helvectica"/>
              </a:rPr>
              <a:t>sklearn</a:t>
            </a:r>
            <a:r>
              <a:rPr lang="en-US" dirty="0" err="1">
                <a:latin typeface="Helvectica"/>
              </a:rPr>
              <a:t>.metrics</a:t>
            </a:r>
            <a:r>
              <a:rPr lang="en-US" dirty="0">
                <a:solidFill>
                  <a:schemeClr val="accent1"/>
                </a:solidFill>
                <a:latin typeface="Helvectica"/>
              </a:rPr>
              <a:t> import </a:t>
            </a:r>
            <a:r>
              <a:rPr lang="en-US" dirty="0" err="1">
                <a:latin typeface="Helvectica"/>
              </a:rPr>
              <a:t>roc_curve</a:t>
            </a:r>
            <a:r>
              <a:rPr lang="en-US" dirty="0">
                <a:latin typeface="Helvectica"/>
              </a:rPr>
              <a:t>, </a:t>
            </a:r>
            <a:r>
              <a:rPr lang="en-US" dirty="0" err="1">
                <a:latin typeface="Helvectica"/>
              </a:rPr>
              <a:t>auc</a:t>
            </a:r>
            <a:endParaRPr lang="en-US" dirty="0">
              <a:latin typeface="Helvectica"/>
            </a:endParaRPr>
          </a:p>
          <a:p>
            <a:endParaRPr lang="en-US" dirty="0">
              <a:latin typeface="Helvectica"/>
            </a:endParaRPr>
          </a:p>
          <a:p>
            <a:endParaRPr lang="en-US" dirty="0">
              <a:latin typeface="Helvectica"/>
            </a:endParaRPr>
          </a:p>
          <a:p>
            <a:r>
              <a:rPr lang="en-US" dirty="0">
                <a:solidFill>
                  <a:schemeClr val="accent1"/>
                </a:solidFill>
                <a:latin typeface="Helvectica"/>
              </a:rPr>
              <a:t>from</a:t>
            </a:r>
            <a:r>
              <a:rPr lang="en-US" dirty="0">
                <a:latin typeface="Helvectica"/>
              </a:rPr>
              <a:t> </a:t>
            </a:r>
            <a:r>
              <a:rPr lang="en-US" b="1" dirty="0">
                <a:latin typeface="Helvectica"/>
              </a:rPr>
              <a:t>matplotlib</a:t>
            </a:r>
            <a:r>
              <a:rPr lang="en-US" dirty="0">
                <a:solidFill>
                  <a:schemeClr val="accent1"/>
                </a:solidFill>
                <a:latin typeface="Helvectica"/>
              </a:rPr>
              <a:t> import </a:t>
            </a:r>
            <a:r>
              <a:rPr lang="en-US" dirty="0" err="1">
                <a:latin typeface="Helvectica"/>
              </a:rPr>
              <a:t>pyplot</a:t>
            </a:r>
            <a:r>
              <a:rPr lang="en-US" dirty="0">
                <a:latin typeface="Helvectica"/>
              </a:rPr>
              <a:t> </a:t>
            </a:r>
            <a:r>
              <a:rPr lang="en-US" dirty="0">
                <a:solidFill>
                  <a:schemeClr val="accent1"/>
                </a:solidFill>
                <a:latin typeface="Helvectica"/>
              </a:rPr>
              <a:t>as</a:t>
            </a:r>
            <a:r>
              <a:rPr lang="en-US" dirty="0">
                <a:latin typeface="Helvectica"/>
              </a:rPr>
              <a:t> </a:t>
            </a:r>
            <a:r>
              <a:rPr lang="en-US" dirty="0" err="1">
                <a:latin typeface="Helvectica"/>
              </a:rPr>
              <a:t>plt</a:t>
            </a:r>
            <a:endParaRPr lang="en-US" dirty="0">
              <a:latin typeface="Helvectica"/>
            </a:endParaRPr>
          </a:p>
          <a:p>
            <a:r>
              <a:rPr lang="en-US" b="1" dirty="0">
                <a:latin typeface="Helvectica"/>
              </a:rPr>
              <a:t>import seaborn as</a:t>
            </a:r>
            <a:r>
              <a:rPr lang="en-US" dirty="0">
                <a:latin typeface="Helvectica"/>
              </a:rPr>
              <a:t> </a:t>
            </a:r>
            <a:r>
              <a:rPr lang="en-US" dirty="0" err="1">
                <a:latin typeface="Helvectica"/>
              </a:rPr>
              <a:t>sns</a:t>
            </a:r>
            <a:endParaRPr lang="en-US" dirty="0">
              <a:latin typeface="Helvectica"/>
            </a:endParaRPr>
          </a:p>
          <a:p>
            <a:endParaRPr lang="en-US" dirty="0">
              <a:latin typeface="Helvectica"/>
            </a:endParaRPr>
          </a:p>
          <a:p>
            <a:r>
              <a:rPr lang="en-US" dirty="0">
                <a:latin typeface="Helvectica"/>
              </a:rPr>
              <a:t>%matplotlib inline </a:t>
            </a:r>
            <a:r>
              <a:rPr lang="en-US" dirty="0">
                <a:solidFill>
                  <a:srgbClr val="002060"/>
                </a:solidFill>
                <a:latin typeface="Helvectica"/>
              </a:rPr>
              <a:t># is a magic function that renders the visualization within a </a:t>
            </a:r>
            <a:r>
              <a:rPr lang="en-US" dirty="0" err="1">
                <a:solidFill>
                  <a:srgbClr val="002060"/>
                </a:solidFill>
                <a:latin typeface="Helvectica"/>
              </a:rPr>
              <a:t>Jupyter</a:t>
            </a:r>
            <a:r>
              <a:rPr lang="en-US" dirty="0">
                <a:solidFill>
                  <a:srgbClr val="002060"/>
                </a:solidFill>
                <a:latin typeface="Helvectica"/>
              </a:rPr>
              <a:t> notebook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63BAD-2ADC-4FD8-8647-7211A61981CE}"/>
              </a:ext>
            </a:extLst>
          </p:cNvPr>
          <p:cNvSpPr/>
          <p:nvPr/>
        </p:nvSpPr>
        <p:spPr>
          <a:xfrm>
            <a:off x="8668512" y="380690"/>
            <a:ext cx="2840736" cy="132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ctica"/>
              </a:rPr>
              <a:t>Data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ctica"/>
              </a:rPr>
              <a:t>Read and Write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Helvectica"/>
              </a:rPr>
              <a:t>Subsetting</a:t>
            </a:r>
            <a:r>
              <a:rPr lang="en-US" sz="1600" dirty="0">
                <a:latin typeface="Helvectica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Helvectica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2BE39D-9BFD-483A-A527-E3564F54CD7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889248" y="1032300"/>
            <a:ext cx="4779264" cy="677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8F059F9-A1E1-412E-8ED0-1046E01F9275}"/>
              </a:ext>
            </a:extLst>
          </p:cNvPr>
          <p:cNvSpPr/>
          <p:nvPr/>
        </p:nvSpPr>
        <p:spPr>
          <a:xfrm>
            <a:off x="8668512" y="2574821"/>
            <a:ext cx="2840736" cy="132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ctica"/>
              </a:rPr>
              <a:t>Data Frame splitting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ctica"/>
              </a:rPr>
              <a:t>Machine Learning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ctica"/>
              </a:rPr>
              <a:t>Predictive Analytics Metrics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2BA01-FE6F-4D8D-87C0-CFF619819E9A}"/>
              </a:ext>
            </a:extLst>
          </p:cNvPr>
          <p:cNvSpPr/>
          <p:nvPr/>
        </p:nvSpPr>
        <p:spPr>
          <a:xfrm>
            <a:off x="8668512" y="4738473"/>
            <a:ext cx="2840736" cy="132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ctica"/>
              </a:rPr>
              <a:t>Data Visualization packages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36D9C-B2D6-4C6F-B14A-6E92EF6F4D7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656832" y="2987040"/>
            <a:ext cx="2011680" cy="2522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35C80D-F156-4BB9-9076-17C3D5856FB1}"/>
              </a:ext>
            </a:extLst>
          </p:cNvPr>
          <p:cNvCxnSpPr>
            <a:cxnSpLocks/>
          </p:cNvCxnSpPr>
          <p:nvPr/>
        </p:nvCxnSpPr>
        <p:spPr>
          <a:xfrm>
            <a:off x="4212336" y="4738473"/>
            <a:ext cx="4456176" cy="5772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453DEE-3768-410B-916A-1B6A4FD9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EAF72-B245-4013-B27B-69950629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BD94-A07A-4A40-B1DE-9C44F166C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812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Helvectica"/>
              </a:rPr>
              <a:t>Loading the Data Set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E6450-58B2-4F9C-81F2-5E3FD779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F076-CEEC-4FBC-9B17-5A0999B3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5583-43E1-4D06-AFD0-00F6CC69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5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ctica"/>
              </a:rPr>
              <a:t>Setting you current working directory and path to the data 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93988-C753-4C5A-B1E4-B04742353EB3}"/>
              </a:ext>
            </a:extLst>
          </p:cNvPr>
          <p:cNvSpPr/>
          <p:nvPr/>
        </p:nvSpPr>
        <p:spPr>
          <a:xfrm>
            <a:off x="2462784" y="2592358"/>
            <a:ext cx="76931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Helvectica"/>
              </a:rPr>
              <a:t>import os  </a:t>
            </a:r>
            <a:r>
              <a:rPr lang="pt-BR" b="1" dirty="0">
                <a:solidFill>
                  <a:srgbClr val="002060"/>
                </a:solidFill>
                <a:latin typeface="Helvectica"/>
              </a:rPr>
              <a:t># </a:t>
            </a:r>
            <a:r>
              <a:rPr lang="en-US" altLang="en-US" dirty="0">
                <a:solidFill>
                  <a:srgbClr val="002060"/>
                </a:solidFill>
                <a:latin typeface="Helvectica"/>
              </a:rPr>
              <a:t>The functions that the OS module provides allows you to interface with the underlying operating system that Python is running on</a:t>
            </a:r>
            <a:r>
              <a:rPr lang="en-US" altLang="en-US" sz="200" dirty="0">
                <a:solidFill>
                  <a:srgbClr val="002060"/>
                </a:solidFill>
                <a:latin typeface="Helvectica"/>
              </a:rPr>
              <a:t> </a:t>
            </a:r>
          </a:p>
          <a:p>
            <a:endParaRPr lang="pt-BR" b="1" dirty="0">
              <a:solidFill>
                <a:schemeClr val="accent1"/>
              </a:solidFill>
              <a:latin typeface="Helvectica"/>
            </a:endParaRPr>
          </a:p>
          <a:p>
            <a:endParaRPr lang="pt-BR" b="1" dirty="0">
              <a:latin typeface="Helvectica"/>
            </a:endParaRPr>
          </a:p>
          <a:p>
            <a:r>
              <a:rPr lang="pt-BR" b="1" dirty="0">
                <a:latin typeface="Helvectica"/>
              </a:rPr>
              <a:t>os.getcwd() </a:t>
            </a:r>
            <a:r>
              <a:rPr lang="pt-BR" dirty="0">
                <a:solidFill>
                  <a:srgbClr val="002060"/>
                </a:solidFill>
                <a:latin typeface="Helvectica"/>
              </a:rPr>
              <a:t># identify your current working directory</a:t>
            </a:r>
          </a:p>
          <a:p>
            <a:endParaRPr lang="pt-BR" dirty="0">
              <a:solidFill>
                <a:schemeClr val="accent1"/>
              </a:solidFill>
              <a:latin typeface="Helvectica"/>
            </a:endParaRPr>
          </a:p>
          <a:p>
            <a:endParaRPr lang="pt-BR" dirty="0">
              <a:latin typeface="Helvectica"/>
            </a:endParaRPr>
          </a:p>
          <a:p>
            <a:r>
              <a:rPr lang="pt-BR" b="1" dirty="0">
                <a:latin typeface="Helvectica"/>
              </a:rPr>
              <a:t>os.chdir(‘</a:t>
            </a:r>
            <a:r>
              <a:rPr lang="en-US" b="1" dirty="0"/>
              <a:t>C:\\Users\\your_user_name\\Downloads’)  </a:t>
            </a:r>
            <a:r>
              <a:rPr lang="pt-BR" dirty="0">
                <a:solidFill>
                  <a:srgbClr val="002060"/>
                </a:solidFill>
                <a:latin typeface="Helvectica"/>
              </a:rPr>
              <a:t># change the path your current working directory to load heart_risk study data</a:t>
            </a:r>
          </a:p>
          <a:p>
            <a:r>
              <a:rPr lang="pt-BR" dirty="0">
                <a:latin typeface="Helvectica"/>
              </a:rPr>
              <a:t> </a:t>
            </a:r>
            <a:endParaRPr lang="en-US" dirty="0">
              <a:latin typeface="Helvectic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3296B-8868-402A-8ECB-0001E79B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C9FE-9861-4792-A6EA-083898AA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0780B4-A8A8-4812-A240-41C79AB63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633"/>
            <a:ext cx="65" cy="1019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6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5583-43E1-4D06-AFD0-00F6CC69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47" y="216622"/>
            <a:ext cx="11752296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ctica"/>
              </a:rPr>
              <a:t>Loading the data set, assign it to a </a:t>
            </a:r>
            <a:r>
              <a:rPr lang="en-US" sz="3200" dirty="0" err="1">
                <a:latin typeface="Helvectica"/>
              </a:rPr>
              <a:t>dataframe</a:t>
            </a:r>
            <a:endParaRPr lang="en-US" sz="3200" dirty="0">
              <a:latin typeface="Helvectic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93988-C753-4C5A-B1E4-B04742353EB3}"/>
              </a:ext>
            </a:extLst>
          </p:cNvPr>
          <p:cNvSpPr/>
          <p:nvPr/>
        </p:nvSpPr>
        <p:spPr>
          <a:xfrm>
            <a:off x="1502664" y="3510307"/>
            <a:ext cx="9470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Helvectica"/>
              </a:rPr>
              <a:t>heartrisk = </a:t>
            </a:r>
            <a:r>
              <a:rPr lang="pt-BR" b="1" dirty="0">
                <a:solidFill>
                  <a:schemeClr val="accent1"/>
                </a:solidFill>
                <a:latin typeface="Helvectica"/>
              </a:rPr>
              <a:t>pd.read_csv </a:t>
            </a:r>
            <a:r>
              <a:rPr lang="pt-BR" b="1" dirty="0">
                <a:latin typeface="Helvectica"/>
              </a:rPr>
              <a:t>('heart_risk.csv’) </a:t>
            </a:r>
            <a:r>
              <a:rPr lang="pt-BR" dirty="0">
                <a:solidFill>
                  <a:srgbClr val="002060"/>
                </a:solidFill>
                <a:latin typeface="Helvectica"/>
              </a:rPr>
              <a:t># function obtained from Pandas package </a:t>
            </a:r>
            <a:endParaRPr lang="en-US" dirty="0">
              <a:solidFill>
                <a:srgbClr val="002060"/>
              </a:solidFill>
              <a:latin typeface="Helvectic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3296B-8868-402A-8ECB-0001E79B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C9FE-9861-4792-A6EA-083898AA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0780B4-A8A8-4812-A240-41C79AB63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633"/>
            <a:ext cx="65" cy="1019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5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BD94-A07A-4A40-B1DE-9C44F166C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1419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Helvectica"/>
              </a:rPr>
              <a:t>Examining the structure of</a:t>
            </a:r>
            <a:br>
              <a:rPr lang="en-US" sz="4400" dirty="0">
                <a:latin typeface="Helvectica"/>
              </a:rPr>
            </a:br>
            <a:r>
              <a:rPr lang="en-US" sz="4400" dirty="0">
                <a:latin typeface="Helvectica"/>
              </a:rPr>
              <a:t>the data set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4E743-FEFF-4653-9742-7488A240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 Korupolu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EDD0C-2F6F-4758-A146-C8E5EFD5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477D-1DF0-4EFA-90DE-C01092586B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4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1594</Words>
  <Application>Microsoft Office PowerPoint</Application>
  <PresentationFormat>Widescreen</PresentationFormat>
  <Paragraphs>245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Helvectica</vt:lpstr>
      <vt:lpstr>Office Theme</vt:lpstr>
      <vt:lpstr>Set the objective for your study</vt:lpstr>
      <vt:lpstr>PowerPoint Presentation</vt:lpstr>
      <vt:lpstr>PowerPoint Presentation</vt:lpstr>
      <vt:lpstr>Loading essential Python packages</vt:lpstr>
      <vt:lpstr>PowerPoint Presentation</vt:lpstr>
      <vt:lpstr>Loading the Data Set</vt:lpstr>
      <vt:lpstr>Setting you current working directory and path to the data source</vt:lpstr>
      <vt:lpstr>Loading the data set, assign it to a dataframe</vt:lpstr>
      <vt:lpstr>Examining the structure of the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Analytics, questions we can ask?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essential Python packages</dc:title>
  <dc:creator>Arun Reddy Korupolu</dc:creator>
  <cp:lastModifiedBy>Arun Reddy Korupolu</cp:lastModifiedBy>
  <cp:revision>57</cp:revision>
  <dcterms:created xsi:type="dcterms:W3CDTF">2019-02-13T06:25:54Z</dcterms:created>
  <dcterms:modified xsi:type="dcterms:W3CDTF">2019-02-13T17:43:23Z</dcterms:modified>
</cp:coreProperties>
</file>