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6"/>
  </p:notesMasterIdLst>
  <p:sldIdLst>
    <p:sldId id="257" r:id="rId2"/>
    <p:sldId id="276" r:id="rId3"/>
    <p:sldId id="284" r:id="rId4"/>
    <p:sldId id="287" r:id="rId5"/>
    <p:sldId id="285" r:id="rId6"/>
    <p:sldId id="286" r:id="rId7"/>
    <p:sldId id="262" r:id="rId8"/>
    <p:sldId id="291" r:id="rId9"/>
    <p:sldId id="288" r:id="rId10"/>
    <p:sldId id="289" r:id="rId11"/>
    <p:sldId id="290" r:id="rId12"/>
    <p:sldId id="280" r:id="rId13"/>
    <p:sldId id="265" r:id="rId14"/>
    <p:sldId id="292" r:id="rId1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Default Section" id="{2826D294-7F6A-4245-A127-349D1AD20905}">
          <p14:sldIdLst>
            <p14:sldId id="257"/>
            <p14:sldId id="276"/>
            <p14:sldId id="284"/>
            <p14:sldId id="287"/>
            <p14:sldId id="285"/>
            <p14:sldId id="286"/>
            <p14:sldId id="262"/>
            <p14:sldId id="291"/>
            <p14:sldId id="288"/>
            <p14:sldId id="289"/>
            <p14:sldId id="290"/>
            <p14:sldId id="280"/>
            <p14:sldId id="265"/>
            <p14:sldId id="292"/>
          </p14:sldIdLst>
        </p14:section>
        <p14:section name="Appendix" id="{A4AAB954-8FEE-4714-9544-CAC247C59A4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p:cViewPr>
        <p:scale>
          <a:sx n="69" d="100"/>
          <a:sy n="69" d="100"/>
        </p:scale>
        <p:origin x="1540" y="-1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0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5F8BA3-81DC-4FA3-90A2-43D6174A089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211109A-57AA-44B8-B13A-43EC59E63F9C}">
      <dgm:prSet/>
      <dgm:spPr/>
      <dgm:t>
        <a:bodyPr/>
        <a:lstStyle/>
        <a:p>
          <a:r>
            <a:rPr lang="en-US" b="0" i="0" dirty="0"/>
            <a:t>The project focuses on developing a healthcare management database for hospitals to improve operational efficiency. It aims to streamline patient information, appointment scheduling, and medical records. </a:t>
          </a:r>
          <a:endParaRPr lang="en-US" dirty="0"/>
        </a:p>
      </dgm:t>
    </dgm:pt>
    <dgm:pt modelId="{4090BB7E-5B5A-4EBB-BFD3-F3A2D29EDFB5}" type="parTrans" cxnId="{EA11C0BA-35E7-435E-B103-9019A7006128}">
      <dgm:prSet/>
      <dgm:spPr/>
      <dgm:t>
        <a:bodyPr/>
        <a:lstStyle/>
        <a:p>
          <a:endParaRPr lang="en-US"/>
        </a:p>
      </dgm:t>
    </dgm:pt>
    <dgm:pt modelId="{66295429-D4C3-486F-89E5-3BE316292EE3}" type="sibTrans" cxnId="{EA11C0BA-35E7-435E-B103-9019A7006128}">
      <dgm:prSet/>
      <dgm:spPr/>
      <dgm:t>
        <a:bodyPr/>
        <a:lstStyle/>
        <a:p>
          <a:endParaRPr lang="en-US"/>
        </a:p>
      </dgm:t>
    </dgm:pt>
    <dgm:pt modelId="{7CFBBF84-E291-480D-BC88-BFAEABC551BD}">
      <dgm:prSet/>
      <dgm:spPr/>
      <dgm:t>
        <a:bodyPr/>
        <a:lstStyle/>
        <a:p>
          <a:r>
            <a:rPr lang="en-US" b="0" i="0"/>
            <a:t>The comprehensive data includes personal information, medical history, insurance records, appointment schedules, and vital medical records like diagnoses and laboratory results.</a:t>
          </a:r>
          <a:endParaRPr lang="en-US"/>
        </a:p>
      </dgm:t>
    </dgm:pt>
    <dgm:pt modelId="{DF5D3104-4173-4318-90A9-99EE2F73AD59}" type="parTrans" cxnId="{DDD33F9B-0448-4DC6-A81C-745C37824B9F}">
      <dgm:prSet/>
      <dgm:spPr/>
      <dgm:t>
        <a:bodyPr/>
        <a:lstStyle/>
        <a:p>
          <a:endParaRPr lang="en-US"/>
        </a:p>
      </dgm:t>
    </dgm:pt>
    <dgm:pt modelId="{9A95BD7B-E392-4E0A-AC62-CB3A16F938A5}" type="sibTrans" cxnId="{DDD33F9B-0448-4DC6-A81C-745C37824B9F}">
      <dgm:prSet/>
      <dgm:spPr/>
      <dgm:t>
        <a:bodyPr/>
        <a:lstStyle/>
        <a:p>
          <a:endParaRPr lang="en-US"/>
        </a:p>
      </dgm:t>
    </dgm:pt>
    <dgm:pt modelId="{3A24B5A9-8088-4FDD-97EF-6E8F1ECEA8FE}">
      <dgm:prSet/>
      <dgm:spPr/>
      <dgm:t>
        <a:bodyPr/>
        <a:lstStyle/>
        <a:p>
          <a:r>
            <a:rPr lang="en-US" b="0" i="0"/>
            <a:t>Ensuring the security of sensitive information, in compliance with regulations such as HIPAA, is a crucial aspect of the project. </a:t>
          </a:r>
          <a:endParaRPr lang="en-US"/>
        </a:p>
      </dgm:t>
    </dgm:pt>
    <dgm:pt modelId="{80C0E1C6-649C-4D91-94D0-2E1406FD6B02}" type="parTrans" cxnId="{1B8F9F01-E0F7-4B98-AA65-6D3A5128F2A9}">
      <dgm:prSet/>
      <dgm:spPr/>
      <dgm:t>
        <a:bodyPr/>
        <a:lstStyle/>
        <a:p>
          <a:endParaRPr lang="en-US"/>
        </a:p>
      </dgm:t>
    </dgm:pt>
    <dgm:pt modelId="{3724978B-4921-4684-97C7-7B4A2FBCA298}" type="sibTrans" cxnId="{1B8F9F01-E0F7-4B98-AA65-6D3A5128F2A9}">
      <dgm:prSet/>
      <dgm:spPr/>
      <dgm:t>
        <a:bodyPr/>
        <a:lstStyle/>
        <a:p>
          <a:endParaRPr lang="en-US"/>
        </a:p>
      </dgm:t>
    </dgm:pt>
    <dgm:pt modelId="{51057804-F4A1-46DC-A182-7F0C1B127840}">
      <dgm:prSet/>
      <dgm:spPr/>
      <dgm:t>
        <a:bodyPr/>
        <a:lstStyle/>
        <a:p>
          <a:r>
            <a:rPr lang="en-US" b="0" i="0"/>
            <a:t>However, the project has narrowed its scope to analyze factors contributing to the presence or absence of heart diseases using a chosen dataset from Kaggle.</a:t>
          </a:r>
          <a:endParaRPr lang="en-US"/>
        </a:p>
      </dgm:t>
    </dgm:pt>
    <dgm:pt modelId="{138E9F3E-C6B4-4769-88E3-C48AEEC8F4A2}" type="parTrans" cxnId="{7CCFD87D-B681-4940-B5F1-3232AF76628B}">
      <dgm:prSet/>
      <dgm:spPr/>
      <dgm:t>
        <a:bodyPr/>
        <a:lstStyle/>
        <a:p>
          <a:endParaRPr lang="en-US"/>
        </a:p>
      </dgm:t>
    </dgm:pt>
    <dgm:pt modelId="{E86ECCB0-4010-4558-8CA9-FA41CC396A67}" type="sibTrans" cxnId="{7CCFD87D-B681-4940-B5F1-3232AF76628B}">
      <dgm:prSet/>
      <dgm:spPr/>
      <dgm:t>
        <a:bodyPr/>
        <a:lstStyle/>
        <a:p>
          <a:endParaRPr lang="en-US"/>
        </a:p>
      </dgm:t>
    </dgm:pt>
    <dgm:pt modelId="{8A1580EE-6E6F-484C-AE9B-034AF5807DA8}" type="pres">
      <dgm:prSet presAssocID="{695F8BA3-81DC-4FA3-90A2-43D6174A0897}" presName="root" presStyleCnt="0">
        <dgm:presLayoutVars>
          <dgm:dir/>
          <dgm:resizeHandles val="exact"/>
        </dgm:presLayoutVars>
      </dgm:prSet>
      <dgm:spPr/>
    </dgm:pt>
    <dgm:pt modelId="{D69E84C5-A60C-498B-9571-422FAE2DA77C}" type="pres">
      <dgm:prSet presAssocID="{7211109A-57AA-44B8-B13A-43EC59E63F9C}" presName="compNode" presStyleCnt="0"/>
      <dgm:spPr/>
    </dgm:pt>
    <dgm:pt modelId="{BDE9875A-8E3A-4E27-A712-E724AB5589DC}" type="pres">
      <dgm:prSet presAssocID="{7211109A-57AA-44B8-B13A-43EC59E63F9C}" presName="bgRect" presStyleLbl="bgShp" presStyleIdx="0" presStyleCnt="4"/>
      <dgm:spPr/>
    </dgm:pt>
    <dgm:pt modelId="{17CB6404-A925-487C-AA9C-FDC6AD5B1A12}" type="pres">
      <dgm:prSet presAssocID="{7211109A-57AA-44B8-B13A-43EC59E63F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49990996-F030-49FB-80EE-B6D078DAE39B}" type="pres">
      <dgm:prSet presAssocID="{7211109A-57AA-44B8-B13A-43EC59E63F9C}" presName="spaceRect" presStyleCnt="0"/>
      <dgm:spPr/>
    </dgm:pt>
    <dgm:pt modelId="{71979B57-8704-4760-A29A-6EADDDF35CAF}" type="pres">
      <dgm:prSet presAssocID="{7211109A-57AA-44B8-B13A-43EC59E63F9C}" presName="parTx" presStyleLbl="revTx" presStyleIdx="0" presStyleCnt="4">
        <dgm:presLayoutVars>
          <dgm:chMax val="0"/>
          <dgm:chPref val="0"/>
        </dgm:presLayoutVars>
      </dgm:prSet>
      <dgm:spPr/>
    </dgm:pt>
    <dgm:pt modelId="{AA69FDAA-99AF-4F92-9718-AA2226DEB4BE}" type="pres">
      <dgm:prSet presAssocID="{66295429-D4C3-486F-89E5-3BE316292EE3}" presName="sibTrans" presStyleCnt="0"/>
      <dgm:spPr/>
    </dgm:pt>
    <dgm:pt modelId="{8ED0A2A7-4188-4101-9AF2-E4B5E13F71C4}" type="pres">
      <dgm:prSet presAssocID="{7CFBBF84-E291-480D-BC88-BFAEABC551BD}" presName="compNode" presStyleCnt="0"/>
      <dgm:spPr/>
    </dgm:pt>
    <dgm:pt modelId="{C7204B42-2FF7-40FF-AE64-A6BC50AE64F2}" type="pres">
      <dgm:prSet presAssocID="{7CFBBF84-E291-480D-BC88-BFAEABC551BD}" presName="bgRect" presStyleLbl="bgShp" presStyleIdx="1" presStyleCnt="4"/>
      <dgm:spPr/>
    </dgm:pt>
    <dgm:pt modelId="{77A85559-CABC-4B3B-B9C8-8E087540BB99}" type="pres">
      <dgm:prSet presAssocID="{7CFBBF84-E291-480D-BC88-BFAEABC551B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32939D42-3C67-45D2-A703-AD44FDBCC8B8}" type="pres">
      <dgm:prSet presAssocID="{7CFBBF84-E291-480D-BC88-BFAEABC551BD}" presName="spaceRect" presStyleCnt="0"/>
      <dgm:spPr/>
    </dgm:pt>
    <dgm:pt modelId="{5A79D3E8-198D-4CF0-AA2B-44F0BF6824EB}" type="pres">
      <dgm:prSet presAssocID="{7CFBBF84-E291-480D-BC88-BFAEABC551BD}" presName="parTx" presStyleLbl="revTx" presStyleIdx="1" presStyleCnt="4">
        <dgm:presLayoutVars>
          <dgm:chMax val="0"/>
          <dgm:chPref val="0"/>
        </dgm:presLayoutVars>
      </dgm:prSet>
      <dgm:spPr/>
    </dgm:pt>
    <dgm:pt modelId="{E4607AA1-31FD-446A-97BB-BCB3AD66316B}" type="pres">
      <dgm:prSet presAssocID="{9A95BD7B-E392-4E0A-AC62-CB3A16F938A5}" presName="sibTrans" presStyleCnt="0"/>
      <dgm:spPr/>
    </dgm:pt>
    <dgm:pt modelId="{73F92576-0D16-4549-8B3A-0403DACA964B}" type="pres">
      <dgm:prSet presAssocID="{3A24B5A9-8088-4FDD-97EF-6E8F1ECEA8FE}" presName="compNode" presStyleCnt="0"/>
      <dgm:spPr/>
    </dgm:pt>
    <dgm:pt modelId="{8B6BB97E-D02C-4F67-8569-03D4243DA173}" type="pres">
      <dgm:prSet presAssocID="{3A24B5A9-8088-4FDD-97EF-6E8F1ECEA8FE}" presName="bgRect" presStyleLbl="bgShp" presStyleIdx="2" presStyleCnt="4"/>
      <dgm:spPr/>
    </dgm:pt>
    <dgm:pt modelId="{BD0523CC-3489-433C-BE8A-B9E967F16334}" type="pres">
      <dgm:prSet presAssocID="{3A24B5A9-8088-4FDD-97EF-6E8F1ECEA8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udge"/>
        </a:ext>
      </dgm:extLst>
    </dgm:pt>
    <dgm:pt modelId="{20E8AF7D-7434-40C2-A557-AB29F2FAD8C4}" type="pres">
      <dgm:prSet presAssocID="{3A24B5A9-8088-4FDD-97EF-6E8F1ECEA8FE}" presName="spaceRect" presStyleCnt="0"/>
      <dgm:spPr/>
    </dgm:pt>
    <dgm:pt modelId="{720EC170-4CB4-4299-87EA-D760281DD6F2}" type="pres">
      <dgm:prSet presAssocID="{3A24B5A9-8088-4FDD-97EF-6E8F1ECEA8FE}" presName="parTx" presStyleLbl="revTx" presStyleIdx="2" presStyleCnt="4">
        <dgm:presLayoutVars>
          <dgm:chMax val="0"/>
          <dgm:chPref val="0"/>
        </dgm:presLayoutVars>
      </dgm:prSet>
      <dgm:spPr/>
    </dgm:pt>
    <dgm:pt modelId="{105245D8-2452-46C7-8575-D790D0956528}" type="pres">
      <dgm:prSet presAssocID="{3724978B-4921-4684-97C7-7B4A2FBCA298}" presName="sibTrans" presStyleCnt="0"/>
      <dgm:spPr/>
    </dgm:pt>
    <dgm:pt modelId="{85425796-8618-416C-A218-8F26B3862872}" type="pres">
      <dgm:prSet presAssocID="{51057804-F4A1-46DC-A182-7F0C1B127840}" presName="compNode" presStyleCnt="0"/>
      <dgm:spPr/>
    </dgm:pt>
    <dgm:pt modelId="{E9080C39-AD82-462D-AAD1-B0D6286B7028}" type="pres">
      <dgm:prSet presAssocID="{51057804-F4A1-46DC-A182-7F0C1B127840}" presName="bgRect" presStyleLbl="bgShp" presStyleIdx="3" presStyleCnt="4"/>
      <dgm:spPr/>
    </dgm:pt>
    <dgm:pt modelId="{9E367E3D-27E2-4AC4-8EDB-98C8F6775CA3}" type="pres">
      <dgm:prSet presAssocID="{51057804-F4A1-46DC-A182-7F0C1B1278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069DDC28-41AE-438B-8167-913F1A1E4381}" type="pres">
      <dgm:prSet presAssocID="{51057804-F4A1-46DC-A182-7F0C1B127840}" presName="spaceRect" presStyleCnt="0"/>
      <dgm:spPr/>
    </dgm:pt>
    <dgm:pt modelId="{ECD78E16-4145-477C-8C7A-E1AE610D27CC}" type="pres">
      <dgm:prSet presAssocID="{51057804-F4A1-46DC-A182-7F0C1B127840}" presName="parTx" presStyleLbl="revTx" presStyleIdx="3" presStyleCnt="4">
        <dgm:presLayoutVars>
          <dgm:chMax val="0"/>
          <dgm:chPref val="0"/>
        </dgm:presLayoutVars>
      </dgm:prSet>
      <dgm:spPr/>
    </dgm:pt>
  </dgm:ptLst>
  <dgm:cxnLst>
    <dgm:cxn modelId="{1B8F9F01-E0F7-4B98-AA65-6D3A5128F2A9}" srcId="{695F8BA3-81DC-4FA3-90A2-43D6174A0897}" destId="{3A24B5A9-8088-4FDD-97EF-6E8F1ECEA8FE}" srcOrd="2" destOrd="0" parTransId="{80C0E1C6-649C-4D91-94D0-2E1406FD6B02}" sibTransId="{3724978B-4921-4684-97C7-7B4A2FBCA298}"/>
    <dgm:cxn modelId="{7CCFD87D-B681-4940-B5F1-3232AF76628B}" srcId="{695F8BA3-81DC-4FA3-90A2-43D6174A0897}" destId="{51057804-F4A1-46DC-A182-7F0C1B127840}" srcOrd="3" destOrd="0" parTransId="{138E9F3E-C6B4-4769-88E3-C48AEEC8F4A2}" sibTransId="{E86ECCB0-4010-4558-8CA9-FA41CC396A67}"/>
    <dgm:cxn modelId="{EB760A8C-74CC-404F-8934-42D6C0FCD4DB}" type="presOf" srcId="{7CFBBF84-E291-480D-BC88-BFAEABC551BD}" destId="{5A79D3E8-198D-4CF0-AA2B-44F0BF6824EB}" srcOrd="0" destOrd="0" presId="urn:microsoft.com/office/officeart/2018/2/layout/IconVerticalSolidList"/>
    <dgm:cxn modelId="{59126893-7103-428E-9CC2-F0ACBC82E3A6}" type="presOf" srcId="{7211109A-57AA-44B8-B13A-43EC59E63F9C}" destId="{71979B57-8704-4760-A29A-6EADDDF35CAF}" srcOrd="0" destOrd="0" presId="urn:microsoft.com/office/officeart/2018/2/layout/IconVerticalSolidList"/>
    <dgm:cxn modelId="{DDD33F9B-0448-4DC6-A81C-745C37824B9F}" srcId="{695F8BA3-81DC-4FA3-90A2-43D6174A0897}" destId="{7CFBBF84-E291-480D-BC88-BFAEABC551BD}" srcOrd="1" destOrd="0" parTransId="{DF5D3104-4173-4318-90A9-99EE2F73AD59}" sibTransId="{9A95BD7B-E392-4E0A-AC62-CB3A16F938A5}"/>
    <dgm:cxn modelId="{EA11C0BA-35E7-435E-B103-9019A7006128}" srcId="{695F8BA3-81DC-4FA3-90A2-43D6174A0897}" destId="{7211109A-57AA-44B8-B13A-43EC59E63F9C}" srcOrd="0" destOrd="0" parTransId="{4090BB7E-5B5A-4EBB-BFD3-F3A2D29EDFB5}" sibTransId="{66295429-D4C3-486F-89E5-3BE316292EE3}"/>
    <dgm:cxn modelId="{A4B76FBF-2818-404C-83B9-A4334E569DEA}" type="presOf" srcId="{3A24B5A9-8088-4FDD-97EF-6E8F1ECEA8FE}" destId="{720EC170-4CB4-4299-87EA-D760281DD6F2}" srcOrd="0" destOrd="0" presId="urn:microsoft.com/office/officeart/2018/2/layout/IconVerticalSolidList"/>
    <dgm:cxn modelId="{8A3B63C8-CB84-4ACF-B6DD-902816EFB4E9}" type="presOf" srcId="{51057804-F4A1-46DC-A182-7F0C1B127840}" destId="{ECD78E16-4145-477C-8C7A-E1AE610D27CC}" srcOrd="0" destOrd="0" presId="urn:microsoft.com/office/officeart/2018/2/layout/IconVerticalSolidList"/>
    <dgm:cxn modelId="{4FF723FA-24C9-4DC9-B4A8-1912247DEAA1}" type="presOf" srcId="{695F8BA3-81DC-4FA3-90A2-43D6174A0897}" destId="{8A1580EE-6E6F-484C-AE9B-034AF5807DA8}" srcOrd="0" destOrd="0" presId="urn:microsoft.com/office/officeart/2018/2/layout/IconVerticalSolidList"/>
    <dgm:cxn modelId="{6A6A12A0-FBC2-4BE1-95D9-841A6A5DBACC}" type="presParOf" srcId="{8A1580EE-6E6F-484C-AE9B-034AF5807DA8}" destId="{D69E84C5-A60C-498B-9571-422FAE2DA77C}" srcOrd="0" destOrd="0" presId="urn:microsoft.com/office/officeart/2018/2/layout/IconVerticalSolidList"/>
    <dgm:cxn modelId="{D8A606F1-809A-43E4-8DBB-3860082E5340}" type="presParOf" srcId="{D69E84C5-A60C-498B-9571-422FAE2DA77C}" destId="{BDE9875A-8E3A-4E27-A712-E724AB5589DC}" srcOrd="0" destOrd="0" presId="urn:microsoft.com/office/officeart/2018/2/layout/IconVerticalSolidList"/>
    <dgm:cxn modelId="{2E2AE64B-0F61-4CD4-9BF8-DD1936DC54BA}" type="presParOf" srcId="{D69E84C5-A60C-498B-9571-422FAE2DA77C}" destId="{17CB6404-A925-487C-AA9C-FDC6AD5B1A12}" srcOrd="1" destOrd="0" presId="urn:microsoft.com/office/officeart/2018/2/layout/IconVerticalSolidList"/>
    <dgm:cxn modelId="{2BBD1EE9-07BD-4B06-9491-5E7E4823AC21}" type="presParOf" srcId="{D69E84C5-A60C-498B-9571-422FAE2DA77C}" destId="{49990996-F030-49FB-80EE-B6D078DAE39B}" srcOrd="2" destOrd="0" presId="urn:microsoft.com/office/officeart/2018/2/layout/IconVerticalSolidList"/>
    <dgm:cxn modelId="{6A750035-7795-4638-BC4D-AE04B83D2AC5}" type="presParOf" srcId="{D69E84C5-A60C-498B-9571-422FAE2DA77C}" destId="{71979B57-8704-4760-A29A-6EADDDF35CAF}" srcOrd="3" destOrd="0" presId="urn:microsoft.com/office/officeart/2018/2/layout/IconVerticalSolidList"/>
    <dgm:cxn modelId="{AC09E817-E473-40EC-932E-816A62371FA7}" type="presParOf" srcId="{8A1580EE-6E6F-484C-AE9B-034AF5807DA8}" destId="{AA69FDAA-99AF-4F92-9718-AA2226DEB4BE}" srcOrd="1" destOrd="0" presId="urn:microsoft.com/office/officeart/2018/2/layout/IconVerticalSolidList"/>
    <dgm:cxn modelId="{EB4C8551-1A0A-4E62-B32F-0C34FDC3EB8E}" type="presParOf" srcId="{8A1580EE-6E6F-484C-AE9B-034AF5807DA8}" destId="{8ED0A2A7-4188-4101-9AF2-E4B5E13F71C4}" srcOrd="2" destOrd="0" presId="urn:microsoft.com/office/officeart/2018/2/layout/IconVerticalSolidList"/>
    <dgm:cxn modelId="{53E291E5-44DD-4F27-8759-A50756B065FB}" type="presParOf" srcId="{8ED0A2A7-4188-4101-9AF2-E4B5E13F71C4}" destId="{C7204B42-2FF7-40FF-AE64-A6BC50AE64F2}" srcOrd="0" destOrd="0" presId="urn:microsoft.com/office/officeart/2018/2/layout/IconVerticalSolidList"/>
    <dgm:cxn modelId="{1C35DC64-FD78-49F0-875F-FB5EEFCBAD11}" type="presParOf" srcId="{8ED0A2A7-4188-4101-9AF2-E4B5E13F71C4}" destId="{77A85559-CABC-4B3B-B9C8-8E087540BB99}" srcOrd="1" destOrd="0" presId="urn:microsoft.com/office/officeart/2018/2/layout/IconVerticalSolidList"/>
    <dgm:cxn modelId="{65B2118D-F820-4960-BE3D-0DC56DBDDB9F}" type="presParOf" srcId="{8ED0A2A7-4188-4101-9AF2-E4B5E13F71C4}" destId="{32939D42-3C67-45D2-A703-AD44FDBCC8B8}" srcOrd="2" destOrd="0" presId="urn:microsoft.com/office/officeart/2018/2/layout/IconVerticalSolidList"/>
    <dgm:cxn modelId="{53BE1FA7-037A-4CFC-B9EB-8A7C820E0BC4}" type="presParOf" srcId="{8ED0A2A7-4188-4101-9AF2-E4B5E13F71C4}" destId="{5A79D3E8-198D-4CF0-AA2B-44F0BF6824EB}" srcOrd="3" destOrd="0" presId="urn:microsoft.com/office/officeart/2018/2/layout/IconVerticalSolidList"/>
    <dgm:cxn modelId="{E5AA566C-3D74-48B9-93F6-ABADA1968A08}" type="presParOf" srcId="{8A1580EE-6E6F-484C-AE9B-034AF5807DA8}" destId="{E4607AA1-31FD-446A-97BB-BCB3AD66316B}" srcOrd="3" destOrd="0" presId="urn:microsoft.com/office/officeart/2018/2/layout/IconVerticalSolidList"/>
    <dgm:cxn modelId="{17EB7C59-C63E-483D-95DF-C047573FAD9A}" type="presParOf" srcId="{8A1580EE-6E6F-484C-AE9B-034AF5807DA8}" destId="{73F92576-0D16-4549-8B3A-0403DACA964B}" srcOrd="4" destOrd="0" presId="urn:microsoft.com/office/officeart/2018/2/layout/IconVerticalSolidList"/>
    <dgm:cxn modelId="{CE5A6BDD-B6D4-43E3-86F1-F273292F8CD4}" type="presParOf" srcId="{73F92576-0D16-4549-8B3A-0403DACA964B}" destId="{8B6BB97E-D02C-4F67-8569-03D4243DA173}" srcOrd="0" destOrd="0" presId="urn:microsoft.com/office/officeart/2018/2/layout/IconVerticalSolidList"/>
    <dgm:cxn modelId="{38DB831D-F5F7-4266-82A6-9EF09066087B}" type="presParOf" srcId="{73F92576-0D16-4549-8B3A-0403DACA964B}" destId="{BD0523CC-3489-433C-BE8A-B9E967F16334}" srcOrd="1" destOrd="0" presId="urn:microsoft.com/office/officeart/2018/2/layout/IconVerticalSolidList"/>
    <dgm:cxn modelId="{AF9784A8-0271-456C-9F25-BC35A39CA4CA}" type="presParOf" srcId="{73F92576-0D16-4549-8B3A-0403DACA964B}" destId="{20E8AF7D-7434-40C2-A557-AB29F2FAD8C4}" srcOrd="2" destOrd="0" presId="urn:microsoft.com/office/officeart/2018/2/layout/IconVerticalSolidList"/>
    <dgm:cxn modelId="{43C9092F-4796-4DAB-B816-4F9CD9047CA8}" type="presParOf" srcId="{73F92576-0D16-4549-8B3A-0403DACA964B}" destId="{720EC170-4CB4-4299-87EA-D760281DD6F2}" srcOrd="3" destOrd="0" presId="urn:microsoft.com/office/officeart/2018/2/layout/IconVerticalSolidList"/>
    <dgm:cxn modelId="{0D22E8CA-8077-4269-8F57-6D1B044165C5}" type="presParOf" srcId="{8A1580EE-6E6F-484C-AE9B-034AF5807DA8}" destId="{105245D8-2452-46C7-8575-D790D0956528}" srcOrd="5" destOrd="0" presId="urn:microsoft.com/office/officeart/2018/2/layout/IconVerticalSolidList"/>
    <dgm:cxn modelId="{84854CD7-22F5-494F-A8B5-9A4FE0F22774}" type="presParOf" srcId="{8A1580EE-6E6F-484C-AE9B-034AF5807DA8}" destId="{85425796-8618-416C-A218-8F26B3862872}" srcOrd="6" destOrd="0" presId="urn:microsoft.com/office/officeart/2018/2/layout/IconVerticalSolidList"/>
    <dgm:cxn modelId="{B3F20D72-3957-4DAF-8C7E-64504361E415}" type="presParOf" srcId="{85425796-8618-416C-A218-8F26B3862872}" destId="{E9080C39-AD82-462D-AAD1-B0D6286B7028}" srcOrd="0" destOrd="0" presId="urn:microsoft.com/office/officeart/2018/2/layout/IconVerticalSolidList"/>
    <dgm:cxn modelId="{1E42EDB1-2885-4016-BC6E-321250A9076C}" type="presParOf" srcId="{85425796-8618-416C-A218-8F26B3862872}" destId="{9E367E3D-27E2-4AC4-8EDB-98C8F6775CA3}" srcOrd="1" destOrd="0" presId="urn:microsoft.com/office/officeart/2018/2/layout/IconVerticalSolidList"/>
    <dgm:cxn modelId="{65EF6049-292D-4A69-AD4D-2A1F5DE6D283}" type="presParOf" srcId="{85425796-8618-416C-A218-8F26B3862872}" destId="{069DDC28-41AE-438B-8167-913F1A1E4381}" srcOrd="2" destOrd="0" presId="urn:microsoft.com/office/officeart/2018/2/layout/IconVerticalSolidList"/>
    <dgm:cxn modelId="{629B2471-B22A-41D7-95BA-8250B71D1357}" type="presParOf" srcId="{85425796-8618-416C-A218-8F26B3862872}" destId="{ECD78E16-4145-477C-8C7A-E1AE610D27C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FFFAE2-5BD6-4F54-AD2A-9EA12E91699D}"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4FD919C8-ECEA-4C2B-A946-24F850BC4E88}">
      <dgm:prSet/>
      <dgm:spPr/>
      <dgm:t>
        <a:bodyPr/>
        <a:lstStyle/>
        <a:p>
          <a:r>
            <a:rPr lang="en-US"/>
            <a:t>Each patient is identified by their unique patient ID and may have several records in the database.</a:t>
          </a:r>
        </a:p>
      </dgm:t>
    </dgm:pt>
    <dgm:pt modelId="{37B54A4E-56E8-43C4-8558-08EC5C817265}" type="parTrans" cxnId="{DA6968BE-EA7A-4C30-AB4C-1D3402731145}">
      <dgm:prSet/>
      <dgm:spPr/>
      <dgm:t>
        <a:bodyPr/>
        <a:lstStyle/>
        <a:p>
          <a:endParaRPr lang="en-US"/>
        </a:p>
      </dgm:t>
    </dgm:pt>
    <dgm:pt modelId="{24B0F78F-1FDC-4D95-8C7F-84D4019E3339}" type="sibTrans" cxnId="{DA6968BE-EA7A-4C30-AB4C-1D3402731145}">
      <dgm:prSet/>
      <dgm:spPr/>
      <dgm:t>
        <a:bodyPr/>
        <a:lstStyle/>
        <a:p>
          <a:endParaRPr lang="en-US"/>
        </a:p>
      </dgm:t>
    </dgm:pt>
    <dgm:pt modelId="{830A1F2A-021F-4056-B884-CF8F1A8646DE}">
      <dgm:prSet/>
      <dgm:spPr/>
      <dgm:t>
        <a:bodyPr/>
        <a:lstStyle/>
        <a:p>
          <a:r>
            <a:rPr lang="en-US"/>
            <a:t>Each patient record has a cardiac assessment. For any patient deemed to have a heart issue, a heart metric record is created.</a:t>
          </a:r>
        </a:p>
      </dgm:t>
    </dgm:pt>
    <dgm:pt modelId="{A6584740-85CE-4B49-A956-BBB8495E43F1}" type="parTrans" cxnId="{C9610ED1-1FDC-46A7-A2DC-73DA8E484150}">
      <dgm:prSet/>
      <dgm:spPr/>
      <dgm:t>
        <a:bodyPr/>
        <a:lstStyle/>
        <a:p>
          <a:endParaRPr lang="en-US"/>
        </a:p>
      </dgm:t>
    </dgm:pt>
    <dgm:pt modelId="{2EBE7628-C91C-4E9F-AFBE-9C7A7AECC03E}" type="sibTrans" cxnId="{C9610ED1-1FDC-46A7-A2DC-73DA8E484150}">
      <dgm:prSet/>
      <dgm:spPr/>
      <dgm:t>
        <a:bodyPr/>
        <a:lstStyle/>
        <a:p>
          <a:endParaRPr lang="en-US"/>
        </a:p>
      </dgm:t>
    </dgm:pt>
    <dgm:pt modelId="{5689A072-5A7E-43C4-AFA3-C9764FE8C167}">
      <dgm:prSet/>
      <dgm:spPr/>
      <dgm:t>
        <a:bodyPr/>
        <a:lstStyle/>
        <a:p>
          <a:r>
            <a:rPr lang="en-US"/>
            <a:t>Each doctor attends to a minimum of 10 patients.</a:t>
          </a:r>
        </a:p>
      </dgm:t>
    </dgm:pt>
    <dgm:pt modelId="{ADDE916B-7D81-4B65-B696-93D4925C225A}" type="parTrans" cxnId="{7CF70076-EC36-4AE2-B332-485C898659CA}">
      <dgm:prSet/>
      <dgm:spPr/>
      <dgm:t>
        <a:bodyPr/>
        <a:lstStyle/>
        <a:p>
          <a:endParaRPr lang="en-US"/>
        </a:p>
      </dgm:t>
    </dgm:pt>
    <dgm:pt modelId="{EA46C0E9-74BA-41A9-A5B2-6754E671F563}" type="sibTrans" cxnId="{7CF70076-EC36-4AE2-B332-485C898659CA}">
      <dgm:prSet/>
      <dgm:spPr/>
      <dgm:t>
        <a:bodyPr/>
        <a:lstStyle/>
        <a:p>
          <a:endParaRPr lang="en-US"/>
        </a:p>
      </dgm:t>
    </dgm:pt>
    <dgm:pt modelId="{55394822-96CB-4C99-B6B9-87B5F0297AC5}">
      <dgm:prSet/>
      <dgm:spPr/>
      <dgm:t>
        <a:bodyPr/>
        <a:lstStyle/>
        <a:p>
          <a:r>
            <a:rPr lang="en-US"/>
            <a:t>Every patient record includes a heart disease status.</a:t>
          </a:r>
        </a:p>
      </dgm:t>
    </dgm:pt>
    <dgm:pt modelId="{93F1BF68-7203-4327-AF61-F04E5E254BB6}" type="parTrans" cxnId="{6FD6CAD7-2FD8-4495-8D52-E700C1BC0FC2}">
      <dgm:prSet/>
      <dgm:spPr/>
      <dgm:t>
        <a:bodyPr/>
        <a:lstStyle/>
        <a:p>
          <a:endParaRPr lang="en-US"/>
        </a:p>
      </dgm:t>
    </dgm:pt>
    <dgm:pt modelId="{508FE83C-336F-4AB1-B27B-223711D6247A}" type="sibTrans" cxnId="{6FD6CAD7-2FD8-4495-8D52-E700C1BC0FC2}">
      <dgm:prSet/>
      <dgm:spPr/>
      <dgm:t>
        <a:bodyPr/>
        <a:lstStyle/>
        <a:p>
          <a:endParaRPr lang="en-US"/>
        </a:p>
      </dgm:t>
    </dgm:pt>
    <dgm:pt modelId="{B488BC9E-14D6-4A0A-AAE6-40628980BC1F}">
      <dgm:prSet/>
      <dgm:spPr/>
      <dgm:t>
        <a:bodyPr/>
        <a:lstStyle/>
        <a:p>
          <a:r>
            <a:rPr lang="en-US"/>
            <a:t>A treatment plan must be included in a patient record when the heart disease status is positive.</a:t>
          </a:r>
        </a:p>
      </dgm:t>
    </dgm:pt>
    <dgm:pt modelId="{07E6B3E3-9429-474A-88CF-4166724175A2}" type="parTrans" cxnId="{03F5D654-4D2F-4270-B715-BA1DB5744A93}">
      <dgm:prSet/>
      <dgm:spPr/>
      <dgm:t>
        <a:bodyPr/>
        <a:lstStyle/>
        <a:p>
          <a:endParaRPr lang="en-US"/>
        </a:p>
      </dgm:t>
    </dgm:pt>
    <dgm:pt modelId="{EA9C8202-F6CC-4625-A7B5-55F5A35731FE}" type="sibTrans" cxnId="{03F5D654-4D2F-4270-B715-BA1DB5744A93}">
      <dgm:prSet/>
      <dgm:spPr/>
      <dgm:t>
        <a:bodyPr/>
        <a:lstStyle/>
        <a:p>
          <a:endParaRPr lang="en-US"/>
        </a:p>
      </dgm:t>
    </dgm:pt>
    <dgm:pt modelId="{BF5DE2F5-A48E-4E91-B388-74047757B29A}" type="pres">
      <dgm:prSet presAssocID="{72FFFAE2-5BD6-4F54-AD2A-9EA12E91699D}" presName="linear" presStyleCnt="0">
        <dgm:presLayoutVars>
          <dgm:animLvl val="lvl"/>
          <dgm:resizeHandles val="exact"/>
        </dgm:presLayoutVars>
      </dgm:prSet>
      <dgm:spPr/>
    </dgm:pt>
    <dgm:pt modelId="{C3E31397-B162-4172-81FD-1F1A03AE0A53}" type="pres">
      <dgm:prSet presAssocID="{4FD919C8-ECEA-4C2B-A946-24F850BC4E88}" presName="parentText" presStyleLbl="node1" presStyleIdx="0" presStyleCnt="5">
        <dgm:presLayoutVars>
          <dgm:chMax val="0"/>
          <dgm:bulletEnabled val="1"/>
        </dgm:presLayoutVars>
      </dgm:prSet>
      <dgm:spPr/>
    </dgm:pt>
    <dgm:pt modelId="{A983A7C0-E858-4332-AA59-194013C2A631}" type="pres">
      <dgm:prSet presAssocID="{24B0F78F-1FDC-4D95-8C7F-84D4019E3339}" presName="spacer" presStyleCnt="0"/>
      <dgm:spPr/>
    </dgm:pt>
    <dgm:pt modelId="{952EE91B-52F1-4EDD-9847-A4084C4CD9EA}" type="pres">
      <dgm:prSet presAssocID="{830A1F2A-021F-4056-B884-CF8F1A8646DE}" presName="parentText" presStyleLbl="node1" presStyleIdx="1" presStyleCnt="5">
        <dgm:presLayoutVars>
          <dgm:chMax val="0"/>
          <dgm:bulletEnabled val="1"/>
        </dgm:presLayoutVars>
      </dgm:prSet>
      <dgm:spPr/>
    </dgm:pt>
    <dgm:pt modelId="{D73BEEA3-259C-49BF-8731-760B561BE5C1}" type="pres">
      <dgm:prSet presAssocID="{2EBE7628-C91C-4E9F-AFBE-9C7A7AECC03E}" presName="spacer" presStyleCnt="0"/>
      <dgm:spPr/>
    </dgm:pt>
    <dgm:pt modelId="{706422F8-10F3-4C80-A41A-E5F282408A43}" type="pres">
      <dgm:prSet presAssocID="{5689A072-5A7E-43C4-AFA3-C9764FE8C167}" presName="parentText" presStyleLbl="node1" presStyleIdx="2" presStyleCnt="5">
        <dgm:presLayoutVars>
          <dgm:chMax val="0"/>
          <dgm:bulletEnabled val="1"/>
        </dgm:presLayoutVars>
      </dgm:prSet>
      <dgm:spPr/>
    </dgm:pt>
    <dgm:pt modelId="{5942935B-31CF-4FAD-A714-CA8F66E68F1A}" type="pres">
      <dgm:prSet presAssocID="{EA46C0E9-74BA-41A9-A5B2-6754E671F563}" presName="spacer" presStyleCnt="0"/>
      <dgm:spPr/>
    </dgm:pt>
    <dgm:pt modelId="{ABC7411A-BC7C-4685-B6F2-D259A450D781}" type="pres">
      <dgm:prSet presAssocID="{55394822-96CB-4C99-B6B9-87B5F0297AC5}" presName="parentText" presStyleLbl="node1" presStyleIdx="3" presStyleCnt="5">
        <dgm:presLayoutVars>
          <dgm:chMax val="0"/>
          <dgm:bulletEnabled val="1"/>
        </dgm:presLayoutVars>
      </dgm:prSet>
      <dgm:spPr/>
    </dgm:pt>
    <dgm:pt modelId="{5C2DA023-E99B-4F30-97C7-9A6198E09C86}" type="pres">
      <dgm:prSet presAssocID="{508FE83C-336F-4AB1-B27B-223711D6247A}" presName="spacer" presStyleCnt="0"/>
      <dgm:spPr/>
    </dgm:pt>
    <dgm:pt modelId="{F48AF374-2E65-478F-A971-1FD28CB62730}" type="pres">
      <dgm:prSet presAssocID="{B488BC9E-14D6-4A0A-AAE6-40628980BC1F}" presName="parentText" presStyleLbl="node1" presStyleIdx="4" presStyleCnt="5">
        <dgm:presLayoutVars>
          <dgm:chMax val="0"/>
          <dgm:bulletEnabled val="1"/>
        </dgm:presLayoutVars>
      </dgm:prSet>
      <dgm:spPr/>
    </dgm:pt>
  </dgm:ptLst>
  <dgm:cxnLst>
    <dgm:cxn modelId="{597F7435-3B47-414F-A900-F89D34B38DB3}" type="presOf" srcId="{830A1F2A-021F-4056-B884-CF8F1A8646DE}" destId="{952EE91B-52F1-4EDD-9847-A4084C4CD9EA}" srcOrd="0" destOrd="0" presId="urn:microsoft.com/office/officeart/2005/8/layout/vList2"/>
    <dgm:cxn modelId="{3EDBFD35-B53C-48A0-A67D-5A3E5147D4B9}" type="presOf" srcId="{55394822-96CB-4C99-B6B9-87B5F0297AC5}" destId="{ABC7411A-BC7C-4685-B6F2-D259A450D781}" srcOrd="0" destOrd="0" presId="urn:microsoft.com/office/officeart/2005/8/layout/vList2"/>
    <dgm:cxn modelId="{E2426E48-103E-41CA-9F37-91BC8373EE23}" type="presOf" srcId="{72FFFAE2-5BD6-4F54-AD2A-9EA12E91699D}" destId="{BF5DE2F5-A48E-4E91-B388-74047757B29A}" srcOrd="0" destOrd="0" presId="urn:microsoft.com/office/officeart/2005/8/layout/vList2"/>
    <dgm:cxn modelId="{03F5D654-4D2F-4270-B715-BA1DB5744A93}" srcId="{72FFFAE2-5BD6-4F54-AD2A-9EA12E91699D}" destId="{B488BC9E-14D6-4A0A-AAE6-40628980BC1F}" srcOrd="4" destOrd="0" parTransId="{07E6B3E3-9429-474A-88CF-4166724175A2}" sibTransId="{EA9C8202-F6CC-4625-A7B5-55F5A35731FE}"/>
    <dgm:cxn modelId="{7CF70076-EC36-4AE2-B332-485C898659CA}" srcId="{72FFFAE2-5BD6-4F54-AD2A-9EA12E91699D}" destId="{5689A072-5A7E-43C4-AFA3-C9764FE8C167}" srcOrd="2" destOrd="0" parTransId="{ADDE916B-7D81-4B65-B696-93D4925C225A}" sibTransId="{EA46C0E9-74BA-41A9-A5B2-6754E671F563}"/>
    <dgm:cxn modelId="{62382278-5243-4A6F-BD56-2D84E9D9BCFA}" type="presOf" srcId="{B488BC9E-14D6-4A0A-AAE6-40628980BC1F}" destId="{F48AF374-2E65-478F-A971-1FD28CB62730}" srcOrd="0" destOrd="0" presId="urn:microsoft.com/office/officeart/2005/8/layout/vList2"/>
    <dgm:cxn modelId="{20B999A2-E886-4E4B-ADCC-18698F79CA4B}" type="presOf" srcId="{5689A072-5A7E-43C4-AFA3-C9764FE8C167}" destId="{706422F8-10F3-4C80-A41A-E5F282408A43}" srcOrd="0" destOrd="0" presId="urn:microsoft.com/office/officeart/2005/8/layout/vList2"/>
    <dgm:cxn modelId="{15BEF1B9-D5B9-44E2-8CB4-51D71C7A0692}" type="presOf" srcId="{4FD919C8-ECEA-4C2B-A946-24F850BC4E88}" destId="{C3E31397-B162-4172-81FD-1F1A03AE0A53}" srcOrd="0" destOrd="0" presId="urn:microsoft.com/office/officeart/2005/8/layout/vList2"/>
    <dgm:cxn modelId="{DA6968BE-EA7A-4C30-AB4C-1D3402731145}" srcId="{72FFFAE2-5BD6-4F54-AD2A-9EA12E91699D}" destId="{4FD919C8-ECEA-4C2B-A946-24F850BC4E88}" srcOrd="0" destOrd="0" parTransId="{37B54A4E-56E8-43C4-8558-08EC5C817265}" sibTransId="{24B0F78F-1FDC-4D95-8C7F-84D4019E3339}"/>
    <dgm:cxn modelId="{C9610ED1-1FDC-46A7-A2DC-73DA8E484150}" srcId="{72FFFAE2-5BD6-4F54-AD2A-9EA12E91699D}" destId="{830A1F2A-021F-4056-B884-CF8F1A8646DE}" srcOrd="1" destOrd="0" parTransId="{A6584740-85CE-4B49-A956-BBB8495E43F1}" sibTransId="{2EBE7628-C91C-4E9F-AFBE-9C7A7AECC03E}"/>
    <dgm:cxn modelId="{6FD6CAD7-2FD8-4495-8D52-E700C1BC0FC2}" srcId="{72FFFAE2-5BD6-4F54-AD2A-9EA12E91699D}" destId="{55394822-96CB-4C99-B6B9-87B5F0297AC5}" srcOrd="3" destOrd="0" parTransId="{93F1BF68-7203-4327-AF61-F04E5E254BB6}" sibTransId="{508FE83C-336F-4AB1-B27B-223711D6247A}"/>
    <dgm:cxn modelId="{401425C1-2DF9-43E8-931F-B183B01ABFDE}" type="presParOf" srcId="{BF5DE2F5-A48E-4E91-B388-74047757B29A}" destId="{C3E31397-B162-4172-81FD-1F1A03AE0A53}" srcOrd="0" destOrd="0" presId="urn:microsoft.com/office/officeart/2005/8/layout/vList2"/>
    <dgm:cxn modelId="{E551E0DD-E2D0-449C-BC0A-63068CD489C3}" type="presParOf" srcId="{BF5DE2F5-A48E-4E91-B388-74047757B29A}" destId="{A983A7C0-E858-4332-AA59-194013C2A631}" srcOrd="1" destOrd="0" presId="urn:microsoft.com/office/officeart/2005/8/layout/vList2"/>
    <dgm:cxn modelId="{0C706681-F29B-41C4-A43F-915D8BED2501}" type="presParOf" srcId="{BF5DE2F5-A48E-4E91-B388-74047757B29A}" destId="{952EE91B-52F1-4EDD-9847-A4084C4CD9EA}" srcOrd="2" destOrd="0" presId="urn:microsoft.com/office/officeart/2005/8/layout/vList2"/>
    <dgm:cxn modelId="{79759585-8C6A-4296-B611-4DAE14428A4F}" type="presParOf" srcId="{BF5DE2F5-A48E-4E91-B388-74047757B29A}" destId="{D73BEEA3-259C-49BF-8731-760B561BE5C1}" srcOrd="3" destOrd="0" presId="urn:microsoft.com/office/officeart/2005/8/layout/vList2"/>
    <dgm:cxn modelId="{F172500D-A28F-4861-96D0-9456704D0685}" type="presParOf" srcId="{BF5DE2F5-A48E-4E91-B388-74047757B29A}" destId="{706422F8-10F3-4C80-A41A-E5F282408A43}" srcOrd="4" destOrd="0" presId="urn:microsoft.com/office/officeart/2005/8/layout/vList2"/>
    <dgm:cxn modelId="{D1F70E03-125D-4263-AD98-D19FB6046E88}" type="presParOf" srcId="{BF5DE2F5-A48E-4E91-B388-74047757B29A}" destId="{5942935B-31CF-4FAD-A714-CA8F66E68F1A}" srcOrd="5" destOrd="0" presId="urn:microsoft.com/office/officeart/2005/8/layout/vList2"/>
    <dgm:cxn modelId="{9AFCD249-3F95-46D3-B86F-C887A788DD3A}" type="presParOf" srcId="{BF5DE2F5-A48E-4E91-B388-74047757B29A}" destId="{ABC7411A-BC7C-4685-B6F2-D259A450D781}" srcOrd="6" destOrd="0" presId="urn:microsoft.com/office/officeart/2005/8/layout/vList2"/>
    <dgm:cxn modelId="{491F84A0-8431-45BF-AA42-33875142E214}" type="presParOf" srcId="{BF5DE2F5-A48E-4E91-B388-74047757B29A}" destId="{5C2DA023-E99B-4F30-97C7-9A6198E09C86}" srcOrd="7" destOrd="0" presId="urn:microsoft.com/office/officeart/2005/8/layout/vList2"/>
    <dgm:cxn modelId="{FD6453D8-5984-457E-ABF3-AAF735B67F83}" type="presParOf" srcId="{BF5DE2F5-A48E-4E91-B388-74047757B29A}" destId="{F48AF374-2E65-478F-A971-1FD28CB62730}"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9875A-8E3A-4E27-A712-E724AB5589DC}">
      <dsp:nvSpPr>
        <dsp:cNvPr id="0" name=""/>
        <dsp:cNvSpPr/>
      </dsp:nvSpPr>
      <dsp:spPr>
        <a:xfrm>
          <a:off x="0" y="1878"/>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B6404-A925-487C-AA9C-FDC6AD5B1A12}">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979B57-8704-4760-A29A-6EADDDF35CAF}">
      <dsp:nvSpPr>
        <dsp:cNvPr id="0" name=""/>
        <dsp:cNvSpPr/>
      </dsp:nvSpPr>
      <dsp:spPr>
        <a:xfrm>
          <a:off x="1099610" y="1878"/>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755650">
            <a:lnSpc>
              <a:spcPct val="90000"/>
            </a:lnSpc>
            <a:spcBef>
              <a:spcPct val="0"/>
            </a:spcBef>
            <a:spcAft>
              <a:spcPct val="35000"/>
            </a:spcAft>
            <a:buNone/>
          </a:pPr>
          <a:r>
            <a:rPr lang="en-US" sz="1700" b="0" i="0" kern="1200" dirty="0"/>
            <a:t>The project focuses on developing a healthcare management database for hospitals to improve operational efficiency. It aims to streamline patient information, appointment scheduling, and medical records. </a:t>
          </a:r>
          <a:endParaRPr lang="en-US" sz="1700" kern="1200" dirty="0"/>
        </a:p>
      </dsp:txBody>
      <dsp:txXfrm>
        <a:off x="1099610" y="1878"/>
        <a:ext cx="7129989" cy="952043"/>
      </dsp:txXfrm>
    </dsp:sp>
    <dsp:sp modelId="{C7204B42-2FF7-40FF-AE64-A6BC50AE64F2}">
      <dsp:nvSpPr>
        <dsp:cNvPr id="0" name=""/>
        <dsp:cNvSpPr/>
      </dsp:nvSpPr>
      <dsp:spPr>
        <a:xfrm>
          <a:off x="0" y="1191932"/>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A85559-CABC-4B3B-B9C8-8E087540BB99}">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79D3E8-198D-4CF0-AA2B-44F0BF6824EB}">
      <dsp:nvSpPr>
        <dsp:cNvPr id="0" name=""/>
        <dsp:cNvSpPr/>
      </dsp:nvSpPr>
      <dsp:spPr>
        <a:xfrm>
          <a:off x="1099610" y="1191932"/>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755650">
            <a:lnSpc>
              <a:spcPct val="90000"/>
            </a:lnSpc>
            <a:spcBef>
              <a:spcPct val="0"/>
            </a:spcBef>
            <a:spcAft>
              <a:spcPct val="35000"/>
            </a:spcAft>
            <a:buNone/>
          </a:pPr>
          <a:r>
            <a:rPr lang="en-US" sz="1700" b="0" i="0" kern="1200"/>
            <a:t>The comprehensive data includes personal information, medical history, insurance records, appointment schedules, and vital medical records like diagnoses and laboratory results.</a:t>
          </a:r>
          <a:endParaRPr lang="en-US" sz="1700" kern="1200"/>
        </a:p>
      </dsp:txBody>
      <dsp:txXfrm>
        <a:off x="1099610" y="1191932"/>
        <a:ext cx="7129989" cy="952043"/>
      </dsp:txXfrm>
    </dsp:sp>
    <dsp:sp modelId="{8B6BB97E-D02C-4F67-8569-03D4243DA173}">
      <dsp:nvSpPr>
        <dsp:cNvPr id="0" name=""/>
        <dsp:cNvSpPr/>
      </dsp:nvSpPr>
      <dsp:spPr>
        <a:xfrm>
          <a:off x="0" y="2381986"/>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0523CC-3489-433C-BE8A-B9E967F16334}">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0EC170-4CB4-4299-87EA-D760281DD6F2}">
      <dsp:nvSpPr>
        <dsp:cNvPr id="0" name=""/>
        <dsp:cNvSpPr/>
      </dsp:nvSpPr>
      <dsp:spPr>
        <a:xfrm>
          <a:off x="1099610" y="2381986"/>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755650">
            <a:lnSpc>
              <a:spcPct val="90000"/>
            </a:lnSpc>
            <a:spcBef>
              <a:spcPct val="0"/>
            </a:spcBef>
            <a:spcAft>
              <a:spcPct val="35000"/>
            </a:spcAft>
            <a:buNone/>
          </a:pPr>
          <a:r>
            <a:rPr lang="en-US" sz="1700" b="0" i="0" kern="1200"/>
            <a:t>Ensuring the security of sensitive information, in compliance with regulations such as HIPAA, is a crucial aspect of the project. </a:t>
          </a:r>
          <a:endParaRPr lang="en-US" sz="1700" kern="1200"/>
        </a:p>
      </dsp:txBody>
      <dsp:txXfrm>
        <a:off x="1099610" y="2381986"/>
        <a:ext cx="7129989" cy="952043"/>
      </dsp:txXfrm>
    </dsp:sp>
    <dsp:sp modelId="{E9080C39-AD82-462D-AAD1-B0D6286B7028}">
      <dsp:nvSpPr>
        <dsp:cNvPr id="0" name=""/>
        <dsp:cNvSpPr/>
      </dsp:nvSpPr>
      <dsp:spPr>
        <a:xfrm>
          <a:off x="0" y="3572041"/>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367E3D-27E2-4AC4-8EDB-98C8F6775CA3}">
      <dsp:nvSpPr>
        <dsp:cNvPr id="0" name=""/>
        <dsp:cNvSpPr/>
      </dsp:nvSpPr>
      <dsp:spPr>
        <a:xfrm>
          <a:off x="287993" y="3786250"/>
          <a:ext cx="523623" cy="52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D78E16-4145-477C-8C7A-E1AE610D27CC}">
      <dsp:nvSpPr>
        <dsp:cNvPr id="0" name=""/>
        <dsp:cNvSpPr/>
      </dsp:nvSpPr>
      <dsp:spPr>
        <a:xfrm>
          <a:off x="1099610" y="3572041"/>
          <a:ext cx="7129989"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755650">
            <a:lnSpc>
              <a:spcPct val="90000"/>
            </a:lnSpc>
            <a:spcBef>
              <a:spcPct val="0"/>
            </a:spcBef>
            <a:spcAft>
              <a:spcPct val="35000"/>
            </a:spcAft>
            <a:buNone/>
          </a:pPr>
          <a:r>
            <a:rPr lang="en-US" sz="1700" b="0" i="0" kern="1200"/>
            <a:t>However, the project has narrowed its scope to analyze factors contributing to the presence or absence of heart diseases using a chosen dataset from Kaggle.</a:t>
          </a:r>
          <a:endParaRPr lang="en-US" sz="1700" kern="1200"/>
        </a:p>
      </dsp:txBody>
      <dsp:txXfrm>
        <a:off x="1099610" y="3572041"/>
        <a:ext cx="7129989" cy="952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E31397-B162-4172-81FD-1F1A03AE0A53}">
      <dsp:nvSpPr>
        <dsp:cNvPr id="0" name=""/>
        <dsp:cNvSpPr/>
      </dsp:nvSpPr>
      <dsp:spPr>
        <a:xfrm>
          <a:off x="0" y="78808"/>
          <a:ext cx="4038600" cy="839109"/>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Each patient is identified by their unique patient ID and may have several records in the database.</a:t>
          </a:r>
        </a:p>
      </dsp:txBody>
      <dsp:txXfrm>
        <a:off x="40962" y="119770"/>
        <a:ext cx="3956676" cy="757185"/>
      </dsp:txXfrm>
    </dsp:sp>
    <dsp:sp modelId="{952EE91B-52F1-4EDD-9847-A4084C4CD9EA}">
      <dsp:nvSpPr>
        <dsp:cNvPr id="0" name=""/>
        <dsp:cNvSpPr/>
      </dsp:nvSpPr>
      <dsp:spPr>
        <a:xfrm>
          <a:off x="0" y="961117"/>
          <a:ext cx="4038600" cy="839109"/>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Each patient record has a cardiac assessment. For any patient deemed to have a heart issue, a heart metric record is created.</a:t>
          </a:r>
        </a:p>
      </dsp:txBody>
      <dsp:txXfrm>
        <a:off x="40962" y="1002079"/>
        <a:ext cx="3956676" cy="757185"/>
      </dsp:txXfrm>
    </dsp:sp>
    <dsp:sp modelId="{706422F8-10F3-4C80-A41A-E5F282408A43}">
      <dsp:nvSpPr>
        <dsp:cNvPr id="0" name=""/>
        <dsp:cNvSpPr/>
      </dsp:nvSpPr>
      <dsp:spPr>
        <a:xfrm>
          <a:off x="0" y="1843426"/>
          <a:ext cx="4038600" cy="839109"/>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Each doctor attends to a minimum of 10 patients.</a:t>
          </a:r>
        </a:p>
      </dsp:txBody>
      <dsp:txXfrm>
        <a:off x="40962" y="1884388"/>
        <a:ext cx="3956676" cy="757185"/>
      </dsp:txXfrm>
    </dsp:sp>
    <dsp:sp modelId="{ABC7411A-BC7C-4685-B6F2-D259A450D781}">
      <dsp:nvSpPr>
        <dsp:cNvPr id="0" name=""/>
        <dsp:cNvSpPr/>
      </dsp:nvSpPr>
      <dsp:spPr>
        <a:xfrm>
          <a:off x="0" y="2725736"/>
          <a:ext cx="4038600" cy="839109"/>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Every patient record includes a heart disease status.</a:t>
          </a:r>
        </a:p>
      </dsp:txBody>
      <dsp:txXfrm>
        <a:off x="40962" y="2766698"/>
        <a:ext cx="3956676" cy="757185"/>
      </dsp:txXfrm>
    </dsp:sp>
    <dsp:sp modelId="{F48AF374-2E65-478F-A971-1FD28CB62730}">
      <dsp:nvSpPr>
        <dsp:cNvPr id="0" name=""/>
        <dsp:cNvSpPr/>
      </dsp:nvSpPr>
      <dsp:spPr>
        <a:xfrm>
          <a:off x="0" y="3608045"/>
          <a:ext cx="4038600" cy="839109"/>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 treatment plan must be included in a patient record when the heart disease status is positive.</a:t>
          </a:r>
        </a:p>
      </dsp:txBody>
      <dsp:txXfrm>
        <a:off x="40962" y="3649007"/>
        <a:ext cx="3956676" cy="75718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A590F-A513-42B1-89D4-B7C08C22AC93}" type="datetimeFigureOut">
              <a:rPr lang="en-US" smtClean="0"/>
              <a:t>12/13/2023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E4BCC-A504-456C-B2F6-D0C009C36368}" type="slidenum">
              <a:rPr lang="en-US" smtClean="0"/>
              <a:t>‹#›</a:t>
            </a:fld>
            <a:endParaRPr lang="en-US"/>
          </a:p>
        </p:txBody>
      </p:sp>
    </p:spTree>
    <p:extLst>
      <p:ext uri="{BB962C8B-B14F-4D97-AF65-F5344CB8AC3E}">
        <p14:creationId xmlns:p14="http://schemas.microsoft.com/office/powerpoint/2010/main" val="60447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DE4BCC-A504-456C-B2F6-D0C009C36368}" type="slidenum">
              <a:rPr lang="en-US" smtClean="0"/>
              <a:t>2</a:t>
            </a:fld>
            <a:endParaRPr lang="en-US"/>
          </a:p>
        </p:txBody>
      </p:sp>
    </p:spTree>
    <p:extLst>
      <p:ext uri="{BB962C8B-B14F-4D97-AF65-F5344CB8AC3E}">
        <p14:creationId xmlns:p14="http://schemas.microsoft.com/office/powerpoint/2010/main" val="896245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body cop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E855-0F77-4FC4-93A7-7DB5078BECCD}"/>
              </a:ext>
            </a:extLst>
          </p:cNvPr>
          <p:cNvSpPr txBox="1">
            <a:spLocks/>
          </p:cNvSpPr>
          <p:nvPr userDrawn="1"/>
        </p:nvSpPr>
        <p:spPr bwMode="auto">
          <a:xfrm>
            <a:off x="457200" y="838200"/>
            <a:ext cx="8229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3600" dirty="0">
                <a:solidFill>
                  <a:srgbClr val="C12030"/>
                </a:solidFill>
                <a:latin typeface="Helvetica CE" charset="0"/>
                <a:cs typeface="Helvetica CE" charset="0"/>
              </a:rPr>
              <a:t>Headline </a:t>
            </a:r>
            <a:r>
              <a:rPr lang="en-US" sz="3600" dirty="0" err="1">
                <a:solidFill>
                  <a:srgbClr val="C12030"/>
                </a:solidFill>
                <a:latin typeface="Helvetica CE" charset="0"/>
                <a:cs typeface="Helvetica CE" charset="0"/>
              </a:rPr>
              <a:t>Lorem</a:t>
            </a:r>
            <a:r>
              <a:rPr lang="en-US" sz="3600" dirty="0">
                <a:solidFill>
                  <a:srgbClr val="C12030"/>
                </a:solidFill>
                <a:latin typeface="Helvetica CE" charset="0"/>
                <a:cs typeface="Helvetica CE" charset="0"/>
              </a:rPr>
              <a:t> </a:t>
            </a:r>
            <a:r>
              <a:rPr lang="en-US" sz="3600" dirty="0" err="1">
                <a:solidFill>
                  <a:srgbClr val="C12030"/>
                </a:solidFill>
                <a:latin typeface="Helvetica CE" charset="0"/>
                <a:cs typeface="Helvetica CE" charset="0"/>
              </a:rPr>
              <a:t>Ipsum</a:t>
            </a:r>
            <a:br>
              <a:rPr lang="en-US" sz="3600" dirty="0">
                <a:solidFill>
                  <a:srgbClr val="C12030"/>
                </a:solidFill>
                <a:latin typeface="Helvetica CE" charset="0"/>
                <a:cs typeface="Helvetica CE" charset="0"/>
              </a:rPr>
            </a:br>
            <a:br>
              <a:rPr lang="en-US" sz="3600" dirty="0">
                <a:latin typeface="Helvetica CE" charset="0"/>
                <a:cs typeface="Helvetica CE" charset="0"/>
              </a:rPr>
            </a:br>
            <a:endParaRPr lang="en-US" sz="3600" dirty="0">
              <a:solidFill>
                <a:srgbClr val="C12030"/>
              </a:solidFill>
              <a:latin typeface="Helvetica CE" charset="0"/>
              <a:cs typeface="Helvetica CE" charset="0"/>
            </a:endParaRPr>
          </a:p>
        </p:txBody>
      </p:sp>
      <p:sp>
        <p:nvSpPr>
          <p:cNvPr id="3" name="TextBox 2">
            <a:extLst>
              <a:ext uri="{FF2B5EF4-FFF2-40B4-BE49-F238E27FC236}">
                <a16:creationId xmlns:a16="http://schemas.microsoft.com/office/drawing/2014/main" id="{C1C0D253-B5A7-4DD4-BDD0-58FBB1C2A1DC}"/>
              </a:ext>
            </a:extLst>
          </p:cNvPr>
          <p:cNvSpPr txBox="1">
            <a:spLocks noChangeArrowheads="1"/>
          </p:cNvSpPr>
          <p:nvPr userDrawn="1"/>
        </p:nvSpPr>
        <p:spPr bwMode="auto">
          <a:xfrm>
            <a:off x="457200" y="1600200"/>
            <a:ext cx="8229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dirty="0">
                <a:latin typeface="ITC New Baskerville Roman" charset="0"/>
              </a:rPr>
              <a:t>Body content.</a:t>
            </a:r>
          </a:p>
        </p:txBody>
      </p:sp>
      <p:sp>
        <p:nvSpPr>
          <p:cNvPr id="4" name="Date Placeholder 3">
            <a:extLst>
              <a:ext uri="{FF2B5EF4-FFF2-40B4-BE49-F238E27FC236}">
                <a16:creationId xmlns:a16="http://schemas.microsoft.com/office/drawing/2014/main" id="{0AC62737-5180-4066-B944-CE502C451B1A}"/>
              </a:ext>
            </a:extLst>
          </p:cNvPr>
          <p:cNvSpPr>
            <a:spLocks noGrp="1"/>
          </p:cNvSpPr>
          <p:nvPr>
            <p:ph type="dt" sz="half" idx="10"/>
          </p:nvPr>
        </p:nvSpPr>
        <p:spPr/>
        <p:txBody>
          <a:bodyPr/>
          <a:lstStyle>
            <a:lvl1pPr>
              <a:defRPr/>
            </a:lvl1pPr>
          </a:lstStyle>
          <a:p>
            <a:fld id="{1210D201-B81E-470F-A152-87DB35E113A8}" type="datetimeFigureOut">
              <a:rPr lang="en-US" altLang="en-US"/>
              <a:pPr/>
              <a:t>12/13/2023</a:t>
            </a:fld>
            <a:endParaRPr lang="en-US" altLang="en-US"/>
          </a:p>
        </p:txBody>
      </p:sp>
      <p:sp>
        <p:nvSpPr>
          <p:cNvPr id="5" name="Footer Placeholder 4">
            <a:extLst>
              <a:ext uri="{FF2B5EF4-FFF2-40B4-BE49-F238E27FC236}">
                <a16:creationId xmlns:a16="http://schemas.microsoft.com/office/drawing/2014/main" id="{9D222139-93B4-40CC-89BD-0B3AF6C81A0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C0E00AC-0E31-4E33-898F-C95D0CA5C2AB}"/>
              </a:ext>
            </a:extLst>
          </p:cNvPr>
          <p:cNvSpPr>
            <a:spLocks noGrp="1"/>
          </p:cNvSpPr>
          <p:nvPr>
            <p:ph type="sldNum" sz="quarter" idx="12"/>
          </p:nvPr>
        </p:nvSpPr>
        <p:spPr/>
        <p:txBody>
          <a:bodyPr/>
          <a:lstStyle>
            <a:lvl1pPr>
              <a:defRPr/>
            </a:lvl1pPr>
          </a:lstStyle>
          <a:p>
            <a:fld id="{FE6FB135-70D7-4D79-9C5C-D3BF7EF341B2}" type="slidenum">
              <a:rPr lang="en-US" altLang="en-US"/>
              <a:pPr/>
              <a:t>‹#›</a:t>
            </a:fld>
            <a:endParaRPr lang="en-US" altLang="en-US"/>
          </a:p>
        </p:txBody>
      </p:sp>
    </p:spTree>
    <p:extLst>
      <p:ext uri="{BB962C8B-B14F-4D97-AF65-F5344CB8AC3E}">
        <p14:creationId xmlns:p14="http://schemas.microsoft.com/office/powerpoint/2010/main" val="263137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6" descr="title.png">
            <a:extLst>
              <a:ext uri="{FF2B5EF4-FFF2-40B4-BE49-F238E27FC236}">
                <a16:creationId xmlns:a16="http://schemas.microsoft.com/office/drawing/2014/main" id="{FE3F6816-96E8-490D-A0FD-0D405EFE26A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35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9" descr="title.png">
            <a:extLst>
              <a:ext uri="{FF2B5EF4-FFF2-40B4-BE49-F238E27FC236}">
                <a16:creationId xmlns:a16="http://schemas.microsoft.com/office/drawing/2014/main" id="{0D3F5F2B-FACA-4D8B-B76D-C5A56D5A61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4623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ADDD437-4AF4-4B28-8C0D-6C76D74179F8}"/>
              </a:ext>
            </a:extLst>
          </p:cNvPr>
          <p:cNvSpPr>
            <a:spLocks noGrp="1"/>
          </p:cNvSpPr>
          <p:nvPr>
            <p:ph type="dt" sz="half" idx="10"/>
          </p:nvPr>
        </p:nvSpPr>
        <p:spPr/>
        <p:txBody>
          <a:bodyPr/>
          <a:lstStyle>
            <a:lvl1pPr>
              <a:defRPr/>
            </a:lvl1pPr>
          </a:lstStyle>
          <a:p>
            <a:fld id="{065B2143-4885-47E3-A9EB-607A302E185E}" type="datetimeFigureOut">
              <a:rPr lang="en-US" altLang="en-US"/>
              <a:pPr/>
              <a:t>12/13/2023</a:t>
            </a:fld>
            <a:endParaRPr lang="en-US" altLang="en-US"/>
          </a:p>
        </p:txBody>
      </p:sp>
      <p:sp>
        <p:nvSpPr>
          <p:cNvPr id="5" name="Footer Placeholder 4">
            <a:extLst>
              <a:ext uri="{FF2B5EF4-FFF2-40B4-BE49-F238E27FC236}">
                <a16:creationId xmlns:a16="http://schemas.microsoft.com/office/drawing/2014/main" id="{37C47638-4ADF-496A-BC19-79732E612DC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1BE3D02-125F-4EA1-ACA5-AB2353BBD3B3}"/>
              </a:ext>
            </a:extLst>
          </p:cNvPr>
          <p:cNvSpPr>
            <a:spLocks noGrp="1"/>
          </p:cNvSpPr>
          <p:nvPr>
            <p:ph type="sldNum" sz="quarter" idx="12"/>
          </p:nvPr>
        </p:nvSpPr>
        <p:spPr/>
        <p:txBody>
          <a:bodyPr/>
          <a:lstStyle>
            <a:lvl1pPr>
              <a:defRPr/>
            </a:lvl1pPr>
          </a:lstStyle>
          <a:p>
            <a:fld id="{CB233ABC-A898-4A67-A15E-CE46029DE73A}" type="slidenum">
              <a:rPr lang="en-US" altLang="en-US"/>
              <a:pPr/>
              <a:t>‹#›</a:t>
            </a:fld>
            <a:endParaRPr lang="en-US" altLang="en-US"/>
          </a:p>
        </p:txBody>
      </p:sp>
    </p:spTree>
    <p:extLst>
      <p:ext uri="{BB962C8B-B14F-4D97-AF65-F5344CB8AC3E}">
        <p14:creationId xmlns:p14="http://schemas.microsoft.com/office/powerpoint/2010/main" val="54517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406900"/>
            <a:ext cx="8229600" cy="1304421"/>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57200" y="2906713"/>
            <a:ext cx="8229600" cy="14366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C5E79E-DC64-420D-91F7-32B0F491E3C7}"/>
              </a:ext>
            </a:extLst>
          </p:cNvPr>
          <p:cNvSpPr>
            <a:spLocks noGrp="1"/>
          </p:cNvSpPr>
          <p:nvPr>
            <p:ph type="dt" sz="half" idx="10"/>
          </p:nvPr>
        </p:nvSpPr>
        <p:spPr/>
        <p:txBody>
          <a:bodyPr/>
          <a:lstStyle>
            <a:lvl1pPr>
              <a:defRPr/>
            </a:lvl1pPr>
          </a:lstStyle>
          <a:p>
            <a:fld id="{FE7ACBF5-1757-4FA1-8770-7D42E8AB3403}" type="datetimeFigureOut">
              <a:rPr lang="en-US" altLang="en-US"/>
              <a:pPr/>
              <a:t>12/13/2023</a:t>
            </a:fld>
            <a:endParaRPr lang="en-US" altLang="en-US"/>
          </a:p>
        </p:txBody>
      </p:sp>
      <p:sp>
        <p:nvSpPr>
          <p:cNvPr id="5" name="Footer Placeholder 4">
            <a:extLst>
              <a:ext uri="{FF2B5EF4-FFF2-40B4-BE49-F238E27FC236}">
                <a16:creationId xmlns:a16="http://schemas.microsoft.com/office/drawing/2014/main" id="{AA723321-19CF-4FE8-86AB-929513373F7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9FD736-86DB-477B-998C-310F0A2A0E2C}"/>
              </a:ext>
            </a:extLst>
          </p:cNvPr>
          <p:cNvSpPr>
            <a:spLocks noGrp="1"/>
          </p:cNvSpPr>
          <p:nvPr>
            <p:ph type="sldNum" sz="quarter" idx="12"/>
          </p:nvPr>
        </p:nvSpPr>
        <p:spPr/>
        <p:txBody>
          <a:bodyPr/>
          <a:lstStyle>
            <a:lvl1pPr>
              <a:defRPr/>
            </a:lvl1pPr>
          </a:lstStyle>
          <a:p>
            <a:fld id="{C2612FF1-CA76-4B30-8AC3-6F2FCD24FFD9}" type="slidenum">
              <a:rPr lang="en-US" altLang="en-US"/>
              <a:pPr/>
              <a:t>‹#›</a:t>
            </a:fld>
            <a:endParaRPr lang="en-US" altLang="en-US"/>
          </a:p>
        </p:txBody>
      </p:sp>
    </p:spTree>
    <p:extLst>
      <p:ext uri="{BB962C8B-B14F-4D97-AF65-F5344CB8AC3E}">
        <p14:creationId xmlns:p14="http://schemas.microsoft.com/office/powerpoint/2010/main" val="168243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ctrTitle"/>
          </p:nvPr>
        </p:nvSpPr>
        <p:spPr>
          <a:xfrm>
            <a:off x="457200" y="838201"/>
            <a:ext cx="8229600" cy="762000"/>
          </a:xfrm>
          <a:prstGeom prst="rect">
            <a:avLst/>
          </a:prstGeom>
        </p:spPr>
        <p:txBody>
          <a:bodyPr anchor="t">
            <a:noAutofit/>
          </a:body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D2B2FE22-F707-47A4-BCB1-A08CC82F8516}"/>
              </a:ext>
            </a:extLst>
          </p:cNvPr>
          <p:cNvSpPr>
            <a:spLocks noGrp="1"/>
          </p:cNvSpPr>
          <p:nvPr>
            <p:ph type="dt" sz="half" idx="10"/>
          </p:nvPr>
        </p:nvSpPr>
        <p:spPr/>
        <p:txBody>
          <a:bodyPr/>
          <a:lstStyle>
            <a:lvl1pPr>
              <a:defRPr/>
            </a:lvl1pPr>
          </a:lstStyle>
          <a:p>
            <a:fld id="{31EC4CDC-1D50-43D9-92DD-EC1F6918FC5E}" type="datetimeFigureOut">
              <a:rPr lang="en-US" altLang="en-US"/>
              <a:pPr/>
              <a:t>12/13/2023</a:t>
            </a:fld>
            <a:endParaRPr lang="en-US" altLang="en-US"/>
          </a:p>
        </p:txBody>
      </p:sp>
      <p:sp>
        <p:nvSpPr>
          <p:cNvPr id="6" name="Footer Placeholder 4">
            <a:extLst>
              <a:ext uri="{FF2B5EF4-FFF2-40B4-BE49-F238E27FC236}">
                <a16:creationId xmlns:a16="http://schemas.microsoft.com/office/drawing/2014/main" id="{5347AEE9-413C-4A63-8F48-FE87CD79B7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4962F41-9205-4EC6-9E35-F814B03BE527}"/>
              </a:ext>
            </a:extLst>
          </p:cNvPr>
          <p:cNvSpPr>
            <a:spLocks noGrp="1"/>
          </p:cNvSpPr>
          <p:nvPr>
            <p:ph type="sldNum" sz="quarter" idx="12"/>
          </p:nvPr>
        </p:nvSpPr>
        <p:spPr/>
        <p:txBody>
          <a:bodyPr/>
          <a:lstStyle>
            <a:lvl1pPr>
              <a:defRPr/>
            </a:lvl1pPr>
          </a:lstStyle>
          <a:p>
            <a:fld id="{4875A822-6D0C-4282-B0D4-895A07FF694D}" type="slidenum">
              <a:rPr lang="en-US" altLang="en-US"/>
              <a:pPr/>
              <a:t>‹#›</a:t>
            </a:fld>
            <a:endParaRPr lang="en-US" altLang="en-US"/>
          </a:p>
        </p:txBody>
      </p:sp>
    </p:spTree>
    <p:extLst>
      <p:ext uri="{BB962C8B-B14F-4D97-AF65-F5344CB8AC3E}">
        <p14:creationId xmlns:p14="http://schemas.microsoft.com/office/powerpoint/2010/main" val="212453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F69E1D8-7778-4715-B6B1-2225EE00C3EE}"/>
              </a:ext>
            </a:extLst>
          </p:cNvPr>
          <p:cNvSpPr>
            <a:spLocks noGrp="1"/>
          </p:cNvSpPr>
          <p:nvPr>
            <p:ph type="dt" sz="half" idx="10"/>
          </p:nvPr>
        </p:nvSpPr>
        <p:spPr/>
        <p:txBody>
          <a:bodyPr/>
          <a:lstStyle>
            <a:lvl1pPr>
              <a:defRPr/>
            </a:lvl1pPr>
          </a:lstStyle>
          <a:p>
            <a:fld id="{B29945B5-1676-4A4A-9769-87262D092169}" type="datetimeFigureOut">
              <a:rPr lang="en-US" altLang="en-US"/>
              <a:pPr/>
              <a:t>12/13/2023</a:t>
            </a:fld>
            <a:endParaRPr lang="en-US" altLang="en-US"/>
          </a:p>
        </p:txBody>
      </p:sp>
      <p:sp>
        <p:nvSpPr>
          <p:cNvPr id="8" name="Footer Placeholder 4">
            <a:extLst>
              <a:ext uri="{FF2B5EF4-FFF2-40B4-BE49-F238E27FC236}">
                <a16:creationId xmlns:a16="http://schemas.microsoft.com/office/drawing/2014/main" id="{672F080C-2270-4940-B1BB-C5388C05D133}"/>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88EBCF5-7527-4548-8A13-1D4B6B653EA7}"/>
              </a:ext>
            </a:extLst>
          </p:cNvPr>
          <p:cNvSpPr>
            <a:spLocks noGrp="1"/>
          </p:cNvSpPr>
          <p:nvPr>
            <p:ph type="sldNum" sz="quarter" idx="12"/>
          </p:nvPr>
        </p:nvSpPr>
        <p:spPr/>
        <p:txBody>
          <a:bodyPr/>
          <a:lstStyle>
            <a:lvl1pPr>
              <a:defRPr/>
            </a:lvl1pPr>
          </a:lstStyle>
          <a:p>
            <a:fld id="{931F5381-6561-4150-B8FB-99CBCDE157B8}" type="slidenum">
              <a:rPr lang="en-US" altLang="en-US"/>
              <a:pPr/>
              <a:t>‹#›</a:t>
            </a:fld>
            <a:endParaRPr lang="en-US" altLang="en-US"/>
          </a:p>
        </p:txBody>
      </p:sp>
    </p:spTree>
    <p:extLst>
      <p:ext uri="{BB962C8B-B14F-4D97-AF65-F5344CB8AC3E}">
        <p14:creationId xmlns:p14="http://schemas.microsoft.com/office/powerpoint/2010/main" val="98317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92162"/>
            <a:ext cx="8229600" cy="960438"/>
          </a:xfrm>
          <a:prstGeom prst="rect">
            <a:avLst/>
          </a:prstGeom>
        </p:spPr>
        <p:txBody>
          <a:bodyPr>
            <a:normAutofit/>
          </a:bodyPr>
          <a:lstStyle>
            <a:lvl1pPr>
              <a:defRPr sz="3200"/>
            </a:lvl1pPr>
          </a:lstStyle>
          <a:p>
            <a:r>
              <a:rPr lang="en-US" dirty="0"/>
              <a:t>Click to edit Master title style</a:t>
            </a:r>
          </a:p>
        </p:txBody>
      </p:sp>
      <p:sp>
        <p:nvSpPr>
          <p:cNvPr id="3" name="Date Placeholder 3">
            <a:extLst>
              <a:ext uri="{FF2B5EF4-FFF2-40B4-BE49-F238E27FC236}">
                <a16:creationId xmlns:a16="http://schemas.microsoft.com/office/drawing/2014/main" id="{89F87347-1B1B-4E63-A541-6CD0F9076AB5}"/>
              </a:ext>
            </a:extLst>
          </p:cNvPr>
          <p:cNvSpPr>
            <a:spLocks noGrp="1"/>
          </p:cNvSpPr>
          <p:nvPr>
            <p:ph type="dt" sz="half" idx="10"/>
          </p:nvPr>
        </p:nvSpPr>
        <p:spPr/>
        <p:txBody>
          <a:bodyPr/>
          <a:lstStyle>
            <a:lvl1pPr>
              <a:defRPr/>
            </a:lvl1pPr>
          </a:lstStyle>
          <a:p>
            <a:fld id="{15EA8BE1-029F-4049-94C0-3048ABCECBF1}" type="datetimeFigureOut">
              <a:rPr lang="en-US" altLang="en-US"/>
              <a:pPr/>
              <a:t>12/13/2023</a:t>
            </a:fld>
            <a:endParaRPr lang="en-US" altLang="en-US"/>
          </a:p>
        </p:txBody>
      </p:sp>
      <p:sp>
        <p:nvSpPr>
          <p:cNvPr id="4" name="Footer Placeholder 4">
            <a:extLst>
              <a:ext uri="{FF2B5EF4-FFF2-40B4-BE49-F238E27FC236}">
                <a16:creationId xmlns:a16="http://schemas.microsoft.com/office/drawing/2014/main" id="{A3063BF6-3B87-4457-9BEE-B323DF68022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33DAA51-2D10-4970-9A98-7F02235C9422}"/>
              </a:ext>
            </a:extLst>
          </p:cNvPr>
          <p:cNvSpPr>
            <a:spLocks noGrp="1"/>
          </p:cNvSpPr>
          <p:nvPr>
            <p:ph type="sldNum" sz="quarter" idx="12"/>
          </p:nvPr>
        </p:nvSpPr>
        <p:spPr/>
        <p:txBody>
          <a:bodyPr/>
          <a:lstStyle>
            <a:lvl1pPr>
              <a:defRPr/>
            </a:lvl1pPr>
          </a:lstStyle>
          <a:p>
            <a:fld id="{CC4F319B-00D1-475C-B456-44FBA00A0562}" type="slidenum">
              <a:rPr lang="en-US" altLang="en-US"/>
              <a:pPr/>
              <a:t>‹#›</a:t>
            </a:fld>
            <a:endParaRPr lang="en-US" altLang="en-US"/>
          </a:p>
        </p:txBody>
      </p:sp>
    </p:spTree>
    <p:extLst>
      <p:ext uri="{BB962C8B-B14F-4D97-AF65-F5344CB8AC3E}">
        <p14:creationId xmlns:p14="http://schemas.microsoft.com/office/powerpoint/2010/main" val="2728004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38CB7C3-62BA-482E-9828-7A50A01CEA17}"/>
              </a:ext>
            </a:extLst>
          </p:cNvPr>
          <p:cNvSpPr>
            <a:spLocks noGrp="1"/>
          </p:cNvSpPr>
          <p:nvPr>
            <p:ph type="dt" sz="half" idx="10"/>
          </p:nvPr>
        </p:nvSpPr>
        <p:spPr/>
        <p:txBody>
          <a:bodyPr/>
          <a:lstStyle>
            <a:lvl1pPr>
              <a:defRPr/>
            </a:lvl1pPr>
          </a:lstStyle>
          <a:p>
            <a:fld id="{AE94213C-83F6-4CB9-84A6-5E06AF59783F}" type="datetimeFigureOut">
              <a:rPr lang="en-US" altLang="en-US"/>
              <a:pPr/>
              <a:t>12/13/2023</a:t>
            </a:fld>
            <a:endParaRPr lang="en-US" altLang="en-US"/>
          </a:p>
        </p:txBody>
      </p:sp>
      <p:sp>
        <p:nvSpPr>
          <p:cNvPr id="3" name="Footer Placeholder 4">
            <a:extLst>
              <a:ext uri="{FF2B5EF4-FFF2-40B4-BE49-F238E27FC236}">
                <a16:creationId xmlns:a16="http://schemas.microsoft.com/office/drawing/2014/main" id="{7AE5515B-2561-4220-B0DF-3CCF2559506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C9F2AC5-E4CD-4DF6-89BA-950A4CC4C61D}"/>
              </a:ext>
            </a:extLst>
          </p:cNvPr>
          <p:cNvSpPr>
            <a:spLocks noGrp="1"/>
          </p:cNvSpPr>
          <p:nvPr>
            <p:ph type="sldNum" sz="quarter" idx="12"/>
          </p:nvPr>
        </p:nvSpPr>
        <p:spPr/>
        <p:txBody>
          <a:bodyPr/>
          <a:lstStyle>
            <a:lvl1pPr>
              <a:defRPr/>
            </a:lvl1pPr>
          </a:lstStyle>
          <a:p>
            <a:fld id="{0DCA0250-9AC9-4137-8C4D-DDB3E8FC2627}" type="slidenum">
              <a:rPr lang="en-US" altLang="en-US"/>
              <a:pPr/>
              <a:t>‹#›</a:t>
            </a:fld>
            <a:endParaRPr lang="en-US" altLang="en-US"/>
          </a:p>
        </p:txBody>
      </p:sp>
    </p:spTree>
    <p:extLst>
      <p:ext uri="{BB962C8B-B14F-4D97-AF65-F5344CB8AC3E}">
        <p14:creationId xmlns:p14="http://schemas.microsoft.com/office/powerpoint/2010/main" val="58495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673100"/>
          </a:xfrm>
          <a:prstGeom prst="rect">
            <a:avLst/>
          </a:prstGeo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762000"/>
            <a:ext cx="5111750" cy="5364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524000"/>
            <a:ext cx="3008313" cy="4602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7E1139A-17F9-4AD5-8B56-85A74FF98F16}"/>
              </a:ext>
            </a:extLst>
          </p:cNvPr>
          <p:cNvSpPr>
            <a:spLocks noGrp="1"/>
          </p:cNvSpPr>
          <p:nvPr>
            <p:ph type="dt" sz="half" idx="10"/>
          </p:nvPr>
        </p:nvSpPr>
        <p:spPr/>
        <p:txBody>
          <a:bodyPr/>
          <a:lstStyle>
            <a:lvl1pPr>
              <a:defRPr/>
            </a:lvl1pPr>
          </a:lstStyle>
          <a:p>
            <a:fld id="{923DF63F-B3A0-44E6-BDF4-2B9B8EC924BB}" type="datetimeFigureOut">
              <a:rPr lang="en-US" altLang="en-US"/>
              <a:pPr/>
              <a:t>12/13/2023</a:t>
            </a:fld>
            <a:endParaRPr lang="en-US" altLang="en-US"/>
          </a:p>
        </p:txBody>
      </p:sp>
      <p:sp>
        <p:nvSpPr>
          <p:cNvPr id="6" name="Footer Placeholder 4">
            <a:extLst>
              <a:ext uri="{FF2B5EF4-FFF2-40B4-BE49-F238E27FC236}">
                <a16:creationId xmlns:a16="http://schemas.microsoft.com/office/drawing/2014/main" id="{25025AE0-2B9C-4FF8-B269-D200613A93F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367148C-C1D4-41B1-B5CA-BED257D336AA}"/>
              </a:ext>
            </a:extLst>
          </p:cNvPr>
          <p:cNvSpPr>
            <a:spLocks noGrp="1"/>
          </p:cNvSpPr>
          <p:nvPr>
            <p:ph type="sldNum" sz="quarter" idx="12"/>
          </p:nvPr>
        </p:nvSpPr>
        <p:spPr/>
        <p:txBody>
          <a:bodyPr/>
          <a:lstStyle>
            <a:lvl1pPr>
              <a:defRPr/>
            </a:lvl1pPr>
          </a:lstStyle>
          <a:p>
            <a:fld id="{2BF6ACFC-752E-4DDA-811C-AC4E1E9C11CB}" type="slidenum">
              <a:rPr lang="en-US" altLang="en-US"/>
              <a:pPr/>
              <a:t>‹#›</a:t>
            </a:fld>
            <a:endParaRPr lang="en-US" altLang="en-US"/>
          </a:p>
        </p:txBody>
      </p:sp>
    </p:spTree>
    <p:extLst>
      <p:ext uri="{BB962C8B-B14F-4D97-AF65-F5344CB8AC3E}">
        <p14:creationId xmlns:p14="http://schemas.microsoft.com/office/powerpoint/2010/main" val="3154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38199"/>
            <a:ext cx="5486400" cy="38893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ABB325-E49B-4825-8F06-0F05EA3BD7A2}"/>
              </a:ext>
            </a:extLst>
          </p:cNvPr>
          <p:cNvSpPr>
            <a:spLocks noGrp="1"/>
          </p:cNvSpPr>
          <p:nvPr>
            <p:ph type="dt" sz="half" idx="10"/>
          </p:nvPr>
        </p:nvSpPr>
        <p:spPr/>
        <p:txBody>
          <a:bodyPr/>
          <a:lstStyle>
            <a:lvl1pPr>
              <a:defRPr/>
            </a:lvl1pPr>
          </a:lstStyle>
          <a:p>
            <a:fld id="{B151E1F3-2510-46B4-B4CA-F46EB747AB32}" type="datetimeFigureOut">
              <a:rPr lang="en-US" altLang="en-US"/>
              <a:pPr/>
              <a:t>12/13/2023</a:t>
            </a:fld>
            <a:endParaRPr lang="en-US" altLang="en-US"/>
          </a:p>
        </p:txBody>
      </p:sp>
      <p:sp>
        <p:nvSpPr>
          <p:cNvPr id="6" name="Footer Placeholder 4">
            <a:extLst>
              <a:ext uri="{FF2B5EF4-FFF2-40B4-BE49-F238E27FC236}">
                <a16:creationId xmlns:a16="http://schemas.microsoft.com/office/drawing/2014/main" id="{60326D50-6D44-47BA-9921-BF821F5892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A7E4CBF-3375-47BA-AF18-F5EFD38B3D75}"/>
              </a:ext>
            </a:extLst>
          </p:cNvPr>
          <p:cNvSpPr>
            <a:spLocks noGrp="1"/>
          </p:cNvSpPr>
          <p:nvPr>
            <p:ph type="sldNum" sz="quarter" idx="12"/>
          </p:nvPr>
        </p:nvSpPr>
        <p:spPr/>
        <p:txBody>
          <a:bodyPr/>
          <a:lstStyle>
            <a:lvl1pPr>
              <a:defRPr/>
            </a:lvl1pPr>
          </a:lstStyle>
          <a:p>
            <a:fld id="{4091E749-F046-4703-A894-0A826F47B55A}" type="slidenum">
              <a:rPr lang="en-US" altLang="en-US"/>
              <a:pPr/>
              <a:t>‹#›</a:t>
            </a:fld>
            <a:endParaRPr lang="en-US" altLang="en-US"/>
          </a:p>
        </p:txBody>
      </p:sp>
    </p:spTree>
    <p:extLst>
      <p:ext uri="{BB962C8B-B14F-4D97-AF65-F5344CB8AC3E}">
        <p14:creationId xmlns:p14="http://schemas.microsoft.com/office/powerpoint/2010/main" val="4050915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Placeholder 2">
            <a:extLst>
              <a:ext uri="{FF2B5EF4-FFF2-40B4-BE49-F238E27FC236}">
                <a16:creationId xmlns:a16="http://schemas.microsoft.com/office/drawing/2014/main" id="{DEDB5FEE-F9A5-4199-968E-C45380C256F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D58CBB5-05A8-475E-A506-F17E5F4A0288}"/>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anose="020F0502020204030204" pitchFamily="34" charset="0"/>
              </a:defRPr>
            </a:lvl1pPr>
          </a:lstStyle>
          <a:p>
            <a:fld id="{C11C1CF1-2F3A-4423-90F7-0EB150F19318}" type="datetimeFigureOut">
              <a:rPr lang="en-US" altLang="en-US"/>
              <a:pPr/>
              <a:t>12/13/2023</a:t>
            </a:fld>
            <a:endParaRPr lang="en-US" altLang="en-US"/>
          </a:p>
        </p:txBody>
      </p:sp>
      <p:sp>
        <p:nvSpPr>
          <p:cNvPr id="5" name="Footer Placeholder 4">
            <a:extLst>
              <a:ext uri="{FF2B5EF4-FFF2-40B4-BE49-F238E27FC236}">
                <a16:creationId xmlns:a16="http://schemas.microsoft.com/office/drawing/2014/main" id="{F52B7A0A-A849-44A0-9044-8B5C90D8A4F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3782C273-DDAA-4CFD-B543-80435E3FA81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C892F874-8B36-4C0E-8FC7-9C854478FCF0}" type="slidenum">
              <a:rPr lang="en-US" altLang="en-US"/>
              <a:pPr/>
              <a:t>‹#›</a:t>
            </a:fld>
            <a:endParaRPr lang="en-US" altLang="en-US"/>
          </a:p>
        </p:txBody>
      </p:sp>
      <p:sp>
        <p:nvSpPr>
          <p:cNvPr id="1030" name="Title Placeholder 1">
            <a:extLst>
              <a:ext uri="{FF2B5EF4-FFF2-40B4-BE49-F238E27FC236}">
                <a16:creationId xmlns:a16="http://schemas.microsoft.com/office/drawing/2014/main" id="{6C015CBC-1C0E-4287-AD34-D482D83F00A0}"/>
              </a:ext>
            </a:extLst>
          </p:cNvPr>
          <p:cNvSpPr>
            <a:spLocks noGrp="1"/>
          </p:cNvSpPr>
          <p:nvPr>
            <p:ph type="title"/>
          </p:nvPr>
        </p:nvSpPr>
        <p:spPr bwMode="auto">
          <a:xfrm>
            <a:off x="457200" y="7620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pic>
        <p:nvPicPr>
          <p:cNvPr id="1031" name="Picture 1" descr="red_neu_logo.png">
            <a:extLst>
              <a:ext uri="{FF2B5EF4-FFF2-40B4-BE49-F238E27FC236}">
                <a16:creationId xmlns:a16="http://schemas.microsoft.com/office/drawing/2014/main" id="{BA7355B2-AF02-4859-9BD7-D597949F47E9}"/>
              </a:ext>
            </a:extLst>
          </p:cNvPr>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457200" y="274638"/>
            <a:ext cx="2743200"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C14D5F46-83AD-4A61-9FBF-9C89ABF082B2}"/>
              </a:ext>
            </a:extLst>
          </p:cNvPr>
          <p:cNvCxnSpPr/>
          <p:nvPr userDrawn="1"/>
        </p:nvCxnSpPr>
        <p:spPr>
          <a:xfrm>
            <a:off x="457200" y="609600"/>
            <a:ext cx="8229600" cy="0"/>
          </a:xfrm>
          <a:prstGeom prst="line">
            <a:avLst/>
          </a:prstGeom>
          <a:ln>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66"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7" r:id="rId10"/>
  </p:sldLayoutIdLst>
  <p:txStyles>
    <p:titleStyle>
      <a:lvl1pPr algn="ctr" defTabSz="457200" rtl="0" eaLnBrk="0" fontAlgn="base" hangingPunct="0">
        <a:spcBef>
          <a:spcPct val="0"/>
        </a:spcBef>
        <a:spcAft>
          <a:spcPct val="0"/>
        </a:spcAft>
        <a:defRPr sz="3600" kern="1200">
          <a:solidFill>
            <a:srgbClr val="C12030"/>
          </a:solidFill>
          <a:latin typeface="Helvetica"/>
          <a:ea typeface="ＭＳ Ｐゴシック" charset="0"/>
          <a:cs typeface="ＭＳ Ｐゴシック" charset="0"/>
        </a:defRPr>
      </a:lvl1pPr>
      <a:lvl2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2pPr>
      <a:lvl3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3pPr>
      <a:lvl4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4pPr>
      <a:lvl5pPr algn="ctr" defTabSz="457200" rtl="0" eaLnBrk="0" fontAlgn="base" hangingPunct="0">
        <a:spcBef>
          <a:spcPct val="0"/>
        </a:spcBef>
        <a:spcAft>
          <a:spcPct val="0"/>
        </a:spcAft>
        <a:defRPr sz="3600">
          <a:solidFill>
            <a:srgbClr val="C12030"/>
          </a:solidFill>
          <a:latin typeface="Helvetica" pitchFamily="34" charset="0"/>
          <a:ea typeface="ＭＳ Ｐゴシック" charset="0"/>
          <a:cs typeface="ＭＳ Ｐゴシック" charset="0"/>
        </a:defRPr>
      </a:lvl5pPr>
      <a:lvl6pPr marL="457200" algn="ctr" defTabSz="457200" rtl="0" fontAlgn="base">
        <a:spcBef>
          <a:spcPct val="0"/>
        </a:spcBef>
        <a:spcAft>
          <a:spcPct val="0"/>
        </a:spcAft>
        <a:defRPr sz="3600">
          <a:solidFill>
            <a:srgbClr val="C12030"/>
          </a:solidFill>
          <a:latin typeface="Helvetica" pitchFamily="34" charset="0"/>
        </a:defRPr>
      </a:lvl6pPr>
      <a:lvl7pPr marL="914400" algn="ctr" defTabSz="457200" rtl="0" fontAlgn="base">
        <a:spcBef>
          <a:spcPct val="0"/>
        </a:spcBef>
        <a:spcAft>
          <a:spcPct val="0"/>
        </a:spcAft>
        <a:defRPr sz="3600">
          <a:solidFill>
            <a:srgbClr val="C12030"/>
          </a:solidFill>
          <a:latin typeface="Helvetica" pitchFamily="34" charset="0"/>
        </a:defRPr>
      </a:lvl7pPr>
      <a:lvl8pPr marL="1371600" algn="ctr" defTabSz="457200" rtl="0" fontAlgn="base">
        <a:spcBef>
          <a:spcPct val="0"/>
        </a:spcBef>
        <a:spcAft>
          <a:spcPct val="0"/>
        </a:spcAft>
        <a:defRPr sz="3600">
          <a:solidFill>
            <a:srgbClr val="C12030"/>
          </a:solidFill>
          <a:latin typeface="Helvetica" pitchFamily="34" charset="0"/>
        </a:defRPr>
      </a:lvl8pPr>
      <a:lvl9pPr marL="1828800" algn="ctr" defTabSz="457200" rtl="0" fontAlgn="base">
        <a:spcBef>
          <a:spcPct val="0"/>
        </a:spcBef>
        <a:spcAft>
          <a:spcPct val="0"/>
        </a:spcAft>
        <a:defRPr sz="3600">
          <a:solidFill>
            <a:srgbClr val="C12030"/>
          </a:solidFill>
          <a:latin typeface="Helvetica"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jp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neu logo">
            <a:extLst>
              <a:ext uri="{FF2B5EF4-FFF2-40B4-BE49-F238E27FC236}">
                <a16:creationId xmlns:a16="http://schemas.microsoft.com/office/drawing/2014/main" id="{4E318EB2-DC13-4AB5-97B0-B3936E045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5800"/>
            <a:ext cx="1995855" cy="199585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FCA30CE-091B-4F97-9EBF-051EDF47EF79}"/>
              </a:ext>
            </a:extLst>
          </p:cNvPr>
          <p:cNvSpPr>
            <a:spLocks noGrp="1"/>
          </p:cNvSpPr>
          <p:nvPr>
            <p:ph type="ctrTitle"/>
          </p:nvPr>
        </p:nvSpPr>
        <p:spPr>
          <a:xfrm>
            <a:off x="457200" y="2271945"/>
            <a:ext cx="8153400" cy="2147656"/>
          </a:xfrm>
        </p:spPr>
        <p:txBody>
          <a:bodyPr>
            <a:normAutofit fontScale="90000"/>
          </a:bodyPr>
          <a:lstStyle/>
          <a:p>
            <a:r>
              <a:rPr lang="en-US" sz="3100" b="1" dirty="0">
                <a:solidFill>
                  <a:schemeClr val="tx1"/>
                </a:solidFill>
              </a:rPr>
              <a:t>ITC 6000 </a:t>
            </a:r>
            <a:br>
              <a:rPr lang="en-US" sz="3100" b="1" dirty="0">
                <a:solidFill>
                  <a:schemeClr val="tx1"/>
                </a:solidFill>
              </a:rPr>
            </a:br>
            <a:r>
              <a:rPr lang="en-US" sz="3100" b="1" dirty="0">
                <a:solidFill>
                  <a:schemeClr val="tx1"/>
                </a:solidFill>
              </a:rPr>
              <a:t>Database Management Systems</a:t>
            </a:r>
            <a:br>
              <a:rPr lang="en-US" sz="3100" b="1" dirty="0">
                <a:solidFill>
                  <a:schemeClr val="tx1"/>
                </a:solidFill>
              </a:rPr>
            </a:br>
            <a:r>
              <a:rPr lang="en-US" sz="3100" b="1" dirty="0">
                <a:solidFill>
                  <a:schemeClr val="tx1"/>
                </a:solidFill>
              </a:rPr>
              <a:t>Final Project Presentation</a:t>
            </a:r>
            <a:br>
              <a:rPr lang="en-US" sz="3100" b="1" dirty="0">
                <a:solidFill>
                  <a:schemeClr val="tx1"/>
                </a:solidFill>
              </a:rPr>
            </a:br>
            <a:r>
              <a:rPr lang="en-US" sz="3100" b="1" dirty="0">
                <a:solidFill>
                  <a:schemeClr val="tx1"/>
                </a:solidFill>
              </a:rPr>
              <a:t>2023 Fall B</a:t>
            </a:r>
            <a:br>
              <a:rPr lang="en-US" sz="3100" b="1" dirty="0">
                <a:solidFill>
                  <a:schemeClr val="tx1"/>
                </a:solidFill>
              </a:rPr>
            </a:br>
            <a:r>
              <a:rPr lang="en-US" sz="3100" b="1" dirty="0">
                <a:solidFill>
                  <a:schemeClr val="tx1"/>
                </a:solidFill>
              </a:rPr>
              <a:t>Project Title:</a:t>
            </a:r>
            <a:br>
              <a:rPr lang="en-US" sz="4000" b="1" dirty="0">
                <a:solidFill>
                  <a:schemeClr val="tx1"/>
                </a:solidFill>
              </a:rPr>
            </a:br>
            <a:endParaRPr lang="en-US" sz="4000" dirty="0">
              <a:solidFill>
                <a:schemeClr val="tx1"/>
              </a:solidFill>
            </a:endParaRPr>
          </a:p>
        </p:txBody>
      </p:sp>
      <p:sp>
        <p:nvSpPr>
          <p:cNvPr id="6" name="Subtitle 2">
            <a:extLst>
              <a:ext uri="{FF2B5EF4-FFF2-40B4-BE49-F238E27FC236}">
                <a16:creationId xmlns:a16="http://schemas.microsoft.com/office/drawing/2014/main" id="{E38B1B9E-BB34-4D4B-8726-49A30BBE98B1}"/>
              </a:ext>
            </a:extLst>
          </p:cNvPr>
          <p:cNvSpPr txBox="1">
            <a:spLocks/>
          </p:cNvSpPr>
          <p:nvPr/>
        </p:nvSpPr>
        <p:spPr bwMode="auto">
          <a:xfrm>
            <a:off x="1143000" y="4481743"/>
            <a:ext cx="6858000" cy="1752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Helvetica"/>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Helvetica"/>
                <a:ea typeface="ＭＳ Ｐゴシック" charset="0"/>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a:ea typeface="ＭＳ Ｐゴシック" charset="0"/>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800" b="1" i="0" dirty="0">
                <a:solidFill>
                  <a:srgbClr val="374151"/>
                </a:solidFill>
                <a:effectLst/>
                <a:latin typeface="Helvetica" panose="020B0604020202020204" pitchFamily="34" charset="0"/>
                <a:cs typeface="Helvetica" panose="020B0604020202020204" pitchFamily="34" charset="0"/>
              </a:rPr>
              <a:t>Enhancing Hospital Efficiency: Crafting a Healthcare Management Database</a:t>
            </a:r>
            <a:endParaRPr lang="en-US" sz="1800" b="1" dirty="0">
              <a:solidFill>
                <a:srgbClr val="374151"/>
              </a:solidFill>
              <a:latin typeface="Helvetica" panose="020B0604020202020204" pitchFamily="34" charset="0"/>
              <a:cs typeface="Helvetica" panose="020B0604020202020204" pitchFamily="34" charset="0"/>
            </a:endParaRPr>
          </a:p>
          <a:p>
            <a:pPr marL="0" indent="0" algn="ctr">
              <a:buNone/>
            </a:pPr>
            <a:r>
              <a:rPr lang="en-US" sz="2000" b="1" dirty="0">
                <a:solidFill>
                  <a:schemeClr val="tx1"/>
                </a:solidFill>
              </a:rPr>
              <a:t>Group 2:</a:t>
            </a:r>
            <a:endParaRPr lang="en-US" sz="2000" b="1" dirty="0">
              <a:solidFill>
                <a:srgbClr val="374151"/>
              </a:solidFill>
              <a:latin typeface="Helvetica" panose="020B0604020202020204" pitchFamily="34" charset="0"/>
              <a:cs typeface="Helvetica" panose="020B0604020202020204" pitchFamily="34" charset="0"/>
            </a:endParaRPr>
          </a:p>
          <a:p>
            <a:pPr marL="0" indent="0">
              <a:buNone/>
            </a:pPr>
            <a:r>
              <a:rPr lang="en-US" sz="1900" dirty="0">
                <a:solidFill>
                  <a:srgbClr val="374151"/>
                </a:solidFill>
                <a:latin typeface="Helvetica" panose="020B0604020202020204" pitchFamily="34" charset="0"/>
                <a:cs typeface="Helvetica" panose="020B0604020202020204" pitchFamily="34" charset="0"/>
              </a:rPr>
              <a:t>Andrew </a:t>
            </a:r>
            <a:r>
              <a:rPr lang="en-US" sz="1900" dirty="0" err="1">
                <a:solidFill>
                  <a:srgbClr val="374151"/>
                </a:solidFill>
                <a:latin typeface="Helvetica" panose="020B0604020202020204" pitchFamily="34" charset="0"/>
                <a:cs typeface="Helvetica" panose="020B0604020202020204" pitchFamily="34" charset="0"/>
              </a:rPr>
              <a:t>Amartei</a:t>
            </a:r>
            <a:r>
              <a:rPr lang="en-US" sz="1900" dirty="0">
                <a:solidFill>
                  <a:srgbClr val="374151"/>
                </a:solidFill>
                <a:latin typeface="Helvetica" panose="020B0604020202020204" pitchFamily="34" charset="0"/>
                <a:cs typeface="Helvetica" panose="020B0604020202020204" pitchFamily="34" charset="0"/>
              </a:rPr>
              <a:t>   Aravind </a:t>
            </a:r>
            <a:r>
              <a:rPr lang="en-US" sz="1900" dirty="0" err="1">
                <a:solidFill>
                  <a:srgbClr val="374151"/>
                </a:solidFill>
                <a:latin typeface="Helvetica" panose="020B0604020202020204" pitchFamily="34" charset="0"/>
                <a:cs typeface="Helvetica" panose="020B0604020202020204" pitchFamily="34" charset="0"/>
              </a:rPr>
              <a:t>Korutla</a:t>
            </a:r>
            <a:r>
              <a:rPr lang="en-US" sz="1900" dirty="0">
                <a:solidFill>
                  <a:srgbClr val="374151"/>
                </a:solidFill>
                <a:latin typeface="Helvetica" panose="020B0604020202020204" pitchFamily="34" charset="0"/>
                <a:cs typeface="Helvetica" panose="020B0604020202020204" pitchFamily="34" charset="0"/>
              </a:rPr>
              <a:t>  Priscilla Asare  </a:t>
            </a:r>
            <a:r>
              <a:rPr lang="en-US" sz="1900" dirty="0" err="1">
                <a:solidFill>
                  <a:srgbClr val="374151"/>
                </a:solidFill>
                <a:latin typeface="Helvetica" panose="020B0604020202020204" pitchFamily="34" charset="0"/>
                <a:cs typeface="Helvetica" panose="020B0604020202020204" pitchFamily="34" charset="0"/>
              </a:rPr>
              <a:t>Yijia</a:t>
            </a:r>
            <a:r>
              <a:rPr lang="en-US" sz="1900" dirty="0">
                <a:solidFill>
                  <a:srgbClr val="374151"/>
                </a:solidFill>
                <a:latin typeface="Helvetica" panose="020B0604020202020204" pitchFamily="34" charset="0"/>
                <a:cs typeface="Helvetica" panose="020B0604020202020204" pitchFamily="34" charset="0"/>
              </a:rPr>
              <a:t> Wang</a:t>
            </a:r>
            <a:endParaRPr lang="en-US" sz="1800" b="1" dirty="0">
              <a:solidFill>
                <a:srgbClr val="374151"/>
              </a:solidFill>
              <a:latin typeface="Helvetica" panose="020B0604020202020204" pitchFamily="34" charset="0"/>
              <a:cs typeface="Helvetica" panose="020B0604020202020204" pitchFamily="34" charset="0"/>
            </a:endParaRPr>
          </a:p>
          <a:p>
            <a:pPr marL="0" indent="0" algn="ctr">
              <a:buNone/>
            </a:pPr>
            <a:endParaRPr lang="en-US" sz="1800" b="1" dirty="0">
              <a:solidFill>
                <a:srgbClr val="374151"/>
              </a:solidFill>
              <a:latin typeface="Helvetica" panose="020B0604020202020204" pitchFamily="34" charset="0"/>
              <a:cs typeface="Helvetica" panose="020B0604020202020204" pitchFamily="34" charset="0"/>
            </a:endParaRPr>
          </a:p>
          <a:p>
            <a:pPr marL="0" indent="0" algn="ctr">
              <a:buNone/>
            </a:pPr>
            <a:endParaRPr lang="en-US" sz="1800" b="1"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91E4CE-A0C3-6AB2-AF5A-88A2A58E167E}"/>
              </a:ext>
            </a:extLst>
          </p:cNvPr>
          <p:cNvSpPr>
            <a:spLocks noGrp="1"/>
          </p:cNvSpPr>
          <p:nvPr>
            <p:ph idx="1"/>
          </p:nvPr>
        </p:nvSpPr>
        <p:spPr>
          <a:xfrm>
            <a:off x="457200" y="1600200"/>
            <a:ext cx="8229600" cy="5029200"/>
          </a:xfrm>
        </p:spPr>
        <p:txBody>
          <a:bodyPr/>
          <a:lstStyle/>
          <a:p>
            <a:r>
              <a:rPr lang="en-US" sz="1800" dirty="0"/>
              <a:t>Retrieve doctors who are Cardiac specialist, their patients, Cardiac assessment for the patient, the heart disease status of the patients and their treatment plan</a:t>
            </a:r>
          </a:p>
          <a:p>
            <a:endParaRPr lang="en-US" sz="1800" dirty="0"/>
          </a:p>
          <a:p>
            <a:pPr marL="800100" lvl="2" indent="0">
              <a:buNone/>
            </a:pPr>
            <a:r>
              <a:rPr lang="en-US" sz="1200" dirty="0">
                <a:solidFill>
                  <a:schemeClr val="accent2"/>
                </a:solidFill>
              </a:rPr>
              <a:t>SELECT </a:t>
            </a:r>
            <a:r>
              <a:rPr lang="en-US" sz="1200" dirty="0" err="1">
                <a:solidFill>
                  <a:schemeClr val="accent2"/>
                </a:solidFill>
              </a:rPr>
              <a:t>DOC_Name</a:t>
            </a:r>
            <a:r>
              <a:rPr lang="en-US" sz="1200" dirty="0">
                <a:solidFill>
                  <a:schemeClr val="accent2"/>
                </a:solidFill>
              </a:rPr>
              <a:t>, </a:t>
            </a:r>
            <a:r>
              <a:rPr lang="en-US" sz="1200" dirty="0" err="1">
                <a:solidFill>
                  <a:schemeClr val="accent2"/>
                </a:solidFill>
              </a:rPr>
              <a:t>DOC_Specialty</a:t>
            </a:r>
            <a:r>
              <a:rPr lang="en-US" sz="1200" dirty="0">
                <a:solidFill>
                  <a:schemeClr val="accent2"/>
                </a:solidFill>
              </a:rPr>
              <a:t>, </a:t>
            </a:r>
            <a:r>
              <a:rPr lang="en-US" sz="1200" dirty="0" err="1">
                <a:solidFill>
                  <a:schemeClr val="accent2"/>
                </a:solidFill>
              </a:rPr>
              <a:t>p.PAT_Name,c.ChestPainType</a:t>
            </a:r>
            <a:r>
              <a:rPr lang="en-US" sz="1200" dirty="0">
                <a:solidFill>
                  <a:schemeClr val="accent2"/>
                </a:solidFill>
              </a:rPr>
              <a:t>, </a:t>
            </a:r>
            <a:r>
              <a:rPr lang="en-US" sz="1200" dirty="0" err="1">
                <a:solidFill>
                  <a:schemeClr val="accent2"/>
                </a:solidFill>
              </a:rPr>
              <a:t>c.MaxHR,c.ExerciseAngina,c.Oldpeak,c.ST_slope</a:t>
            </a:r>
            <a:r>
              <a:rPr lang="en-US" sz="1200" dirty="0">
                <a:solidFill>
                  <a:schemeClr val="accent2"/>
                </a:solidFill>
              </a:rPr>
              <a:t> ,</a:t>
            </a:r>
            <a:r>
              <a:rPr lang="en-US" sz="1200" dirty="0" err="1">
                <a:solidFill>
                  <a:schemeClr val="accent2"/>
                </a:solidFill>
              </a:rPr>
              <a:t>hd.HEART_DISEASE_STATUS,t.Start_Date</a:t>
            </a:r>
            <a:r>
              <a:rPr lang="en-US" sz="1200" dirty="0">
                <a:solidFill>
                  <a:schemeClr val="accent2"/>
                </a:solidFill>
              </a:rPr>
              <a:t>, </a:t>
            </a:r>
            <a:r>
              <a:rPr lang="en-US" sz="1200" dirty="0" err="1">
                <a:solidFill>
                  <a:schemeClr val="accent2"/>
                </a:solidFill>
              </a:rPr>
              <a:t>t.Review_Date</a:t>
            </a:r>
            <a:endParaRPr lang="en-US" sz="1200" dirty="0">
              <a:solidFill>
                <a:schemeClr val="accent2"/>
              </a:solidFill>
            </a:endParaRPr>
          </a:p>
          <a:p>
            <a:pPr marL="800100" lvl="2" indent="0">
              <a:buNone/>
            </a:pPr>
            <a:r>
              <a:rPr lang="en-US" sz="1200" dirty="0">
                <a:solidFill>
                  <a:schemeClr val="accent2"/>
                </a:solidFill>
              </a:rPr>
              <a:t>FROM PATIENT p</a:t>
            </a:r>
          </a:p>
          <a:p>
            <a:pPr marL="800100" lvl="2" indent="0">
              <a:buNone/>
            </a:pPr>
            <a:r>
              <a:rPr lang="en-US" sz="1200" dirty="0">
                <a:solidFill>
                  <a:schemeClr val="accent2"/>
                </a:solidFill>
              </a:rPr>
              <a:t>JOIN DOCTOR d on </a:t>
            </a:r>
            <a:r>
              <a:rPr lang="en-US" sz="1200" dirty="0" err="1">
                <a:solidFill>
                  <a:schemeClr val="accent2"/>
                </a:solidFill>
              </a:rPr>
              <a:t>d.Doctor_ID</a:t>
            </a:r>
            <a:r>
              <a:rPr lang="en-US" sz="1200" dirty="0">
                <a:solidFill>
                  <a:schemeClr val="accent2"/>
                </a:solidFill>
              </a:rPr>
              <a:t> = </a:t>
            </a:r>
            <a:r>
              <a:rPr lang="en-US" sz="1200" dirty="0" err="1">
                <a:solidFill>
                  <a:schemeClr val="accent2"/>
                </a:solidFill>
              </a:rPr>
              <a:t>p.Doctor_ID</a:t>
            </a:r>
            <a:endParaRPr lang="en-US" sz="1200" dirty="0">
              <a:solidFill>
                <a:schemeClr val="accent2"/>
              </a:solidFill>
            </a:endParaRPr>
          </a:p>
          <a:p>
            <a:pPr marL="800100" lvl="2" indent="0">
              <a:buNone/>
            </a:pPr>
            <a:r>
              <a:rPr lang="en-US" sz="1200" dirty="0">
                <a:solidFill>
                  <a:schemeClr val="accent2"/>
                </a:solidFill>
              </a:rPr>
              <a:t>JOIN </a:t>
            </a:r>
            <a:r>
              <a:rPr lang="en-US" sz="1200" dirty="0" err="1">
                <a:solidFill>
                  <a:schemeClr val="accent2"/>
                </a:solidFill>
              </a:rPr>
              <a:t>HEARTDISEASESTATUS</a:t>
            </a:r>
            <a:r>
              <a:rPr lang="en-US" sz="1200" dirty="0">
                <a:solidFill>
                  <a:schemeClr val="accent2"/>
                </a:solidFill>
              </a:rPr>
              <a:t> </a:t>
            </a:r>
            <a:r>
              <a:rPr lang="en-US" sz="1200" dirty="0" err="1">
                <a:solidFill>
                  <a:schemeClr val="accent2"/>
                </a:solidFill>
              </a:rPr>
              <a:t>hd</a:t>
            </a:r>
            <a:r>
              <a:rPr lang="en-US" sz="1200" dirty="0">
                <a:solidFill>
                  <a:schemeClr val="accent2"/>
                </a:solidFill>
              </a:rPr>
              <a:t> on </a:t>
            </a:r>
            <a:r>
              <a:rPr lang="en-US" sz="1200" dirty="0" err="1">
                <a:solidFill>
                  <a:schemeClr val="accent2"/>
                </a:solidFill>
              </a:rPr>
              <a:t>hd.Patient_ID</a:t>
            </a:r>
            <a:r>
              <a:rPr lang="en-US" sz="1200" dirty="0">
                <a:solidFill>
                  <a:schemeClr val="accent2"/>
                </a:solidFill>
              </a:rPr>
              <a:t> = </a:t>
            </a:r>
            <a:r>
              <a:rPr lang="en-US" sz="1200" dirty="0" err="1">
                <a:solidFill>
                  <a:schemeClr val="accent2"/>
                </a:solidFill>
              </a:rPr>
              <a:t>p.Patient_ID</a:t>
            </a:r>
            <a:endParaRPr lang="en-US" sz="1200" dirty="0">
              <a:solidFill>
                <a:schemeClr val="accent2"/>
              </a:solidFill>
            </a:endParaRPr>
          </a:p>
          <a:p>
            <a:pPr marL="800100" lvl="2" indent="0">
              <a:buNone/>
            </a:pPr>
            <a:r>
              <a:rPr lang="en-US" sz="1200" dirty="0">
                <a:solidFill>
                  <a:schemeClr val="accent2"/>
                </a:solidFill>
              </a:rPr>
              <a:t>JOIN </a:t>
            </a:r>
            <a:r>
              <a:rPr lang="en-US" sz="1200" dirty="0" err="1">
                <a:solidFill>
                  <a:schemeClr val="accent2"/>
                </a:solidFill>
              </a:rPr>
              <a:t>TREATMENT_PLAN</a:t>
            </a:r>
            <a:r>
              <a:rPr lang="en-US" sz="1200" dirty="0">
                <a:solidFill>
                  <a:schemeClr val="accent2"/>
                </a:solidFill>
              </a:rPr>
              <a:t> t on </a:t>
            </a:r>
            <a:r>
              <a:rPr lang="en-US" sz="1200" dirty="0" err="1">
                <a:solidFill>
                  <a:schemeClr val="accent2"/>
                </a:solidFill>
              </a:rPr>
              <a:t>t.Patient_ID</a:t>
            </a:r>
            <a:r>
              <a:rPr lang="en-US" sz="1200" dirty="0">
                <a:solidFill>
                  <a:schemeClr val="accent2"/>
                </a:solidFill>
              </a:rPr>
              <a:t> = </a:t>
            </a:r>
            <a:r>
              <a:rPr lang="en-US" sz="1200" dirty="0" err="1">
                <a:solidFill>
                  <a:schemeClr val="accent2"/>
                </a:solidFill>
              </a:rPr>
              <a:t>p.Patient_ID</a:t>
            </a:r>
            <a:endParaRPr lang="en-US" sz="1200" dirty="0">
              <a:solidFill>
                <a:schemeClr val="accent2"/>
              </a:solidFill>
            </a:endParaRPr>
          </a:p>
          <a:p>
            <a:pPr marL="800100" lvl="2" indent="0">
              <a:buNone/>
            </a:pPr>
            <a:r>
              <a:rPr lang="en-US" sz="1200" dirty="0">
                <a:solidFill>
                  <a:schemeClr val="accent2"/>
                </a:solidFill>
              </a:rPr>
              <a:t>JOIN </a:t>
            </a:r>
            <a:r>
              <a:rPr lang="en-US" sz="1200" dirty="0" err="1">
                <a:solidFill>
                  <a:schemeClr val="accent2"/>
                </a:solidFill>
              </a:rPr>
              <a:t>CARDIAC_ASSESSMENT</a:t>
            </a:r>
            <a:r>
              <a:rPr lang="en-US" sz="1200" dirty="0">
                <a:solidFill>
                  <a:schemeClr val="accent2"/>
                </a:solidFill>
              </a:rPr>
              <a:t> c on </a:t>
            </a:r>
            <a:r>
              <a:rPr lang="en-US" sz="1200" dirty="0" err="1">
                <a:solidFill>
                  <a:schemeClr val="accent2"/>
                </a:solidFill>
              </a:rPr>
              <a:t>c.Patient_ID</a:t>
            </a:r>
            <a:r>
              <a:rPr lang="en-US" sz="1200" dirty="0">
                <a:solidFill>
                  <a:schemeClr val="accent2"/>
                </a:solidFill>
              </a:rPr>
              <a:t> = </a:t>
            </a:r>
            <a:r>
              <a:rPr lang="en-US" sz="1200" dirty="0" err="1">
                <a:solidFill>
                  <a:schemeClr val="accent2"/>
                </a:solidFill>
              </a:rPr>
              <a:t>p.Patient_ID</a:t>
            </a:r>
            <a:endParaRPr lang="en-US" sz="1200" dirty="0">
              <a:solidFill>
                <a:schemeClr val="accent2"/>
              </a:solidFill>
            </a:endParaRPr>
          </a:p>
          <a:p>
            <a:pPr marL="800100" lvl="2" indent="0">
              <a:buNone/>
            </a:pPr>
            <a:r>
              <a:rPr lang="en-US" sz="1200" dirty="0">
                <a:solidFill>
                  <a:schemeClr val="accent2"/>
                </a:solidFill>
              </a:rPr>
              <a:t>where </a:t>
            </a:r>
            <a:r>
              <a:rPr lang="en-US" sz="1200" dirty="0" err="1">
                <a:solidFill>
                  <a:schemeClr val="accent2"/>
                </a:solidFill>
              </a:rPr>
              <a:t>d.DOC_Specialty</a:t>
            </a:r>
            <a:r>
              <a:rPr lang="en-US" sz="1200" dirty="0">
                <a:solidFill>
                  <a:schemeClr val="accent2"/>
                </a:solidFill>
              </a:rPr>
              <a:t> = 'Cardiology' ;</a:t>
            </a:r>
          </a:p>
          <a:p>
            <a:pPr marL="0" indent="0">
              <a:buNone/>
            </a:pPr>
            <a:endParaRPr lang="en-US" sz="1600" dirty="0"/>
          </a:p>
        </p:txBody>
      </p:sp>
      <p:sp>
        <p:nvSpPr>
          <p:cNvPr id="3" name="Title 2">
            <a:extLst>
              <a:ext uri="{FF2B5EF4-FFF2-40B4-BE49-F238E27FC236}">
                <a16:creationId xmlns:a16="http://schemas.microsoft.com/office/drawing/2014/main" id="{61B61A5B-1C4C-C5D9-8BCE-BA6EA0B31311}"/>
              </a:ext>
            </a:extLst>
          </p:cNvPr>
          <p:cNvSpPr>
            <a:spLocks noGrp="1"/>
          </p:cNvSpPr>
          <p:nvPr>
            <p:ph type="ctrTitle"/>
          </p:nvPr>
        </p:nvSpPr>
        <p:spPr/>
        <p:txBody>
          <a:bodyPr/>
          <a:lstStyle/>
          <a:p>
            <a:r>
              <a:rPr lang="en-US" dirty="0"/>
              <a:t>SQL QUERIES</a:t>
            </a:r>
          </a:p>
        </p:txBody>
      </p:sp>
      <p:pic>
        <p:nvPicPr>
          <p:cNvPr id="6" name="Picture 5">
            <a:extLst>
              <a:ext uri="{FF2B5EF4-FFF2-40B4-BE49-F238E27FC236}">
                <a16:creationId xmlns:a16="http://schemas.microsoft.com/office/drawing/2014/main" id="{A4306639-5253-4A6B-760C-0C3DD11BA898}"/>
              </a:ext>
            </a:extLst>
          </p:cNvPr>
          <p:cNvPicPr>
            <a:picLocks noChangeAspect="1"/>
          </p:cNvPicPr>
          <p:nvPr/>
        </p:nvPicPr>
        <p:blipFill>
          <a:blip r:embed="rId2"/>
          <a:stretch>
            <a:fillRect/>
          </a:stretch>
        </p:blipFill>
        <p:spPr>
          <a:xfrm>
            <a:off x="800100" y="4942340"/>
            <a:ext cx="7543800" cy="1687060"/>
          </a:xfrm>
          <a:prstGeom prst="rect">
            <a:avLst/>
          </a:prstGeom>
          <a:ln w="28575">
            <a:solidFill>
              <a:schemeClr val="tx1"/>
            </a:solidFill>
          </a:ln>
        </p:spPr>
      </p:pic>
    </p:spTree>
    <p:extLst>
      <p:ext uri="{BB962C8B-B14F-4D97-AF65-F5344CB8AC3E}">
        <p14:creationId xmlns:p14="http://schemas.microsoft.com/office/powerpoint/2010/main" val="373496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B61A5B-1C4C-C5D9-8BCE-BA6EA0B31311}"/>
              </a:ext>
            </a:extLst>
          </p:cNvPr>
          <p:cNvSpPr>
            <a:spLocks noGrp="1"/>
          </p:cNvSpPr>
          <p:nvPr>
            <p:ph type="title"/>
          </p:nvPr>
        </p:nvSpPr>
        <p:spPr>
          <a:xfrm>
            <a:off x="457200" y="609600"/>
            <a:ext cx="8229600" cy="808038"/>
          </a:xfrm>
        </p:spPr>
        <p:txBody>
          <a:bodyPr wrap="square" anchor="ctr">
            <a:normAutofit/>
          </a:bodyPr>
          <a:lstStyle/>
          <a:p>
            <a:r>
              <a:rPr lang="en-US" dirty="0"/>
              <a:t>SQL QUERIES</a:t>
            </a:r>
          </a:p>
        </p:txBody>
      </p:sp>
      <p:sp>
        <p:nvSpPr>
          <p:cNvPr id="2" name="Content Placeholder 1">
            <a:extLst>
              <a:ext uri="{FF2B5EF4-FFF2-40B4-BE49-F238E27FC236}">
                <a16:creationId xmlns:a16="http://schemas.microsoft.com/office/drawing/2014/main" id="{EB91E4CE-A0C3-6AB2-AF5A-88A2A58E167E}"/>
              </a:ext>
            </a:extLst>
          </p:cNvPr>
          <p:cNvSpPr>
            <a:spLocks noGrp="1"/>
          </p:cNvSpPr>
          <p:nvPr>
            <p:ph sz="half" idx="2"/>
          </p:nvPr>
        </p:nvSpPr>
        <p:spPr>
          <a:xfrm>
            <a:off x="457200" y="2667000"/>
            <a:ext cx="3581400" cy="2092325"/>
          </a:xfrm>
        </p:spPr>
        <p:txBody>
          <a:bodyPr wrap="square" anchor="t">
            <a:normAutofit/>
          </a:bodyPr>
          <a:lstStyle/>
          <a:p>
            <a:pPr marL="0" indent="0">
              <a:lnSpc>
                <a:spcPct val="90000"/>
              </a:lnSpc>
              <a:buNone/>
            </a:pPr>
            <a:r>
              <a:rPr lang="en-US" sz="1200" dirty="0">
                <a:solidFill>
                  <a:schemeClr val="accent2"/>
                </a:solidFill>
              </a:rPr>
              <a:t>SELECT </a:t>
            </a:r>
            <a:r>
              <a:rPr lang="en-US" sz="1200" dirty="0" err="1">
                <a:solidFill>
                  <a:schemeClr val="accent2"/>
                </a:solidFill>
              </a:rPr>
              <a:t>Doctor.Doctor_ID</a:t>
            </a:r>
            <a:r>
              <a:rPr lang="en-US" sz="1200" dirty="0">
                <a:solidFill>
                  <a:schemeClr val="accent2"/>
                </a:solidFill>
              </a:rPr>
              <a:t>, </a:t>
            </a:r>
            <a:r>
              <a:rPr lang="en-US" sz="1200" dirty="0" err="1">
                <a:solidFill>
                  <a:schemeClr val="accent2"/>
                </a:solidFill>
              </a:rPr>
              <a:t>Doctor.DOC_Name</a:t>
            </a:r>
            <a:r>
              <a:rPr lang="en-US" sz="1200" dirty="0">
                <a:solidFill>
                  <a:schemeClr val="accent2"/>
                </a:solidFill>
              </a:rPr>
              <a:t>, COUNT(</a:t>
            </a:r>
            <a:r>
              <a:rPr lang="en-US" sz="1200" dirty="0" err="1">
                <a:solidFill>
                  <a:schemeClr val="accent2"/>
                </a:solidFill>
              </a:rPr>
              <a:t>Patient.Patient_ID</a:t>
            </a:r>
            <a:r>
              <a:rPr lang="en-US" sz="1200" dirty="0">
                <a:solidFill>
                  <a:schemeClr val="accent2"/>
                </a:solidFill>
              </a:rPr>
              <a:t>) AS </a:t>
            </a:r>
            <a:r>
              <a:rPr lang="en-US" sz="1200" dirty="0" err="1">
                <a:solidFill>
                  <a:schemeClr val="accent2"/>
                </a:solidFill>
              </a:rPr>
              <a:t>NumberOfPatients</a:t>
            </a:r>
            <a:endParaRPr lang="en-US" sz="1200" dirty="0">
              <a:solidFill>
                <a:schemeClr val="accent2"/>
              </a:solidFill>
            </a:endParaRPr>
          </a:p>
          <a:p>
            <a:pPr marL="0" indent="0">
              <a:lnSpc>
                <a:spcPct val="90000"/>
              </a:lnSpc>
              <a:buNone/>
            </a:pPr>
            <a:r>
              <a:rPr lang="en-US" sz="1200" dirty="0">
                <a:solidFill>
                  <a:schemeClr val="accent2"/>
                </a:solidFill>
              </a:rPr>
              <a:t>FROM Doctor</a:t>
            </a:r>
          </a:p>
          <a:p>
            <a:pPr marL="0" indent="0">
              <a:lnSpc>
                <a:spcPct val="90000"/>
              </a:lnSpc>
              <a:buNone/>
            </a:pPr>
            <a:r>
              <a:rPr lang="en-US" sz="1200" dirty="0">
                <a:solidFill>
                  <a:schemeClr val="accent2"/>
                </a:solidFill>
              </a:rPr>
              <a:t>JOIN Patient ON </a:t>
            </a:r>
            <a:r>
              <a:rPr lang="en-US" sz="1200" dirty="0" err="1">
                <a:solidFill>
                  <a:schemeClr val="accent2"/>
                </a:solidFill>
              </a:rPr>
              <a:t>Doctor.Doctor_ID</a:t>
            </a:r>
            <a:r>
              <a:rPr lang="en-US" sz="1200" dirty="0">
                <a:solidFill>
                  <a:schemeClr val="accent2"/>
                </a:solidFill>
              </a:rPr>
              <a:t> = </a:t>
            </a:r>
            <a:r>
              <a:rPr lang="en-US" sz="1200" dirty="0" err="1">
                <a:solidFill>
                  <a:schemeClr val="accent2"/>
                </a:solidFill>
              </a:rPr>
              <a:t>Patient.Doctor_ID</a:t>
            </a:r>
            <a:endParaRPr lang="en-US" sz="1200" dirty="0">
              <a:solidFill>
                <a:schemeClr val="accent2"/>
              </a:solidFill>
            </a:endParaRPr>
          </a:p>
          <a:p>
            <a:pPr marL="0" indent="0">
              <a:lnSpc>
                <a:spcPct val="90000"/>
              </a:lnSpc>
              <a:buNone/>
            </a:pPr>
            <a:r>
              <a:rPr lang="en-US" sz="1200" dirty="0">
                <a:solidFill>
                  <a:schemeClr val="accent2"/>
                </a:solidFill>
              </a:rPr>
              <a:t>GROUP BY </a:t>
            </a:r>
            <a:r>
              <a:rPr lang="en-US" sz="1200" dirty="0" err="1">
                <a:solidFill>
                  <a:schemeClr val="accent2"/>
                </a:solidFill>
              </a:rPr>
              <a:t>Doctor.Doctor_ID</a:t>
            </a:r>
            <a:r>
              <a:rPr lang="en-US" sz="1200" dirty="0">
                <a:solidFill>
                  <a:schemeClr val="accent2"/>
                </a:solidFill>
              </a:rPr>
              <a:t>, </a:t>
            </a:r>
            <a:r>
              <a:rPr lang="en-US" sz="1200" dirty="0" err="1">
                <a:solidFill>
                  <a:schemeClr val="accent2"/>
                </a:solidFill>
              </a:rPr>
              <a:t>Doctor.DOC_Name</a:t>
            </a:r>
            <a:r>
              <a:rPr lang="en-US" sz="1200" dirty="0">
                <a:solidFill>
                  <a:schemeClr val="accent2"/>
                </a:solidFill>
              </a:rPr>
              <a:t>;</a:t>
            </a:r>
          </a:p>
          <a:p>
            <a:pPr marL="0" indent="0">
              <a:lnSpc>
                <a:spcPct val="90000"/>
              </a:lnSpc>
              <a:buNone/>
            </a:pPr>
            <a:endParaRPr lang="en-US" sz="2000" dirty="0"/>
          </a:p>
          <a:p>
            <a:pPr marL="0" indent="0">
              <a:lnSpc>
                <a:spcPct val="90000"/>
              </a:lnSpc>
              <a:buNone/>
            </a:pPr>
            <a:endParaRPr lang="en-US" sz="2000" dirty="0"/>
          </a:p>
        </p:txBody>
      </p:sp>
      <p:sp>
        <p:nvSpPr>
          <p:cNvPr id="17" name="Text Placeholder 4">
            <a:extLst>
              <a:ext uri="{FF2B5EF4-FFF2-40B4-BE49-F238E27FC236}">
                <a16:creationId xmlns:a16="http://schemas.microsoft.com/office/drawing/2014/main" id="{6B8375A4-62F3-8985-E173-42E0C1F08D72}"/>
              </a:ext>
            </a:extLst>
          </p:cNvPr>
          <p:cNvSpPr>
            <a:spLocks noGrp="1"/>
          </p:cNvSpPr>
          <p:nvPr>
            <p:ph type="body" sz="quarter" idx="3"/>
          </p:nvPr>
        </p:nvSpPr>
        <p:spPr>
          <a:xfrm>
            <a:off x="457200" y="1722438"/>
            <a:ext cx="8229600" cy="639762"/>
          </a:xfrm>
        </p:spPr>
        <p:txBody>
          <a:bodyPr/>
          <a:lstStyle/>
          <a:p>
            <a:pPr marL="342900" marR="0" lvl="0" indent="-342900" algn="l" defTabSz="457200" rtl="0" eaLnBrk="0" fontAlgn="base" latinLnBrk="0" hangingPunct="0">
              <a:lnSpc>
                <a:spcPct val="90000"/>
              </a:lnSpc>
              <a:spcBef>
                <a:spcPct val="2000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Helvetica"/>
                <a:ea typeface="ＭＳ Ｐゴシック" charset="0"/>
              </a:rPr>
              <a:t>Count the Number of Patients Treated by Each Doctor</a:t>
            </a:r>
          </a:p>
          <a:p>
            <a:pPr marR="0" lvl="0" algn="l" defTabSz="457200" rtl="0" eaLnBrk="0" fontAlgn="base" latinLnBrk="0" hangingPunct="0">
              <a:lnSpc>
                <a:spcPct val="90000"/>
              </a:lnSpc>
              <a:spcBef>
                <a:spcPct val="20000"/>
              </a:spcBef>
              <a:spcAft>
                <a:spcPct val="0"/>
              </a:spcAft>
              <a:buClrTx/>
              <a:buSzTx/>
              <a:tabLst/>
              <a:defRPr/>
            </a:pPr>
            <a:endParaRPr kumimoji="0" lang="en-US" sz="2000" b="0" i="0" u="none" strike="noStrike" kern="1200" cap="none" spc="0" normalizeH="0" baseline="0" noProof="0" dirty="0">
              <a:ln>
                <a:noFill/>
              </a:ln>
              <a:solidFill>
                <a:prstClr val="black"/>
              </a:solidFill>
              <a:effectLst/>
              <a:uLnTx/>
              <a:uFillTx/>
              <a:latin typeface="Helvetica"/>
              <a:ea typeface="ＭＳ Ｐゴシック" charset="0"/>
            </a:endParaRPr>
          </a:p>
        </p:txBody>
      </p:sp>
      <p:pic>
        <p:nvPicPr>
          <p:cNvPr id="10" name="Picture 9">
            <a:extLst>
              <a:ext uri="{FF2B5EF4-FFF2-40B4-BE49-F238E27FC236}">
                <a16:creationId xmlns:a16="http://schemas.microsoft.com/office/drawing/2014/main" id="{7E0D33DF-6C95-5756-AB88-CE968540F1DD}"/>
              </a:ext>
            </a:extLst>
          </p:cNvPr>
          <p:cNvPicPr>
            <a:picLocks noChangeAspect="1"/>
          </p:cNvPicPr>
          <p:nvPr/>
        </p:nvPicPr>
        <p:blipFill>
          <a:blip r:embed="rId2"/>
          <a:stretch>
            <a:fillRect/>
          </a:stretch>
        </p:blipFill>
        <p:spPr>
          <a:xfrm>
            <a:off x="4645025" y="2517360"/>
            <a:ext cx="4041775" cy="3266317"/>
          </a:xfrm>
          <a:prstGeom prst="rect">
            <a:avLst/>
          </a:prstGeom>
          <a:noFill/>
          <a:ln w="28575">
            <a:solidFill>
              <a:schemeClr val="tx1"/>
            </a:solidFill>
          </a:ln>
        </p:spPr>
      </p:pic>
    </p:spTree>
    <p:extLst>
      <p:ext uri="{BB962C8B-B14F-4D97-AF65-F5344CB8AC3E}">
        <p14:creationId xmlns:p14="http://schemas.microsoft.com/office/powerpoint/2010/main" val="2616352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722A85-FC86-48B3-8CFA-E2BF619B1B94}"/>
              </a:ext>
            </a:extLst>
          </p:cNvPr>
          <p:cNvSpPr>
            <a:spLocks noGrp="1"/>
          </p:cNvSpPr>
          <p:nvPr>
            <p:ph idx="1"/>
          </p:nvPr>
        </p:nvSpPr>
        <p:spPr>
          <a:xfrm>
            <a:off x="457200" y="1676400"/>
            <a:ext cx="8229600" cy="3916364"/>
          </a:xfrm>
        </p:spPr>
        <p:txBody>
          <a:bodyPr/>
          <a:lstStyle/>
          <a:p>
            <a:r>
              <a:rPr lang="en-US" sz="2200" b="1" dirty="0"/>
              <a:t>Sensitive Data</a:t>
            </a:r>
            <a:r>
              <a:rPr lang="en-US" sz="2200" dirty="0"/>
              <a:t>: Patient details, medical records, insurance information.</a:t>
            </a:r>
          </a:p>
          <a:p>
            <a:r>
              <a:rPr lang="en-US" sz="2200" b="1" dirty="0"/>
              <a:t>Potential Target</a:t>
            </a:r>
            <a:r>
              <a:rPr lang="en-US" sz="2200" dirty="0"/>
              <a:t>: Hackers may target valuable health data.</a:t>
            </a:r>
          </a:p>
          <a:p>
            <a:r>
              <a:rPr lang="en-US" sz="2200" b="1" dirty="0"/>
              <a:t>Security Considerations</a:t>
            </a:r>
            <a:r>
              <a:rPr lang="en-US" sz="2200" dirty="0"/>
              <a:t>: Regular database backups and secure data handling which involves employing effective encryption protocols for sensitive information, implementing access controls and user authentication mechanisms, adhering to industry best practices, and conducting periodic security audits and assessments aids in identifying vulnerabilities.</a:t>
            </a:r>
          </a:p>
          <a:p>
            <a:r>
              <a:rPr lang="en-US" sz="2200" b="1" dirty="0"/>
              <a:t>Communication with Security Team</a:t>
            </a:r>
            <a:r>
              <a:rPr lang="en-US" sz="2200" dirty="0"/>
              <a:t>: Keeping them informed about data sensitivity and potential risks. The ISOs, security analysts, security architects and compliance officers.</a:t>
            </a:r>
          </a:p>
        </p:txBody>
      </p:sp>
      <p:sp>
        <p:nvSpPr>
          <p:cNvPr id="3" name="Title 2">
            <a:extLst>
              <a:ext uri="{FF2B5EF4-FFF2-40B4-BE49-F238E27FC236}">
                <a16:creationId xmlns:a16="http://schemas.microsoft.com/office/drawing/2014/main" id="{FC5B5176-8EBA-4E72-9EA2-9BCB92A3F23A}"/>
              </a:ext>
            </a:extLst>
          </p:cNvPr>
          <p:cNvSpPr>
            <a:spLocks noGrp="1"/>
          </p:cNvSpPr>
          <p:nvPr>
            <p:ph type="ctrTitle"/>
          </p:nvPr>
        </p:nvSpPr>
        <p:spPr/>
        <p:txBody>
          <a:bodyPr/>
          <a:lstStyle/>
          <a:p>
            <a:r>
              <a:rPr lang="en-US" dirty="0"/>
              <a:t>Security and Privacy</a:t>
            </a:r>
          </a:p>
        </p:txBody>
      </p:sp>
    </p:spTree>
    <p:extLst>
      <p:ext uri="{BB962C8B-B14F-4D97-AF65-F5344CB8AC3E}">
        <p14:creationId xmlns:p14="http://schemas.microsoft.com/office/powerpoint/2010/main" val="2085612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BF5ACE-2D53-4E56-B7AD-4B6692C5AAEB}"/>
              </a:ext>
            </a:extLst>
          </p:cNvPr>
          <p:cNvSpPr>
            <a:spLocks noGrp="1"/>
          </p:cNvSpPr>
          <p:nvPr>
            <p:ph idx="1"/>
          </p:nvPr>
        </p:nvSpPr>
        <p:spPr>
          <a:xfrm>
            <a:off x="533400" y="1752602"/>
            <a:ext cx="7772400" cy="1676399"/>
          </a:xfrm>
        </p:spPr>
        <p:txBody>
          <a:bodyPr/>
          <a:lstStyle/>
          <a:p>
            <a:pPr marL="0" indent="0">
              <a:buNone/>
            </a:pPr>
            <a:r>
              <a:rPr lang="en-US" sz="1600" b="1" dirty="0"/>
              <a:t>Next Steps:</a:t>
            </a:r>
          </a:p>
          <a:p>
            <a:r>
              <a:rPr lang="en-US" sz="1600" dirty="0"/>
              <a:t>Develop the database system based on our architecture.</a:t>
            </a:r>
          </a:p>
          <a:p>
            <a:r>
              <a:rPr lang="en-US" sz="1600" dirty="0"/>
              <a:t>Implement necessary features.</a:t>
            </a:r>
          </a:p>
          <a:p>
            <a:r>
              <a:rPr lang="en-US" sz="1600" dirty="0"/>
              <a:t>Ensure compliance with HIPAA.</a:t>
            </a:r>
          </a:p>
          <a:p>
            <a:r>
              <a:rPr lang="en-US" sz="1600" dirty="0"/>
              <a:t>Conduct testing</a:t>
            </a:r>
          </a:p>
          <a:p>
            <a:r>
              <a:rPr lang="en-US" sz="1600" dirty="0"/>
              <a:t>Conduct security assessment and address gaps.</a:t>
            </a:r>
          </a:p>
          <a:p>
            <a:r>
              <a:rPr lang="en-US" sz="1600" dirty="0"/>
              <a:t>Evaluation and continuous improvement of the system. </a:t>
            </a:r>
          </a:p>
          <a:p>
            <a:endParaRPr lang="en-US" sz="1600" dirty="0"/>
          </a:p>
          <a:p>
            <a:pPr marL="0" indent="0">
              <a:buNone/>
            </a:pPr>
            <a:r>
              <a:rPr lang="en-US" sz="1600" b="1" dirty="0"/>
              <a:t>Lessons:</a:t>
            </a:r>
          </a:p>
          <a:p>
            <a:r>
              <a:rPr lang="en-US" sz="1600" dirty="0"/>
              <a:t>Clear understanding and documentation of ideas</a:t>
            </a:r>
          </a:p>
          <a:p>
            <a:r>
              <a:rPr lang="en-US" sz="1600" dirty="0"/>
              <a:t>Effective communication among team members</a:t>
            </a:r>
          </a:p>
          <a:p>
            <a:r>
              <a:rPr lang="en-US" sz="1600" dirty="0"/>
              <a:t>Knowledge sharing. </a:t>
            </a:r>
          </a:p>
          <a:p>
            <a:endParaRPr lang="en-US" dirty="0"/>
          </a:p>
        </p:txBody>
      </p:sp>
      <p:sp>
        <p:nvSpPr>
          <p:cNvPr id="3" name="Title 2">
            <a:extLst>
              <a:ext uri="{FF2B5EF4-FFF2-40B4-BE49-F238E27FC236}">
                <a16:creationId xmlns:a16="http://schemas.microsoft.com/office/drawing/2014/main" id="{84C563CE-5AAE-444B-8B0C-019372106FC2}"/>
              </a:ext>
            </a:extLst>
          </p:cNvPr>
          <p:cNvSpPr>
            <a:spLocks noGrp="1"/>
          </p:cNvSpPr>
          <p:nvPr>
            <p:ph type="ctrTitle"/>
          </p:nvPr>
        </p:nvSpPr>
        <p:spPr/>
        <p:txBody>
          <a:bodyPr/>
          <a:lstStyle/>
          <a:p>
            <a:r>
              <a:rPr lang="en-US" dirty="0"/>
              <a:t>Next steps / Lessons Learned</a:t>
            </a:r>
          </a:p>
        </p:txBody>
      </p:sp>
    </p:spTree>
    <p:extLst>
      <p:ext uri="{BB962C8B-B14F-4D97-AF65-F5344CB8AC3E}">
        <p14:creationId xmlns:p14="http://schemas.microsoft.com/office/powerpoint/2010/main" val="338541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2280BC-18D8-D6B4-8E66-5D2E64CB71C7}"/>
              </a:ext>
            </a:extLst>
          </p:cNvPr>
          <p:cNvSpPr>
            <a:spLocks noGrp="1"/>
          </p:cNvSpPr>
          <p:nvPr>
            <p:ph idx="1"/>
          </p:nvPr>
        </p:nvSpPr>
        <p:spPr/>
        <p:txBody>
          <a:bodyPr/>
          <a:lstStyle/>
          <a:p>
            <a:r>
              <a:rPr lang="en-US" sz="2400" dirty="0"/>
              <a:t>Ensuring that the database system can communicate and integrate with other systems used in the hospitals.</a:t>
            </a:r>
          </a:p>
          <a:p>
            <a:r>
              <a:rPr lang="en-US" sz="2400" dirty="0"/>
              <a:t>Implement a good backup strategy in case of cyberattacks. </a:t>
            </a:r>
          </a:p>
          <a:p>
            <a:r>
              <a:rPr lang="en-US" sz="2400" dirty="0"/>
              <a:t>Conduct frequent security monitoring and analysis to identify and address potential threats. </a:t>
            </a:r>
          </a:p>
          <a:p>
            <a:r>
              <a:rPr lang="en-US" sz="2400" dirty="0"/>
              <a:t>Incorporating analytics tools to derive insights. </a:t>
            </a:r>
          </a:p>
        </p:txBody>
      </p:sp>
      <p:sp>
        <p:nvSpPr>
          <p:cNvPr id="3" name="Title 2">
            <a:extLst>
              <a:ext uri="{FF2B5EF4-FFF2-40B4-BE49-F238E27FC236}">
                <a16:creationId xmlns:a16="http://schemas.microsoft.com/office/drawing/2014/main" id="{27CF107B-DC56-2176-64B8-012FCB51A273}"/>
              </a:ext>
            </a:extLst>
          </p:cNvPr>
          <p:cNvSpPr>
            <a:spLocks noGrp="1"/>
          </p:cNvSpPr>
          <p:nvPr>
            <p:ph type="ctrTitle"/>
          </p:nvPr>
        </p:nvSpPr>
        <p:spPr/>
        <p:txBody>
          <a:bodyPr/>
          <a:lstStyle/>
          <a:p>
            <a:r>
              <a:rPr lang="en-US" dirty="0"/>
              <a:t>Recommendations</a:t>
            </a:r>
          </a:p>
        </p:txBody>
      </p:sp>
    </p:spTree>
    <p:extLst>
      <p:ext uri="{BB962C8B-B14F-4D97-AF65-F5344CB8AC3E}">
        <p14:creationId xmlns:p14="http://schemas.microsoft.com/office/powerpoint/2010/main" val="1504993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661B9E8-3CCE-421E-BB39-B5974C59DD9E}"/>
              </a:ext>
            </a:extLst>
          </p:cNvPr>
          <p:cNvSpPr>
            <a:spLocks noGrp="1"/>
          </p:cNvSpPr>
          <p:nvPr>
            <p:ph idx="1"/>
          </p:nvPr>
        </p:nvSpPr>
        <p:spPr>
          <a:xfrm>
            <a:off x="457200" y="1447800"/>
            <a:ext cx="8229600" cy="5105400"/>
          </a:xfrm>
        </p:spPr>
        <p:txBody>
          <a:bodyPr/>
          <a:lstStyle/>
          <a:p>
            <a:r>
              <a:rPr lang="en-US" dirty="0"/>
              <a:t>Introduction</a:t>
            </a:r>
          </a:p>
          <a:p>
            <a:r>
              <a:rPr lang="en-US" dirty="0"/>
              <a:t>Use Cases</a:t>
            </a:r>
          </a:p>
          <a:p>
            <a:r>
              <a:rPr lang="en-US" dirty="0"/>
              <a:t>Business Rules</a:t>
            </a:r>
          </a:p>
          <a:p>
            <a:r>
              <a:rPr lang="en-US" dirty="0"/>
              <a:t>ER Diagram </a:t>
            </a:r>
          </a:p>
          <a:p>
            <a:r>
              <a:rPr lang="en-US" dirty="0"/>
              <a:t>Project Architecture</a:t>
            </a:r>
          </a:p>
          <a:p>
            <a:r>
              <a:rPr lang="en-US" dirty="0"/>
              <a:t>Major SQL queries</a:t>
            </a:r>
          </a:p>
          <a:p>
            <a:r>
              <a:rPr lang="en-US" dirty="0"/>
              <a:t>Security &amp; Privacy Concerns</a:t>
            </a:r>
          </a:p>
          <a:p>
            <a:r>
              <a:rPr lang="en-US" dirty="0"/>
              <a:t>Next steps / Lessons learned</a:t>
            </a:r>
          </a:p>
          <a:p>
            <a:r>
              <a:rPr lang="en-US" dirty="0"/>
              <a:t>Recommendations</a:t>
            </a:r>
          </a:p>
        </p:txBody>
      </p:sp>
      <p:sp>
        <p:nvSpPr>
          <p:cNvPr id="3" name="Title 2">
            <a:extLst>
              <a:ext uri="{FF2B5EF4-FFF2-40B4-BE49-F238E27FC236}">
                <a16:creationId xmlns:a16="http://schemas.microsoft.com/office/drawing/2014/main" id="{B15AB6D5-064A-42C7-9692-0D744CFC0AC5}"/>
              </a:ext>
            </a:extLst>
          </p:cNvPr>
          <p:cNvSpPr>
            <a:spLocks noGrp="1"/>
          </p:cNvSpPr>
          <p:nvPr>
            <p:ph type="ctrTitle"/>
          </p:nvPr>
        </p:nvSpPr>
        <p:spPr/>
        <p:txBody>
          <a:bodyPr/>
          <a:lstStyle/>
          <a:p>
            <a:r>
              <a:rPr lang="en-US" dirty="0"/>
              <a:t>Overview</a:t>
            </a:r>
          </a:p>
        </p:txBody>
      </p:sp>
    </p:spTree>
    <p:extLst>
      <p:ext uri="{BB962C8B-B14F-4D97-AF65-F5344CB8AC3E}">
        <p14:creationId xmlns:p14="http://schemas.microsoft.com/office/powerpoint/2010/main" val="142179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224877-A243-B028-AB27-4D70EF288A44}"/>
              </a:ext>
            </a:extLst>
          </p:cNvPr>
          <p:cNvSpPr>
            <a:spLocks noGrp="1"/>
          </p:cNvSpPr>
          <p:nvPr>
            <p:ph type="ctrTitle"/>
          </p:nvPr>
        </p:nvSpPr>
        <p:spPr>
          <a:xfrm>
            <a:off x="457200" y="838201"/>
            <a:ext cx="8229600" cy="762000"/>
          </a:xfrm>
        </p:spPr>
        <p:txBody>
          <a:bodyPr wrap="square" anchor="t">
            <a:normAutofit/>
          </a:bodyPr>
          <a:lstStyle/>
          <a:p>
            <a:r>
              <a:rPr lang="en-US" dirty="0"/>
              <a:t>INTRODUCTION</a:t>
            </a:r>
          </a:p>
        </p:txBody>
      </p:sp>
      <p:graphicFrame>
        <p:nvGraphicFramePr>
          <p:cNvPr id="5" name="Content Placeholder 1">
            <a:extLst>
              <a:ext uri="{FF2B5EF4-FFF2-40B4-BE49-F238E27FC236}">
                <a16:creationId xmlns:a16="http://schemas.microsoft.com/office/drawing/2014/main" id="{8749A63D-7A45-3924-7585-94A33858E149}"/>
              </a:ext>
            </a:extLst>
          </p:cNvPr>
          <p:cNvGraphicFramePr>
            <a:graphicFrameLocks noGrp="1"/>
          </p:cNvGraphicFramePr>
          <p:nvPr>
            <p:ph idx="1"/>
            <p:extLst>
              <p:ext uri="{D42A27DB-BD31-4B8C-83A1-F6EECF244321}">
                <p14:modId xmlns:p14="http://schemas.microsoft.com/office/powerpoint/2010/main" val="326818232"/>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584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946496-4BCB-8710-9132-252CE46662F2}"/>
              </a:ext>
            </a:extLst>
          </p:cNvPr>
          <p:cNvPicPr>
            <a:picLocks noChangeAspect="1"/>
          </p:cNvPicPr>
          <p:nvPr/>
        </p:nvPicPr>
        <p:blipFill rotWithShape="1">
          <a:blip r:embed="rId2"/>
          <a:srcRect l="28614" r="3" b="3"/>
          <a:stretch/>
        </p:blipFill>
        <p:spPr>
          <a:xfrm>
            <a:off x="457200" y="1600200"/>
            <a:ext cx="4038600" cy="4525963"/>
          </a:xfrm>
          <a:prstGeom prst="rect">
            <a:avLst/>
          </a:prstGeom>
          <a:noFill/>
        </p:spPr>
      </p:pic>
      <p:sp>
        <p:nvSpPr>
          <p:cNvPr id="2" name="Content Placeholder 1">
            <a:extLst>
              <a:ext uri="{FF2B5EF4-FFF2-40B4-BE49-F238E27FC236}">
                <a16:creationId xmlns:a16="http://schemas.microsoft.com/office/drawing/2014/main" id="{A964903C-B55E-BC72-8A8E-E3BDA61E0542}"/>
              </a:ext>
            </a:extLst>
          </p:cNvPr>
          <p:cNvSpPr>
            <a:spLocks noGrp="1"/>
          </p:cNvSpPr>
          <p:nvPr>
            <p:ph sz="half" idx="2"/>
          </p:nvPr>
        </p:nvSpPr>
        <p:spPr>
          <a:xfrm>
            <a:off x="4648200" y="1600200"/>
            <a:ext cx="4038600" cy="4525963"/>
          </a:xfrm>
        </p:spPr>
        <p:txBody>
          <a:bodyPr wrap="square" anchor="t">
            <a:normAutofit/>
          </a:bodyPr>
          <a:lstStyle/>
          <a:p>
            <a:pPr>
              <a:lnSpc>
                <a:spcPct val="90000"/>
              </a:lnSpc>
            </a:pPr>
            <a:r>
              <a:rPr lang="en-US" sz="1800"/>
              <a:t>Patients:</a:t>
            </a:r>
          </a:p>
          <a:p>
            <a:pPr marL="0" indent="0">
              <a:lnSpc>
                <a:spcPct val="90000"/>
              </a:lnSpc>
              <a:buNone/>
            </a:pPr>
            <a:r>
              <a:rPr lang="en-US" sz="1800"/>
              <a:t>Access records and schedule appointments with transparency and ease.</a:t>
            </a:r>
          </a:p>
          <a:p>
            <a:pPr marL="0" indent="0">
              <a:lnSpc>
                <a:spcPct val="90000"/>
              </a:lnSpc>
              <a:buNone/>
            </a:pPr>
            <a:endParaRPr lang="en-US" sz="1800"/>
          </a:p>
          <a:p>
            <a:pPr>
              <a:lnSpc>
                <a:spcPct val="90000"/>
              </a:lnSpc>
            </a:pPr>
            <a:r>
              <a:rPr lang="en-US" sz="1800"/>
              <a:t>Medical Practitioners:</a:t>
            </a:r>
          </a:p>
          <a:p>
            <a:pPr marL="0" indent="0">
              <a:lnSpc>
                <a:spcPct val="90000"/>
              </a:lnSpc>
              <a:buNone/>
            </a:pPr>
            <a:r>
              <a:rPr lang="en-US" sz="1800"/>
              <a:t>Manage patient information and treatment records, enhancing service quality.</a:t>
            </a:r>
          </a:p>
          <a:p>
            <a:pPr>
              <a:lnSpc>
                <a:spcPct val="90000"/>
              </a:lnSpc>
            </a:pPr>
            <a:endParaRPr lang="en-US" sz="1800"/>
          </a:p>
          <a:p>
            <a:pPr>
              <a:lnSpc>
                <a:spcPct val="90000"/>
              </a:lnSpc>
            </a:pPr>
            <a:r>
              <a:rPr lang="en-US" sz="1800"/>
              <a:t>Administrative Staff:</a:t>
            </a:r>
          </a:p>
          <a:p>
            <a:pPr marL="0" indent="0">
              <a:lnSpc>
                <a:spcPct val="90000"/>
              </a:lnSpc>
              <a:buNone/>
            </a:pPr>
            <a:r>
              <a:rPr lang="en-US" sz="1800"/>
              <a:t>Oversee appointment scheduling, medical records, billing, and insurance tasks for smooth hospital operations.</a:t>
            </a:r>
          </a:p>
        </p:txBody>
      </p:sp>
      <p:sp>
        <p:nvSpPr>
          <p:cNvPr id="3" name="Title 2">
            <a:extLst>
              <a:ext uri="{FF2B5EF4-FFF2-40B4-BE49-F238E27FC236}">
                <a16:creationId xmlns:a16="http://schemas.microsoft.com/office/drawing/2014/main" id="{1DF2CD36-0B97-D7AC-9846-FD12D87439E4}"/>
              </a:ext>
            </a:extLst>
          </p:cNvPr>
          <p:cNvSpPr>
            <a:spLocks noGrp="1"/>
          </p:cNvSpPr>
          <p:nvPr>
            <p:ph type="ctrTitle"/>
          </p:nvPr>
        </p:nvSpPr>
        <p:spPr>
          <a:xfrm>
            <a:off x="457200" y="838201"/>
            <a:ext cx="8229600" cy="762000"/>
          </a:xfrm>
        </p:spPr>
        <p:txBody>
          <a:bodyPr wrap="square" anchor="t">
            <a:normAutofit/>
          </a:bodyPr>
          <a:lstStyle/>
          <a:p>
            <a:r>
              <a:rPr lang="en-US" dirty="0"/>
              <a:t>System Beneficiaries </a:t>
            </a:r>
          </a:p>
        </p:txBody>
      </p:sp>
    </p:spTree>
    <p:extLst>
      <p:ext uri="{BB962C8B-B14F-4D97-AF65-F5344CB8AC3E}">
        <p14:creationId xmlns:p14="http://schemas.microsoft.com/office/powerpoint/2010/main" val="403902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en placed on top of a signature line">
            <a:extLst>
              <a:ext uri="{FF2B5EF4-FFF2-40B4-BE49-F238E27FC236}">
                <a16:creationId xmlns:a16="http://schemas.microsoft.com/office/drawing/2014/main" id="{6DEC3EF7-3903-708D-B2F6-C188B5B3CF18}"/>
              </a:ext>
            </a:extLst>
          </p:cNvPr>
          <p:cNvPicPr>
            <a:picLocks noChangeAspect="1"/>
          </p:cNvPicPr>
          <p:nvPr/>
        </p:nvPicPr>
        <p:blipFill rotWithShape="1">
          <a:blip r:embed="rId2"/>
          <a:srcRect l="40438" r="-1" b="-1"/>
          <a:stretch/>
        </p:blipFill>
        <p:spPr>
          <a:xfrm>
            <a:off x="457200" y="1600200"/>
            <a:ext cx="4038600" cy="4525963"/>
          </a:xfrm>
          <a:prstGeom prst="rect">
            <a:avLst/>
          </a:prstGeom>
          <a:noFill/>
        </p:spPr>
      </p:pic>
      <p:sp>
        <p:nvSpPr>
          <p:cNvPr id="2" name="Content Placeholder 1">
            <a:extLst>
              <a:ext uri="{FF2B5EF4-FFF2-40B4-BE49-F238E27FC236}">
                <a16:creationId xmlns:a16="http://schemas.microsoft.com/office/drawing/2014/main" id="{D8DD9726-E020-DB62-BB06-10989ABF8833}"/>
              </a:ext>
            </a:extLst>
          </p:cNvPr>
          <p:cNvSpPr>
            <a:spLocks noGrp="1"/>
          </p:cNvSpPr>
          <p:nvPr>
            <p:ph sz="half" idx="2"/>
          </p:nvPr>
        </p:nvSpPr>
        <p:spPr>
          <a:xfrm>
            <a:off x="4648200" y="1600200"/>
            <a:ext cx="4038600" cy="4525963"/>
          </a:xfrm>
        </p:spPr>
        <p:txBody>
          <a:bodyPr wrap="square" anchor="t">
            <a:normAutofit/>
          </a:bodyPr>
          <a:lstStyle/>
          <a:p>
            <a:pPr>
              <a:lnSpc>
                <a:spcPct val="90000"/>
              </a:lnSpc>
            </a:pPr>
            <a:r>
              <a:rPr lang="en-US" sz="1300" dirty="0"/>
              <a:t>Patient Record Management:</a:t>
            </a:r>
          </a:p>
          <a:p>
            <a:pPr marL="0" indent="0">
              <a:lnSpc>
                <a:spcPct val="90000"/>
              </a:lnSpc>
              <a:buNone/>
            </a:pPr>
            <a:r>
              <a:rPr lang="en-US" sz="1300" dirty="0"/>
              <a:t>Efficiently organize and access patient data for enhanced care and decision-making.</a:t>
            </a:r>
          </a:p>
          <a:p>
            <a:pPr>
              <a:lnSpc>
                <a:spcPct val="90000"/>
              </a:lnSpc>
            </a:pPr>
            <a:endParaRPr lang="en-US" sz="1300" dirty="0"/>
          </a:p>
          <a:p>
            <a:pPr>
              <a:lnSpc>
                <a:spcPct val="90000"/>
              </a:lnSpc>
            </a:pPr>
            <a:r>
              <a:rPr lang="en-US" sz="1300" dirty="0"/>
              <a:t>Appointment Scheduling:</a:t>
            </a:r>
          </a:p>
          <a:p>
            <a:pPr marL="0" indent="0">
              <a:lnSpc>
                <a:spcPct val="90000"/>
              </a:lnSpc>
              <a:buNone/>
            </a:pPr>
            <a:r>
              <a:rPr lang="en-US" sz="1300" dirty="0"/>
              <a:t>Streamline appointment booking and scheduling for patient convenience.</a:t>
            </a:r>
          </a:p>
          <a:p>
            <a:pPr>
              <a:lnSpc>
                <a:spcPct val="90000"/>
              </a:lnSpc>
            </a:pPr>
            <a:endParaRPr lang="en-US" sz="1300" dirty="0"/>
          </a:p>
          <a:p>
            <a:pPr>
              <a:lnSpc>
                <a:spcPct val="90000"/>
              </a:lnSpc>
            </a:pPr>
            <a:r>
              <a:rPr lang="en-US" sz="1300" dirty="0"/>
              <a:t>Medical Record Handling:</a:t>
            </a:r>
          </a:p>
          <a:p>
            <a:pPr marL="0" indent="0">
              <a:lnSpc>
                <a:spcPct val="90000"/>
              </a:lnSpc>
              <a:buNone/>
            </a:pPr>
            <a:r>
              <a:rPr lang="en-US" sz="1300" dirty="0"/>
              <a:t>Safely store, retrieve, and manage medical records, ensuring data integrity and security.</a:t>
            </a:r>
          </a:p>
          <a:p>
            <a:pPr>
              <a:lnSpc>
                <a:spcPct val="90000"/>
              </a:lnSpc>
            </a:pPr>
            <a:endParaRPr lang="en-US" sz="1300" dirty="0"/>
          </a:p>
          <a:p>
            <a:pPr>
              <a:lnSpc>
                <a:spcPct val="90000"/>
              </a:lnSpc>
            </a:pPr>
            <a:r>
              <a:rPr lang="en-US" sz="1300" dirty="0"/>
              <a:t>Billing and Insurance Management:</a:t>
            </a:r>
          </a:p>
          <a:p>
            <a:pPr marL="0" indent="0">
              <a:lnSpc>
                <a:spcPct val="90000"/>
              </a:lnSpc>
              <a:buNone/>
            </a:pPr>
            <a:r>
              <a:rPr lang="en-US" sz="1300" dirty="0"/>
              <a:t>Facilitate financial aspects of patient care and insurance claims.</a:t>
            </a:r>
          </a:p>
          <a:p>
            <a:pPr>
              <a:lnSpc>
                <a:spcPct val="90000"/>
              </a:lnSpc>
            </a:pPr>
            <a:endParaRPr lang="en-US" sz="1300" dirty="0"/>
          </a:p>
          <a:p>
            <a:pPr>
              <a:lnSpc>
                <a:spcPct val="90000"/>
              </a:lnSpc>
            </a:pPr>
            <a:r>
              <a:rPr lang="en-US" sz="1300" dirty="0"/>
              <a:t>HIPAA Compliance:</a:t>
            </a:r>
          </a:p>
          <a:p>
            <a:pPr marL="0" indent="0">
              <a:lnSpc>
                <a:spcPct val="90000"/>
              </a:lnSpc>
              <a:buNone/>
            </a:pPr>
            <a:r>
              <a:rPr lang="en-US" sz="1300" dirty="0"/>
              <a:t>Ensure strict compliance with regulations, such as HIPAA, for safeguarding patient data</a:t>
            </a:r>
          </a:p>
        </p:txBody>
      </p:sp>
      <p:sp>
        <p:nvSpPr>
          <p:cNvPr id="3" name="Title 2">
            <a:extLst>
              <a:ext uri="{FF2B5EF4-FFF2-40B4-BE49-F238E27FC236}">
                <a16:creationId xmlns:a16="http://schemas.microsoft.com/office/drawing/2014/main" id="{B86DCAC2-91B0-2305-745C-77DF920F13EA}"/>
              </a:ext>
            </a:extLst>
          </p:cNvPr>
          <p:cNvSpPr>
            <a:spLocks noGrp="1"/>
          </p:cNvSpPr>
          <p:nvPr>
            <p:ph type="ctrTitle"/>
          </p:nvPr>
        </p:nvSpPr>
        <p:spPr>
          <a:xfrm>
            <a:off x="457200" y="838201"/>
            <a:ext cx="8229600" cy="762000"/>
          </a:xfrm>
        </p:spPr>
        <p:txBody>
          <a:bodyPr wrap="square" anchor="t">
            <a:normAutofit/>
          </a:bodyPr>
          <a:lstStyle/>
          <a:p>
            <a:r>
              <a:rPr lang="en-US" dirty="0"/>
              <a:t>Primary Use Cases</a:t>
            </a:r>
          </a:p>
        </p:txBody>
      </p:sp>
    </p:spTree>
    <p:extLst>
      <p:ext uri="{BB962C8B-B14F-4D97-AF65-F5344CB8AC3E}">
        <p14:creationId xmlns:p14="http://schemas.microsoft.com/office/powerpoint/2010/main" val="375535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magnifying glass over a lock">
            <a:extLst>
              <a:ext uri="{FF2B5EF4-FFF2-40B4-BE49-F238E27FC236}">
                <a16:creationId xmlns:a16="http://schemas.microsoft.com/office/drawing/2014/main" id="{DA4B5B04-86A5-8D52-0BEC-65B80DF08E22}"/>
              </a:ext>
            </a:extLst>
          </p:cNvPr>
          <p:cNvPicPr>
            <a:picLocks noGrp="1" noChangeAspect="1"/>
          </p:cNvPicPr>
          <p:nvPr>
            <p:ph sz="half" idx="1"/>
          </p:nvPr>
        </p:nvPicPr>
        <p:blipFill>
          <a:blip r:embed="rId2"/>
          <a:stretch>
            <a:fillRect/>
          </a:stretch>
        </p:blipFill>
        <p:spPr>
          <a:xfrm>
            <a:off x="110727" y="1752600"/>
            <a:ext cx="4457701" cy="4114800"/>
          </a:xfrm>
        </p:spPr>
      </p:pic>
      <p:sp>
        <p:nvSpPr>
          <p:cNvPr id="3" name="Title 2">
            <a:extLst>
              <a:ext uri="{FF2B5EF4-FFF2-40B4-BE49-F238E27FC236}">
                <a16:creationId xmlns:a16="http://schemas.microsoft.com/office/drawing/2014/main" id="{A416361C-3D34-23C7-2E6B-24C3869F7FAA}"/>
              </a:ext>
            </a:extLst>
          </p:cNvPr>
          <p:cNvSpPr>
            <a:spLocks noGrp="1"/>
          </p:cNvSpPr>
          <p:nvPr>
            <p:ph type="ctrTitle"/>
          </p:nvPr>
        </p:nvSpPr>
        <p:spPr>
          <a:xfrm>
            <a:off x="457200" y="838201"/>
            <a:ext cx="8229600" cy="762000"/>
          </a:xfrm>
        </p:spPr>
        <p:txBody>
          <a:bodyPr wrap="square" anchor="t">
            <a:normAutofit/>
          </a:bodyPr>
          <a:lstStyle/>
          <a:p>
            <a:r>
              <a:rPr lang="en-US" dirty="0"/>
              <a:t>Business Rules</a:t>
            </a:r>
          </a:p>
        </p:txBody>
      </p:sp>
      <p:graphicFrame>
        <p:nvGraphicFramePr>
          <p:cNvPr id="5" name="Content Placeholder 1">
            <a:extLst>
              <a:ext uri="{FF2B5EF4-FFF2-40B4-BE49-F238E27FC236}">
                <a16:creationId xmlns:a16="http://schemas.microsoft.com/office/drawing/2014/main" id="{C1B7FA7F-25EF-01C8-BC7C-B64B210772AA}"/>
              </a:ext>
            </a:extLst>
          </p:cNvPr>
          <p:cNvGraphicFramePr>
            <a:graphicFrameLocks noGrp="1"/>
          </p:cNvGraphicFramePr>
          <p:nvPr>
            <p:ph sz="half" idx="2"/>
            <p:extLst>
              <p:ext uri="{D42A27DB-BD31-4B8C-83A1-F6EECF244321}">
                <p14:modId xmlns:p14="http://schemas.microsoft.com/office/powerpoint/2010/main" val="1432553761"/>
              </p:ext>
            </p:extLst>
          </p:nvPr>
        </p:nvGraphicFramePr>
        <p:xfrm>
          <a:off x="4648200" y="1600200"/>
          <a:ext cx="4038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343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629905-039D-4F66-A9A7-209961940330}"/>
              </a:ext>
            </a:extLst>
          </p:cNvPr>
          <p:cNvSpPr>
            <a:spLocks noGrp="1"/>
          </p:cNvSpPr>
          <p:nvPr>
            <p:ph type="ctrTitle"/>
          </p:nvPr>
        </p:nvSpPr>
        <p:spPr/>
        <p:txBody>
          <a:bodyPr/>
          <a:lstStyle/>
          <a:p>
            <a:r>
              <a:rPr lang="en-US" dirty="0"/>
              <a:t>ER Diagram</a:t>
            </a:r>
          </a:p>
        </p:txBody>
      </p:sp>
      <p:pic>
        <p:nvPicPr>
          <p:cNvPr id="9" name="Content Placeholder 8" descr="A diagram of a patient&#10;&#10;Description automatically generated">
            <a:extLst>
              <a:ext uri="{FF2B5EF4-FFF2-40B4-BE49-F238E27FC236}">
                <a16:creationId xmlns:a16="http://schemas.microsoft.com/office/drawing/2014/main" id="{AE168546-8BC5-BE87-F254-7A4C531EE71F}"/>
              </a:ext>
            </a:extLst>
          </p:cNvPr>
          <p:cNvPicPr>
            <a:picLocks noGrp="1" noChangeAspect="1"/>
          </p:cNvPicPr>
          <p:nvPr>
            <p:ph idx="1"/>
          </p:nvPr>
        </p:nvPicPr>
        <p:blipFill>
          <a:blip r:embed="rId2"/>
          <a:stretch>
            <a:fillRect/>
          </a:stretch>
        </p:blipFill>
        <p:spPr>
          <a:xfrm>
            <a:off x="1447800" y="1600200"/>
            <a:ext cx="6248399" cy="4525963"/>
          </a:xfrm>
          <a:ln>
            <a:solidFill>
              <a:schemeClr val="tx1"/>
            </a:solidFill>
          </a:ln>
        </p:spPr>
      </p:pic>
    </p:spTree>
    <p:extLst>
      <p:ext uri="{BB962C8B-B14F-4D97-AF65-F5344CB8AC3E}">
        <p14:creationId xmlns:p14="http://schemas.microsoft.com/office/powerpoint/2010/main" val="1063321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3D pattern of ring shapes connected by lines">
            <a:extLst>
              <a:ext uri="{FF2B5EF4-FFF2-40B4-BE49-F238E27FC236}">
                <a16:creationId xmlns:a16="http://schemas.microsoft.com/office/drawing/2014/main" id="{F37A3125-4FEF-CBB8-28B2-E489F498F69C}"/>
              </a:ext>
            </a:extLst>
          </p:cNvPr>
          <p:cNvPicPr>
            <a:picLocks noChangeAspect="1"/>
          </p:cNvPicPr>
          <p:nvPr/>
        </p:nvPicPr>
        <p:blipFill rotWithShape="1">
          <a:blip r:embed="rId2"/>
          <a:srcRect l="8542" r="41264" b="-2"/>
          <a:stretch/>
        </p:blipFill>
        <p:spPr>
          <a:xfrm>
            <a:off x="457200" y="1600200"/>
            <a:ext cx="4038600" cy="4525963"/>
          </a:xfrm>
          <a:prstGeom prst="rect">
            <a:avLst/>
          </a:prstGeom>
          <a:noFill/>
        </p:spPr>
      </p:pic>
      <p:sp>
        <p:nvSpPr>
          <p:cNvPr id="18" name="Content Placeholder 1">
            <a:extLst>
              <a:ext uri="{FF2B5EF4-FFF2-40B4-BE49-F238E27FC236}">
                <a16:creationId xmlns:a16="http://schemas.microsoft.com/office/drawing/2014/main" id="{419E309D-4E2D-4BD6-9AA3-66B02CDAD48F}"/>
              </a:ext>
            </a:extLst>
          </p:cNvPr>
          <p:cNvSpPr>
            <a:spLocks noGrp="1"/>
          </p:cNvSpPr>
          <p:nvPr>
            <p:ph sz="half" idx="2"/>
          </p:nvPr>
        </p:nvSpPr>
        <p:spPr>
          <a:xfrm>
            <a:off x="4648200" y="1600200"/>
            <a:ext cx="4038600" cy="4525963"/>
          </a:xfrm>
        </p:spPr>
        <p:txBody>
          <a:bodyPr wrap="square" anchor="t">
            <a:normAutofit/>
          </a:bodyPr>
          <a:lstStyle/>
          <a:p>
            <a:pPr>
              <a:lnSpc>
                <a:spcPct val="90000"/>
              </a:lnSpc>
            </a:pPr>
            <a:r>
              <a:rPr lang="en-US" sz="2000"/>
              <a:t>Tools for efficient handling of patient records, assessments, and treatment plans.</a:t>
            </a:r>
          </a:p>
          <a:p>
            <a:pPr>
              <a:lnSpc>
                <a:spcPct val="90000"/>
              </a:lnSpc>
            </a:pPr>
            <a:r>
              <a:rPr lang="en-US" sz="2000"/>
              <a:t>A storage engine for organized and secure data.</a:t>
            </a:r>
          </a:p>
          <a:p>
            <a:pPr>
              <a:lnSpc>
                <a:spcPct val="90000"/>
              </a:lnSpc>
            </a:pPr>
            <a:r>
              <a:rPr lang="en-US" sz="2000"/>
              <a:t>Consideration of a client/server setup for control and adherence to health regulations.</a:t>
            </a:r>
          </a:p>
          <a:p>
            <a:pPr>
              <a:lnSpc>
                <a:spcPct val="90000"/>
              </a:lnSpc>
            </a:pPr>
            <a:r>
              <a:rPr lang="en-US" sz="2000"/>
              <a:t>Contemplation of cloud services for scalability and remote accessibility.</a:t>
            </a:r>
          </a:p>
          <a:p>
            <a:pPr>
              <a:lnSpc>
                <a:spcPct val="90000"/>
              </a:lnSpc>
            </a:pPr>
            <a:r>
              <a:rPr lang="en-US" sz="2000"/>
              <a:t>Emphasis on data integrity, compliance, and regular database backups.</a:t>
            </a:r>
          </a:p>
        </p:txBody>
      </p:sp>
      <p:sp>
        <p:nvSpPr>
          <p:cNvPr id="3" name="Title 2">
            <a:extLst>
              <a:ext uri="{FF2B5EF4-FFF2-40B4-BE49-F238E27FC236}">
                <a16:creationId xmlns:a16="http://schemas.microsoft.com/office/drawing/2014/main" id="{90629905-039D-4F66-A9A7-209961940330}"/>
              </a:ext>
            </a:extLst>
          </p:cNvPr>
          <p:cNvSpPr>
            <a:spLocks noGrp="1"/>
          </p:cNvSpPr>
          <p:nvPr>
            <p:ph type="ctrTitle"/>
          </p:nvPr>
        </p:nvSpPr>
        <p:spPr>
          <a:xfrm>
            <a:off x="457200" y="838201"/>
            <a:ext cx="8229600" cy="762000"/>
          </a:xfrm>
        </p:spPr>
        <p:txBody>
          <a:bodyPr wrap="square" anchor="t">
            <a:normAutofit/>
          </a:bodyPr>
          <a:lstStyle/>
          <a:p>
            <a:r>
              <a:rPr lang="en-US" dirty="0"/>
              <a:t>Project Architecture</a:t>
            </a:r>
          </a:p>
        </p:txBody>
      </p:sp>
    </p:spTree>
    <p:extLst>
      <p:ext uri="{BB962C8B-B14F-4D97-AF65-F5344CB8AC3E}">
        <p14:creationId xmlns:p14="http://schemas.microsoft.com/office/powerpoint/2010/main" val="388689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91E4CE-A0C3-6AB2-AF5A-88A2A58E167E}"/>
              </a:ext>
            </a:extLst>
          </p:cNvPr>
          <p:cNvSpPr>
            <a:spLocks noGrp="1"/>
          </p:cNvSpPr>
          <p:nvPr>
            <p:ph idx="1"/>
          </p:nvPr>
        </p:nvSpPr>
        <p:spPr/>
        <p:txBody>
          <a:bodyPr/>
          <a:lstStyle/>
          <a:p>
            <a:r>
              <a:rPr lang="en-US" sz="1800" dirty="0"/>
              <a:t>Retrieve all patients who are 40 </a:t>
            </a:r>
            <a:r>
              <a:rPr lang="en-US" sz="1800" dirty="0" err="1"/>
              <a:t>yrs</a:t>
            </a:r>
            <a:r>
              <a:rPr lang="en-US" sz="1800" dirty="0"/>
              <a:t> and above with </a:t>
            </a:r>
            <a:r>
              <a:rPr lang="en-US" sz="1800" dirty="0" err="1"/>
              <a:t>MaxHR</a:t>
            </a:r>
            <a:r>
              <a:rPr lang="en-US" sz="1800" dirty="0"/>
              <a:t> above 170 and their Heart disease status :</a:t>
            </a:r>
          </a:p>
          <a:p>
            <a:pPr marL="0" indent="0">
              <a:buNone/>
            </a:pPr>
            <a:endParaRPr lang="en-US" sz="1800" dirty="0"/>
          </a:p>
          <a:p>
            <a:pPr marL="400050" lvl="1" indent="0">
              <a:buNone/>
            </a:pPr>
            <a:r>
              <a:rPr lang="en-US" sz="1200" dirty="0">
                <a:solidFill>
                  <a:schemeClr val="accent2"/>
                </a:solidFill>
              </a:rPr>
              <a:t>SELECT </a:t>
            </a:r>
            <a:r>
              <a:rPr lang="en-US" sz="1200" dirty="0" err="1">
                <a:solidFill>
                  <a:schemeClr val="accent2"/>
                </a:solidFill>
              </a:rPr>
              <a:t>p.Patient_ID</a:t>
            </a:r>
            <a:r>
              <a:rPr lang="en-US" sz="1200" dirty="0">
                <a:solidFill>
                  <a:schemeClr val="accent2"/>
                </a:solidFill>
              </a:rPr>
              <a:t>, </a:t>
            </a:r>
            <a:r>
              <a:rPr lang="en-US" sz="1200" dirty="0" err="1">
                <a:solidFill>
                  <a:schemeClr val="accent2"/>
                </a:solidFill>
              </a:rPr>
              <a:t>p.PAT_Name,p.PAT_Sex</a:t>
            </a:r>
            <a:r>
              <a:rPr lang="en-US" sz="1200" dirty="0">
                <a:solidFill>
                  <a:schemeClr val="accent2"/>
                </a:solidFill>
              </a:rPr>
              <a:t>, </a:t>
            </a:r>
            <a:r>
              <a:rPr lang="en-US" sz="1200" dirty="0" err="1">
                <a:solidFill>
                  <a:schemeClr val="accent2"/>
                </a:solidFill>
              </a:rPr>
              <a:t>h.RestingBP</a:t>
            </a:r>
            <a:r>
              <a:rPr lang="en-US" sz="1200" dirty="0">
                <a:solidFill>
                  <a:schemeClr val="accent2"/>
                </a:solidFill>
              </a:rPr>
              <a:t>, </a:t>
            </a:r>
            <a:r>
              <a:rPr lang="en-US" sz="1200" dirty="0" err="1">
                <a:solidFill>
                  <a:schemeClr val="accent2"/>
                </a:solidFill>
              </a:rPr>
              <a:t>h.Cholesterol</a:t>
            </a:r>
            <a:r>
              <a:rPr lang="en-US" sz="1200" dirty="0">
                <a:solidFill>
                  <a:schemeClr val="accent2"/>
                </a:solidFill>
              </a:rPr>
              <a:t>, </a:t>
            </a:r>
            <a:r>
              <a:rPr lang="en-US" sz="1200" dirty="0" err="1">
                <a:solidFill>
                  <a:schemeClr val="accent2"/>
                </a:solidFill>
              </a:rPr>
              <a:t>h.FastingBS</a:t>
            </a:r>
            <a:r>
              <a:rPr lang="en-US" sz="1200" dirty="0">
                <a:solidFill>
                  <a:schemeClr val="accent2"/>
                </a:solidFill>
              </a:rPr>
              <a:t>, </a:t>
            </a:r>
            <a:r>
              <a:rPr lang="en-US" sz="1200" dirty="0" err="1">
                <a:solidFill>
                  <a:schemeClr val="accent2"/>
                </a:solidFill>
              </a:rPr>
              <a:t>h.RestingECG</a:t>
            </a:r>
            <a:r>
              <a:rPr lang="en-US" sz="1200" dirty="0">
                <a:solidFill>
                  <a:schemeClr val="accent2"/>
                </a:solidFill>
              </a:rPr>
              <a:t>, </a:t>
            </a:r>
            <a:r>
              <a:rPr lang="en-US" sz="1200" dirty="0" err="1">
                <a:solidFill>
                  <a:schemeClr val="accent2"/>
                </a:solidFill>
              </a:rPr>
              <a:t>c.MaxHR,hd.HEART_DISEASE_STATUS</a:t>
            </a:r>
            <a:endParaRPr lang="en-US" sz="1200" dirty="0">
              <a:solidFill>
                <a:schemeClr val="accent2"/>
              </a:solidFill>
            </a:endParaRPr>
          </a:p>
          <a:p>
            <a:pPr marL="400050" lvl="1" indent="0">
              <a:buNone/>
            </a:pPr>
            <a:r>
              <a:rPr lang="en-US" sz="1200" dirty="0">
                <a:solidFill>
                  <a:schemeClr val="accent2"/>
                </a:solidFill>
              </a:rPr>
              <a:t>FROM PATIENT p</a:t>
            </a:r>
          </a:p>
          <a:p>
            <a:pPr marL="400050" lvl="1" indent="0">
              <a:buNone/>
            </a:pPr>
            <a:r>
              <a:rPr lang="en-US" sz="1200" dirty="0">
                <a:solidFill>
                  <a:schemeClr val="accent2"/>
                </a:solidFill>
              </a:rPr>
              <a:t>JOIN </a:t>
            </a:r>
            <a:r>
              <a:rPr lang="en-US" sz="1200" dirty="0" err="1">
                <a:solidFill>
                  <a:schemeClr val="accent2"/>
                </a:solidFill>
              </a:rPr>
              <a:t>HEARTMETRICS</a:t>
            </a:r>
            <a:r>
              <a:rPr lang="en-US" sz="1200" dirty="0">
                <a:solidFill>
                  <a:schemeClr val="accent2"/>
                </a:solidFill>
              </a:rPr>
              <a:t> h on </a:t>
            </a:r>
            <a:r>
              <a:rPr lang="en-US" sz="1200" dirty="0" err="1">
                <a:solidFill>
                  <a:schemeClr val="accent2"/>
                </a:solidFill>
              </a:rPr>
              <a:t>h.Patient_ID</a:t>
            </a:r>
            <a:r>
              <a:rPr lang="en-US" sz="1200" dirty="0">
                <a:solidFill>
                  <a:schemeClr val="accent2"/>
                </a:solidFill>
              </a:rPr>
              <a:t> = </a:t>
            </a:r>
            <a:r>
              <a:rPr lang="en-US" sz="1200" dirty="0" err="1">
                <a:solidFill>
                  <a:schemeClr val="accent2"/>
                </a:solidFill>
              </a:rPr>
              <a:t>p.Patient_ID</a:t>
            </a:r>
            <a:endParaRPr lang="en-US" sz="1200" dirty="0">
              <a:solidFill>
                <a:schemeClr val="accent2"/>
              </a:solidFill>
            </a:endParaRPr>
          </a:p>
          <a:p>
            <a:pPr marL="400050" lvl="1" indent="0">
              <a:buNone/>
            </a:pPr>
            <a:r>
              <a:rPr lang="en-US" sz="1200" dirty="0">
                <a:solidFill>
                  <a:schemeClr val="accent2"/>
                </a:solidFill>
              </a:rPr>
              <a:t>JOIN </a:t>
            </a:r>
            <a:r>
              <a:rPr lang="en-US" sz="1200" dirty="0" err="1">
                <a:solidFill>
                  <a:schemeClr val="accent2"/>
                </a:solidFill>
              </a:rPr>
              <a:t>HEARTDISEASESTATUS</a:t>
            </a:r>
            <a:r>
              <a:rPr lang="en-US" sz="1200" dirty="0">
                <a:solidFill>
                  <a:schemeClr val="accent2"/>
                </a:solidFill>
              </a:rPr>
              <a:t> </a:t>
            </a:r>
            <a:r>
              <a:rPr lang="en-US" sz="1200" dirty="0" err="1">
                <a:solidFill>
                  <a:schemeClr val="accent2"/>
                </a:solidFill>
              </a:rPr>
              <a:t>hd</a:t>
            </a:r>
            <a:r>
              <a:rPr lang="en-US" sz="1200" dirty="0">
                <a:solidFill>
                  <a:schemeClr val="accent2"/>
                </a:solidFill>
              </a:rPr>
              <a:t> on </a:t>
            </a:r>
            <a:r>
              <a:rPr lang="en-US" sz="1200" dirty="0" err="1">
                <a:solidFill>
                  <a:schemeClr val="accent2"/>
                </a:solidFill>
              </a:rPr>
              <a:t>hd.Patient_ID</a:t>
            </a:r>
            <a:r>
              <a:rPr lang="en-US" sz="1200" dirty="0">
                <a:solidFill>
                  <a:schemeClr val="accent2"/>
                </a:solidFill>
              </a:rPr>
              <a:t> = </a:t>
            </a:r>
            <a:r>
              <a:rPr lang="en-US" sz="1200" dirty="0" err="1">
                <a:solidFill>
                  <a:schemeClr val="accent2"/>
                </a:solidFill>
              </a:rPr>
              <a:t>p.Patient_ID</a:t>
            </a:r>
            <a:endParaRPr lang="en-US" sz="1200" dirty="0">
              <a:solidFill>
                <a:schemeClr val="accent2"/>
              </a:solidFill>
            </a:endParaRPr>
          </a:p>
          <a:p>
            <a:pPr marL="400050" lvl="1" indent="0">
              <a:buNone/>
            </a:pPr>
            <a:r>
              <a:rPr lang="en-US" sz="1200" dirty="0">
                <a:solidFill>
                  <a:schemeClr val="accent2"/>
                </a:solidFill>
              </a:rPr>
              <a:t>JOIN </a:t>
            </a:r>
            <a:r>
              <a:rPr lang="en-US" sz="1200" dirty="0" err="1">
                <a:solidFill>
                  <a:schemeClr val="accent2"/>
                </a:solidFill>
              </a:rPr>
              <a:t>CARDIAC_ASSESSMENT</a:t>
            </a:r>
            <a:r>
              <a:rPr lang="en-US" sz="1200" dirty="0">
                <a:solidFill>
                  <a:schemeClr val="accent2"/>
                </a:solidFill>
              </a:rPr>
              <a:t> c on </a:t>
            </a:r>
            <a:r>
              <a:rPr lang="en-US" sz="1200" dirty="0" err="1">
                <a:solidFill>
                  <a:schemeClr val="accent2"/>
                </a:solidFill>
              </a:rPr>
              <a:t>c.Patient_ID</a:t>
            </a:r>
            <a:r>
              <a:rPr lang="en-US" sz="1200" dirty="0">
                <a:solidFill>
                  <a:schemeClr val="accent2"/>
                </a:solidFill>
              </a:rPr>
              <a:t> = </a:t>
            </a:r>
            <a:r>
              <a:rPr lang="en-US" sz="1200" dirty="0" err="1">
                <a:solidFill>
                  <a:schemeClr val="accent2"/>
                </a:solidFill>
              </a:rPr>
              <a:t>p.Patient_ID</a:t>
            </a:r>
            <a:endParaRPr lang="en-US" sz="1200" dirty="0">
              <a:solidFill>
                <a:schemeClr val="accent2"/>
              </a:solidFill>
            </a:endParaRPr>
          </a:p>
          <a:p>
            <a:pPr marL="400050" lvl="1" indent="0">
              <a:buNone/>
            </a:pPr>
            <a:r>
              <a:rPr lang="en-US" sz="1200" dirty="0">
                <a:solidFill>
                  <a:schemeClr val="accent2"/>
                </a:solidFill>
              </a:rPr>
              <a:t>WHERE </a:t>
            </a:r>
            <a:r>
              <a:rPr lang="en-US" sz="1200" dirty="0" err="1">
                <a:solidFill>
                  <a:schemeClr val="accent2"/>
                </a:solidFill>
              </a:rPr>
              <a:t>p.PAT_Age</a:t>
            </a:r>
            <a:r>
              <a:rPr lang="en-US" sz="1200" dirty="0">
                <a:solidFill>
                  <a:schemeClr val="accent2"/>
                </a:solidFill>
              </a:rPr>
              <a:t> &lt;= 40</a:t>
            </a:r>
          </a:p>
          <a:p>
            <a:pPr marL="400050" lvl="1" indent="0">
              <a:buNone/>
            </a:pPr>
            <a:r>
              <a:rPr lang="en-US" sz="1200" dirty="0">
                <a:solidFill>
                  <a:schemeClr val="accent2"/>
                </a:solidFill>
              </a:rPr>
              <a:t>AND </a:t>
            </a:r>
            <a:r>
              <a:rPr lang="en-US" sz="1200" dirty="0" err="1">
                <a:solidFill>
                  <a:schemeClr val="accent2"/>
                </a:solidFill>
              </a:rPr>
              <a:t>c.MaxHR</a:t>
            </a:r>
            <a:r>
              <a:rPr lang="en-US" sz="1200" dirty="0">
                <a:solidFill>
                  <a:schemeClr val="accent2"/>
                </a:solidFill>
              </a:rPr>
              <a:t> = 170;</a:t>
            </a:r>
          </a:p>
          <a:p>
            <a:pPr marL="0" indent="0">
              <a:buNone/>
            </a:pPr>
            <a:endParaRPr lang="en-US" sz="1800" dirty="0"/>
          </a:p>
        </p:txBody>
      </p:sp>
      <p:sp>
        <p:nvSpPr>
          <p:cNvPr id="3" name="Title 2">
            <a:extLst>
              <a:ext uri="{FF2B5EF4-FFF2-40B4-BE49-F238E27FC236}">
                <a16:creationId xmlns:a16="http://schemas.microsoft.com/office/drawing/2014/main" id="{61B61A5B-1C4C-C5D9-8BCE-BA6EA0B31311}"/>
              </a:ext>
            </a:extLst>
          </p:cNvPr>
          <p:cNvSpPr>
            <a:spLocks noGrp="1"/>
          </p:cNvSpPr>
          <p:nvPr>
            <p:ph type="ctrTitle"/>
          </p:nvPr>
        </p:nvSpPr>
        <p:spPr/>
        <p:txBody>
          <a:bodyPr/>
          <a:lstStyle/>
          <a:p>
            <a:r>
              <a:rPr lang="en-US" dirty="0"/>
              <a:t>SQL QUERIES</a:t>
            </a:r>
          </a:p>
        </p:txBody>
      </p:sp>
      <p:pic>
        <p:nvPicPr>
          <p:cNvPr id="5" name="Picture 4">
            <a:extLst>
              <a:ext uri="{FF2B5EF4-FFF2-40B4-BE49-F238E27FC236}">
                <a16:creationId xmlns:a16="http://schemas.microsoft.com/office/drawing/2014/main" id="{2CCEB614-B48E-CE9F-E0F7-D77936C7F6C8}"/>
              </a:ext>
            </a:extLst>
          </p:cNvPr>
          <p:cNvPicPr>
            <a:picLocks noChangeAspect="1"/>
          </p:cNvPicPr>
          <p:nvPr/>
        </p:nvPicPr>
        <p:blipFill>
          <a:blip r:embed="rId2"/>
          <a:stretch>
            <a:fillRect/>
          </a:stretch>
        </p:blipFill>
        <p:spPr>
          <a:xfrm>
            <a:off x="946609" y="4730321"/>
            <a:ext cx="7250781" cy="1364092"/>
          </a:xfrm>
          <a:prstGeom prst="rect">
            <a:avLst/>
          </a:prstGeom>
          <a:ln w="28575">
            <a:solidFill>
              <a:schemeClr val="tx1"/>
            </a:solidFill>
          </a:ln>
        </p:spPr>
      </p:pic>
    </p:spTree>
    <p:extLst>
      <p:ext uri="{BB962C8B-B14F-4D97-AF65-F5344CB8AC3E}">
        <p14:creationId xmlns:p14="http://schemas.microsoft.com/office/powerpoint/2010/main" val="3949982388"/>
      </p:ext>
    </p:extLst>
  </p:cSld>
  <p:clrMapOvr>
    <a:masterClrMapping/>
  </p:clrMapOvr>
</p:sld>
</file>

<file path=ppt/theme/theme1.xml><?xml version="1.0" encoding="utf-8"?>
<a:theme xmlns:a="http://schemas.openxmlformats.org/drawingml/2006/main" name="powerpoint_newNE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powerpoint_newNEU</Template>
  <TotalTime>23844</TotalTime>
  <Words>1010</Words>
  <Application>Microsoft Office PowerPoint</Application>
  <PresentationFormat>On-screen Show (4:3)</PresentationFormat>
  <Paragraphs>106</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Helvetica</vt:lpstr>
      <vt:lpstr>Helvetica CE</vt:lpstr>
      <vt:lpstr>ITC New Baskerville Roman</vt:lpstr>
      <vt:lpstr>powerpoint_newNEU</vt:lpstr>
      <vt:lpstr>ITC 6000  Database Management Systems Final Project Presentation 2023 Fall B Project Title: </vt:lpstr>
      <vt:lpstr>Overview</vt:lpstr>
      <vt:lpstr>INTRODUCTION</vt:lpstr>
      <vt:lpstr>System Beneficiaries </vt:lpstr>
      <vt:lpstr>Primary Use Cases</vt:lpstr>
      <vt:lpstr>Business Rules</vt:lpstr>
      <vt:lpstr>ER Diagram</vt:lpstr>
      <vt:lpstr>Project Architecture</vt:lpstr>
      <vt:lpstr>SQL QUERIES</vt:lpstr>
      <vt:lpstr>SQL QUERIES</vt:lpstr>
      <vt:lpstr>SQL QUERIES</vt:lpstr>
      <vt:lpstr>Security and Privacy</vt:lpstr>
      <vt:lpstr>Next steps / Lessons Learned</vt:lpstr>
      <vt:lpstr>Recommendations</vt:lpstr>
    </vt:vector>
  </TitlesOfParts>
  <Company>Northeastern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m.lyons</dc:creator>
  <cp:lastModifiedBy>Priscilla Asare</cp:lastModifiedBy>
  <cp:revision>183</cp:revision>
  <dcterms:created xsi:type="dcterms:W3CDTF">2010-04-13T14:21:50Z</dcterms:created>
  <dcterms:modified xsi:type="dcterms:W3CDTF">2023-12-16T02:57:47Z</dcterms:modified>
</cp:coreProperties>
</file>