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0" r:id="rId2"/>
    <p:sldId id="264" r:id="rId3"/>
    <p:sldId id="271" r:id="rId4"/>
    <p:sldId id="281" r:id="rId5"/>
    <p:sldId id="272" r:id="rId6"/>
    <p:sldId id="280" r:id="rId7"/>
    <p:sldId id="286" r:id="rId8"/>
    <p:sldId id="287" r:id="rId9"/>
    <p:sldId id="306" r:id="rId10"/>
    <p:sldId id="304" r:id="rId11"/>
    <p:sldId id="291" r:id="rId12"/>
    <p:sldId id="293" r:id="rId13"/>
    <p:sldId id="260" r:id="rId14"/>
    <p:sldId id="282" r:id="rId15"/>
    <p:sldId id="303" r:id="rId16"/>
    <p:sldId id="307" r:id="rId17"/>
    <p:sldId id="305" r:id="rId18"/>
    <p:sldId id="276" r:id="rId19"/>
    <p:sldId id="277" r:id="rId20"/>
    <p:sldId id="309" r:id="rId21"/>
    <p:sldId id="295"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C37252-CE62-D990-ADB5-74E9D9540412}" name="Aravind Korutla" initials="AK" userId="S::korutla.a@northeastern.edu::1e531072-f449-48b3-8f6f-fa39d32e5d40" providerId="AD"/>
  <p188:author id="{89B6E1BD-AB2C-2D0C-996A-45718B394CC2}" name="Priscilla Asare" initials="PA" userId="S::asare.p@northeastern.edu::1c437a9c-9750-431c-b286-f67a257da55c" providerId="AD"/>
  <p188:author id="{39E9A2CA-761F-F946-AA63-02EBDF690135}" name="Alexandra Maurer" initials="AM" userId="S::maurer.al@northeastern.edu::3a941359-2e59-4371-ad85-f3b1edcc0d5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8AB28-B863-C8F7-A7DA-D0BB86BECC57}" v="3" dt="2024-06-24T14:20:46.072"/>
    <p1510:client id="{4A4B381D-7921-B4ED-B9E5-2FEAB0CE212D}" v="448" dt="2024-06-24T18:51:28.322"/>
    <p1510:client id="{55CD38A6-1566-F51B-00AE-F05A42C9C1D5}" v="40" dt="2024-06-24T21:30:24.703"/>
    <p1510:client id="{FF8F8CDF-DA91-30A4-73B3-F7F3A5453243}" v="87" dt="2024-06-24T18:50:44.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19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345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304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73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371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853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527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222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539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207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053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37884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RajaShekar\OneDrive%20-%20Northeastern%20University\Documents\interactive_plot.html"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EAD8-A02F-E8A9-663A-2F3E885FAA87}"/>
              </a:ext>
            </a:extLst>
          </p:cNvPr>
          <p:cNvSpPr>
            <a:spLocks noGrp="1"/>
          </p:cNvSpPr>
          <p:nvPr>
            <p:ph type="title"/>
          </p:nvPr>
        </p:nvSpPr>
        <p:spPr>
          <a:xfrm>
            <a:off x="838200" y="365125"/>
            <a:ext cx="10515600" cy="5763092"/>
          </a:xfrm>
        </p:spPr>
        <p:txBody>
          <a:bodyPr>
            <a:normAutofit fontScale="90000"/>
          </a:bodyPr>
          <a:lstStyle/>
          <a:p>
            <a:pPr algn="ctr"/>
            <a:br>
              <a:rPr lang="en-US"/>
            </a:br>
            <a:br>
              <a:rPr lang="en-US"/>
            </a:br>
            <a:br>
              <a:rPr lang="en-US"/>
            </a:br>
            <a:br>
              <a:rPr lang="en-US"/>
            </a:br>
            <a:r>
              <a:rPr lang="en-US" sz="3600">
                <a:latin typeface="Times New Roman"/>
                <a:cs typeface="Times New Roman"/>
              </a:rPr>
              <a:t>GROUP 1</a:t>
            </a:r>
            <a:br>
              <a:rPr lang="en-US" sz="3600">
                <a:latin typeface="Times New Roman"/>
              </a:rPr>
            </a:br>
            <a:br>
              <a:rPr lang="en-US" sz="3600">
                <a:latin typeface="Times New Roman"/>
              </a:rPr>
            </a:br>
            <a:r>
              <a:rPr lang="en-US" sz="3600" b="1">
                <a:latin typeface="Times New Roman"/>
                <a:ea typeface="+mj-lt"/>
                <a:cs typeface="+mj-lt"/>
              </a:rPr>
              <a:t>INTEGRATED EXPERIENTIAL LEARNING</a:t>
            </a:r>
            <a:br>
              <a:rPr lang="en-US" sz="3600">
                <a:latin typeface="Times New Roman"/>
              </a:rPr>
            </a:br>
            <a:br>
              <a:rPr lang="en-US" sz="3600">
                <a:latin typeface="Times New Roman"/>
              </a:rPr>
            </a:br>
            <a:br>
              <a:rPr lang="en-US" sz="3600">
                <a:latin typeface="Times New Roman"/>
              </a:rPr>
            </a:br>
            <a:r>
              <a:rPr lang="en-US" sz="3600" err="1">
                <a:latin typeface="Times New Roman"/>
                <a:cs typeface="Times New Roman"/>
              </a:rPr>
              <a:t>Nearpeer</a:t>
            </a:r>
            <a:r>
              <a:rPr lang="en-US" sz="3600">
                <a:latin typeface="Times New Roman"/>
                <a:cs typeface="Times New Roman"/>
              </a:rPr>
              <a:t> Usage and Engagement to Predict Non-Enrollment</a:t>
            </a:r>
            <a:br>
              <a:rPr lang="en-US"/>
            </a:br>
            <a:br>
              <a:rPr lang="en-US"/>
            </a:br>
            <a:br>
              <a:rPr lang="en-US"/>
            </a:br>
            <a:br>
              <a:rPr lang="en-US"/>
            </a:br>
            <a:br>
              <a:rPr lang="en-US"/>
            </a:br>
            <a:endParaRPr lang="en-US"/>
          </a:p>
        </p:txBody>
      </p:sp>
    </p:spTree>
    <p:extLst>
      <p:ext uri="{BB962C8B-B14F-4D97-AF65-F5344CB8AC3E}">
        <p14:creationId xmlns:p14="http://schemas.microsoft.com/office/powerpoint/2010/main" val="2808928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E6AD-3EF0-4BA1-567F-8D0EE1CB7E97}"/>
              </a:ext>
            </a:extLst>
          </p:cNvPr>
          <p:cNvSpPr>
            <a:spLocks noGrp="1"/>
          </p:cNvSpPr>
          <p:nvPr>
            <p:ph type="title"/>
          </p:nvPr>
        </p:nvSpPr>
        <p:spPr>
          <a:xfrm>
            <a:off x="839788" y="104422"/>
            <a:ext cx="7916237" cy="1606200"/>
          </a:xfrm>
        </p:spPr>
        <p:txBody>
          <a:bodyPr>
            <a:normAutofit/>
          </a:bodyPr>
          <a:lstStyle/>
          <a:p>
            <a:r>
              <a:rPr lang="en-US" sz="2800">
                <a:latin typeface="Times New Roman"/>
                <a:cs typeface="Times New Roman"/>
              </a:rPr>
              <a:t>Enrollment status by Deposit Month and Residency</a:t>
            </a:r>
          </a:p>
        </p:txBody>
      </p:sp>
      <p:pic>
        <p:nvPicPr>
          <p:cNvPr id="5" name="Content Placeholder 4" descr="Uploaded image">
            <a:extLst>
              <a:ext uri="{FF2B5EF4-FFF2-40B4-BE49-F238E27FC236}">
                <a16:creationId xmlns:a16="http://schemas.microsoft.com/office/drawing/2014/main" id="{0647FEE7-D628-CD74-F256-1DC43DB15439}"/>
              </a:ext>
            </a:extLst>
          </p:cNvPr>
          <p:cNvPicPr>
            <a:picLocks noGrp="1" noChangeAspect="1"/>
          </p:cNvPicPr>
          <p:nvPr>
            <p:ph idx="1"/>
          </p:nvPr>
        </p:nvPicPr>
        <p:blipFill>
          <a:blip r:embed="rId2"/>
          <a:stretch>
            <a:fillRect/>
          </a:stretch>
        </p:blipFill>
        <p:spPr>
          <a:xfrm>
            <a:off x="5108461" y="1887336"/>
            <a:ext cx="6433158" cy="4097375"/>
          </a:xfrm>
        </p:spPr>
      </p:pic>
      <p:sp>
        <p:nvSpPr>
          <p:cNvPr id="4" name="Text Placeholder 3">
            <a:extLst>
              <a:ext uri="{FF2B5EF4-FFF2-40B4-BE49-F238E27FC236}">
                <a16:creationId xmlns:a16="http://schemas.microsoft.com/office/drawing/2014/main" id="{A9D4C307-CBC2-A971-EF29-E52DE12881F4}"/>
              </a:ext>
            </a:extLst>
          </p:cNvPr>
          <p:cNvSpPr>
            <a:spLocks noGrp="1"/>
          </p:cNvSpPr>
          <p:nvPr>
            <p:ph type="body" sz="half" idx="2"/>
          </p:nvPr>
        </p:nvSpPr>
        <p:spPr>
          <a:xfrm>
            <a:off x="485170" y="1885384"/>
            <a:ext cx="4424237" cy="3659686"/>
          </a:xfrm>
        </p:spPr>
        <p:txBody>
          <a:bodyPr vert="horz" lIns="91440" tIns="45720" rIns="91440" bIns="45720" rtlCol="0" anchor="t">
            <a:normAutofit lnSpcReduction="10000"/>
          </a:bodyPr>
          <a:lstStyle/>
          <a:p>
            <a:pPr marL="342900" indent="-342900">
              <a:buChar char="•"/>
            </a:pPr>
            <a:r>
              <a:rPr lang="en-US" sz="2000">
                <a:latin typeface="Times New Roman"/>
                <a:ea typeface="+mn-lt"/>
                <a:cs typeface="+mn-lt"/>
              </a:rPr>
              <a:t>The chart displays monthly enrollment trends, revealing peaks in March and May for in-state students, and a significant peak in May for out-of-state students, underscoring key periods of student engagement.</a:t>
            </a:r>
            <a:endParaRPr lang="en-US" sz="2000">
              <a:latin typeface="Times New Roman"/>
              <a:cs typeface="Times New Roman"/>
            </a:endParaRPr>
          </a:p>
          <a:p>
            <a:pPr marL="342900" indent="-342900">
              <a:buChar char="•"/>
            </a:pPr>
            <a:r>
              <a:rPr lang="en-US" sz="2000">
                <a:latin typeface="Times New Roman"/>
                <a:ea typeface="+mn-lt"/>
                <a:cs typeface="+mn-lt"/>
              </a:rPr>
              <a:t>It highlights more consistent enrollment for in-state students across various months, suggesting targeted outreach during lower activity months could enhance out-of-state student enrollment.</a:t>
            </a:r>
          </a:p>
          <a:p>
            <a:pPr marL="342900" indent="-342900">
              <a:buChar char="•"/>
            </a:pPr>
            <a:r>
              <a:rPr lang="en-US" sz="2000">
                <a:latin typeface="Times New Roman"/>
                <a:cs typeface="Times New Roman"/>
                <a:hlinkClick r:id="rId3"/>
              </a:rPr>
              <a:t>Interactive plot</a:t>
            </a:r>
            <a:endParaRPr lang="en-US" sz="2000">
              <a:latin typeface="Times New Roman"/>
              <a:cs typeface="Times New Roman"/>
            </a:endParaRPr>
          </a:p>
        </p:txBody>
      </p:sp>
    </p:spTree>
    <p:extLst>
      <p:ext uri="{BB962C8B-B14F-4D97-AF65-F5344CB8AC3E}">
        <p14:creationId xmlns:p14="http://schemas.microsoft.com/office/powerpoint/2010/main" val="340268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265-F112-3458-D0C2-96E2171C81CB}"/>
              </a:ext>
            </a:extLst>
          </p:cNvPr>
          <p:cNvSpPr>
            <a:spLocks noGrp="1"/>
          </p:cNvSpPr>
          <p:nvPr>
            <p:ph type="title"/>
          </p:nvPr>
        </p:nvSpPr>
        <p:spPr/>
        <p:txBody>
          <a:bodyPr>
            <a:normAutofit/>
          </a:bodyPr>
          <a:lstStyle/>
          <a:p>
            <a:r>
              <a:rPr lang="en-US" sz="3200">
                <a:latin typeface="Times New Roman"/>
                <a:cs typeface="Times New Roman"/>
              </a:rPr>
              <a:t>Major and Student Age </a:t>
            </a:r>
            <a:endParaRPr lang="en-US"/>
          </a:p>
        </p:txBody>
      </p:sp>
      <p:sp>
        <p:nvSpPr>
          <p:cNvPr id="9" name="TextBox 8">
            <a:extLst>
              <a:ext uri="{FF2B5EF4-FFF2-40B4-BE49-F238E27FC236}">
                <a16:creationId xmlns:a16="http://schemas.microsoft.com/office/drawing/2014/main" id="{7BB93D83-6DA2-5276-6221-A549F5B67959}"/>
              </a:ext>
            </a:extLst>
          </p:cNvPr>
          <p:cNvSpPr txBox="1"/>
          <p:nvPr/>
        </p:nvSpPr>
        <p:spPr>
          <a:xfrm>
            <a:off x="835365" y="1866705"/>
            <a:ext cx="3557401" cy="311880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a:buChar char="•"/>
            </a:pPr>
            <a:r>
              <a:rPr lang="en-US" sz="2000">
                <a:latin typeface="Times New Roman"/>
                <a:cs typeface="Times New Roman"/>
              </a:rPr>
              <a:t>To understand the relationship between age and major this plot shows age density of the top 10 majors. </a:t>
            </a:r>
          </a:p>
          <a:p>
            <a:pPr marL="342900" indent="-342900">
              <a:lnSpc>
                <a:spcPct val="90000"/>
              </a:lnSpc>
              <a:spcBef>
                <a:spcPts val="1000"/>
              </a:spcBef>
              <a:buFont typeface="Arial"/>
              <a:buChar char="•"/>
            </a:pPr>
            <a:r>
              <a:rPr lang="en-US" sz="2000">
                <a:latin typeface="Times New Roman"/>
                <a:cs typeface="Times New Roman"/>
              </a:rPr>
              <a:t>This shows some difference within age demographics of the most popular majors. </a:t>
            </a:r>
          </a:p>
          <a:p>
            <a:pPr marL="342900" indent="-342900">
              <a:lnSpc>
                <a:spcPct val="90000"/>
              </a:lnSpc>
              <a:spcBef>
                <a:spcPts val="1000"/>
              </a:spcBef>
              <a:buFont typeface="Arial"/>
              <a:buChar char="•"/>
            </a:pPr>
            <a:r>
              <a:rPr lang="en-US" sz="2000">
                <a:latin typeface="Times New Roman"/>
                <a:cs typeface="Times New Roman"/>
              </a:rPr>
              <a:t>We chose10 because there were 90 unique majors to choose from. </a:t>
            </a:r>
          </a:p>
        </p:txBody>
      </p:sp>
      <p:pic>
        <p:nvPicPr>
          <p:cNvPr id="10" name="Picture 9" descr="A graph of a number of students&#10;&#10;Description automatically generated">
            <a:extLst>
              <a:ext uri="{FF2B5EF4-FFF2-40B4-BE49-F238E27FC236}">
                <a16:creationId xmlns:a16="http://schemas.microsoft.com/office/drawing/2014/main" id="{AD43C831-D937-3FCE-8E3B-B9AA3728C683}"/>
              </a:ext>
            </a:extLst>
          </p:cNvPr>
          <p:cNvPicPr>
            <a:picLocks noChangeAspect="1"/>
          </p:cNvPicPr>
          <p:nvPr/>
        </p:nvPicPr>
        <p:blipFill>
          <a:blip r:embed="rId2"/>
          <a:stretch>
            <a:fillRect/>
          </a:stretch>
        </p:blipFill>
        <p:spPr>
          <a:xfrm>
            <a:off x="4658896" y="1537913"/>
            <a:ext cx="6697578" cy="4438012"/>
          </a:xfrm>
          <a:prstGeom prst="rect">
            <a:avLst/>
          </a:prstGeom>
        </p:spPr>
      </p:pic>
    </p:spTree>
    <p:extLst>
      <p:ext uri="{BB962C8B-B14F-4D97-AF65-F5344CB8AC3E}">
        <p14:creationId xmlns:p14="http://schemas.microsoft.com/office/powerpoint/2010/main" val="399939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265-F112-3458-D0C2-96E2171C81CB}"/>
              </a:ext>
            </a:extLst>
          </p:cNvPr>
          <p:cNvSpPr>
            <a:spLocks noGrp="1"/>
          </p:cNvSpPr>
          <p:nvPr>
            <p:ph type="title"/>
          </p:nvPr>
        </p:nvSpPr>
        <p:spPr/>
        <p:txBody>
          <a:bodyPr>
            <a:normAutofit/>
          </a:bodyPr>
          <a:lstStyle/>
          <a:p>
            <a:r>
              <a:rPr lang="en-US" sz="3200">
                <a:latin typeface="Times New Roman"/>
                <a:ea typeface="+mj-lt"/>
                <a:cs typeface="+mj-lt"/>
              </a:rPr>
              <a:t>Significance </a:t>
            </a:r>
            <a:r>
              <a:rPr lang="en-US" sz="3200">
                <a:latin typeface="Times New Roman"/>
                <a:cs typeface="Times New Roman"/>
              </a:rPr>
              <a:t>Between Deposit Date and Orientation Attendance </a:t>
            </a:r>
            <a:endParaRPr lang="en-US">
              <a:latin typeface="Times New Roman"/>
              <a:cs typeface="Times New Roman"/>
            </a:endParaRPr>
          </a:p>
        </p:txBody>
      </p:sp>
      <p:sp>
        <p:nvSpPr>
          <p:cNvPr id="7" name="TextBox 6">
            <a:extLst>
              <a:ext uri="{FF2B5EF4-FFF2-40B4-BE49-F238E27FC236}">
                <a16:creationId xmlns:a16="http://schemas.microsoft.com/office/drawing/2014/main" id="{601A1E57-3A44-A814-E798-E8B83108306A}"/>
              </a:ext>
            </a:extLst>
          </p:cNvPr>
          <p:cNvSpPr txBox="1"/>
          <p:nvPr/>
        </p:nvSpPr>
        <p:spPr>
          <a:xfrm>
            <a:off x="835365" y="1727041"/>
            <a:ext cx="4442879" cy="41344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 Mann-Whitney U test was performed to test the significance of the relationship. </a:t>
            </a:r>
          </a:p>
          <a:p>
            <a:r>
              <a:rPr lang="en-US" sz="2000">
                <a:latin typeface="Times New Roman"/>
                <a:ea typeface="+mn-lt"/>
                <a:cs typeface="+mn-lt"/>
              </a:rPr>
              <a:t>Results: </a:t>
            </a:r>
          </a:p>
          <a:p>
            <a:r>
              <a:rPr lang="en-US" sz="2000">
                <a:latin typeface="Times New Roman"/>
                <a:ea typeface="+mn-lt"/>
                <a:cs typeface="+mn-lt"/>
              </a:rPr>
              <a:t> Test Statistic: 20672.5</a:t>
            </a:r>
            <a:endParaRPr lang="en-US" sz="2000">
              <a:latin typeface="Times New Roman"/>
              <a:cs typeface="Times New Roman"/>
            </a:endParaRPr>
          </a:p>
          <a:p>
            <a:r>
              <a:rPr lang="en-US" sz="2000">
                <a:latin typeface="Times New Roman"/>
                <a:ea typeface="+mn-lt"/>
                <a:cs typeface="+mn-lt"/>
              </a:rPr>
              <a:t> P-value: 0.1108133564922299</a:t>
            </a:r>
            <a:endParaRPr lang="en-US" sz="2000">
              <a:latin typeface="Times New Roman"/>
              <a:cs typeface="Times New Roman"/>
            </a:endParaRPr>
          </a:p>
          <a:p>
            <a:pPr>
              <a:lnSpc>
                <a:spcPct val="90000"/>
              </a:lnSpc>
              <a:spcBef>
                <a:spcPts val="1000"/>
              </a:spcBef>
            </a:pPr>
            <a:r>
              <a:rPr lang="en-US" sz="2000">
                <a:latin typeface="Times New Roman"/>
                <a:ea typeface="+mn-lt"/>
                <a:cs typeface="+mn-lt"/>
              </a:rPr>
              <a:t>The p-value is greater than the target significance level of 0.05, suggesting that there is no statistically significant difference in the distribution of deposit months between students who attended orientation and those who did not.</a:t>
            </a:r>
            <a:endParaRPr lang="en-US" sz="2000">
              <a:latin typeface="Times New Roman"/>
              <a:cs typeface="Times New Roman"/>
            </a:endParaRPr>
          </a:p>
          <a:p>
            <a:pPr marL="342900" indent="-342900">
              <a:lnSpc>
                <a:spcPct val="90000"/>
              </a:lnSpc>
              <a:spcBef>
                <a:spcPts val="1000"/>
              </a:spcBef>
              <a:buFont typeface="Arial"/>
              <a:buChar char="•"/>
            </a:pPr>
            <a:endParaRPr lang="en-US" sz="2000">
              <a:latin typeface="Times New Roman"/>
              <a:cs typeface="Times New Roman"/>
            </a:endParaRPr>
          </a:p>
        </p:txBody>
      </p:sp>
      <p:pic>
        <p:nvPicPr>
          <p:cNvPr id="4" name="Picture 3" descr="A chart of a distribution of deposit&#10;&#10;Description automatically generated">
            <a:extLst>
              <a:ext uri="{FF2B5EF4-FFF2-40B4-BE49-F238E27FC236}">
                <a16:creationId xmlns:a16="http://schemas.microsoft.com/office/drawing/2014/main" id="{4583FACB-B72B-980A-65F4-D46C341D0DC5}"/>
              </a:ext>
            </a:extLst>
          </p:cNvPr>
          <p:cNvPicPr>
            <a:picLocks noChangeAspect="1"/>
          </p:cNvPicPr>
          <p:nvPr/>
        </p:nvPicPr>
        <p:blipFill>
          <a:blip r:embed="rId2"/>
          <a:stretch>
            <a:fillRect/>
          </a:stretch>
        </p:blipFill>
        <p:spPr>
          <a:xfrm>
            <a:off x="5388547" y="1300557"/>
            <a:ext cx="6367660" cy="4796449"/>
          </a:xfrm>
          <a:prstGeom prst="rect">
            <a:avLst/>
          </a:prstGeom>
        </p:spPr>
      </p:pic>
    </p:spTree>
    <p:extLst>
      <p:ext uri="{BB962C8B-B14F-4D97-AF65-F5344CB8AC3E}">
        <p14:creationId xmlns:p14="http://schemas.microsoft.com/office/powerpoint/2010/main" val="263280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7DA3-8F73-D2E9-350F-018A8BBE7050}"/>
              </a:ext>
            </a:extLst>
          </p:cNvPr>
          <p:cNvSpPr>
            <a:spLocks noGrp="1"/>
          </p:cNvSpPr>
          <p:nvPr>
            <p:ph type="title"/>
          </p:nvPr>
        </p:nvSpPr>
        <p:spPr>
          <a:xfrm>
            <a:off x="695035" y="616046"/>
            <a:ext cx="3709176" cy="1096477"/>
          </a:xfrm>
        </p:spPr>
        <p:txBody>
          <a:bodyPr anchor="b">
            <a:normAutofit/>
          </a:bodyPr>
          <a:lstStyle/>
          <a:p>
            <a:r>
              <a:rPr lang="en-US" sz="4000">
                <a:latin typeface="Times New Roman"/>
                <a:cs typeface="Times New Roman"/>
              </a:rPr>
              <a:t>Key Questions</a:t>
            </a:r>
            <a:endParaRPr lang="en-US" sz="4000"/>
          </a:p>
        </p:txBody>
      </p:sp>
      <p:sp>
        <p:nvSpPr>
          <p:cNvPr id="23" name="Content Placeholder 22">
            <a:extLst>
              <a:ext uri="{FF2B5EF4-FFF2-40B4-BE49-F238E27FC236}">
                <a16:creationId xmlns:a16="http://schemas.microsoft.com/office/drawing/2014/main" id="{65DB5772-F2A7-AD2B-87AA-D98E59C5EB18}"/>
              </a:ext>
            </a:extLst>
          </p:cNvPr>
          <p:cNvSpPr>
            <a:spLocks noGrp="1"/>
          </p:cNvSpPr>
          <p:nvPr>
            <p:ph idx="1"/>
          </p:nvPr>
        </p:nvSpPr>
        <p:spPr>
          <a:xfrm>
            <a:off x="1624012" y="1825625"/>
            <a:ext cx="8801101" cy="4351338"/>
          </a:xfrm>
        </p:spPr>
        <p:txBody>
          <a:bodyPr vert="horz" lIns="91440" tIns="45720" rIns="91440" bIns="45720" rtlCol="0" anchor="t">
            <a:noAutofit/>
          </a:bodyPr>
          <a:lstStyle/>
          <a:p>
            <a:pPr>
              <a:lnSpc>
                <a:spcPct val="100000"/>
              </a:lnSpc>
              <a:spcBef>
                <a:spcPts val="0"/>
              </a:spcBef>
            </a:pPr>
            <a:r>
              <a:rPr lang="en-US" sz="2000">
                <a:latin typeface="Times New Roman"/>
                <a:cs typeface="Arial"/>
              </a:rPr>
              <a:t>How do Application Student Type, Orientation Attendance Y/N, and Number of Peers relate to Enrolled at Census Y/N? Does the data indicate that certain types of applicants, along with their orientation attendance and social connections, are more likely to complete the enrollment process?</a:t>
            </a:r>
          </a:p>
          <a:p>
            <a:pPr marL="0" indent="0">
              <a:lnSpc>
                <a:spcPct val="100000"/>
              </a:lnSpc>
              <a:spcBef>
                <a:spcPts val="0"/>
              </a:spcBef>
              <a:buNone/>
            </a:pPr>
            <a:endParaRPr lang="en-US" sz="2000">
              <a:latin typeface="Times New Roman"/>
              <a:cs typeface="Arial"/>
            </a:endParaRPr>
          </a:p>
          <a:p>
            <a:pPr>
              <a:lnSpc>
                <a:spcPct val="100000"/>
              </a:lnSpc>
              <a:spcBef>
                <a:spcPts val="0"/>
              </a:spcBef>
            </a:pPr>
            <a:r>
              <a:rPr lang="en-US" sz="2000">
                <a:latin typeface="Times New Roman"/>
                <a:cs typeface="Arial"/>
              </a:rPr>
              <a:t>How does the frequency of undecided (Major) students vary concerning their age and total chats, and how does this relate to their enrollment status?</a:t>
            </a:r>
          </a:p>
          <a:p>
            <a:pPr marL="0" indent="0">
              <a:lnSpc>
                <a:spcPct val="100000"/>
              </a:lnSpc>
              <a:spcBef>
                <a:spcPts val="0"/>
              </a:spcBef>
              <a:buNone/>
            </a:pPr>
            <a:endParaRPr lang="en-US" sz="2000">
              <a:latin typeface="Times New Roman"/>
              <a:cs typeface="Arial"/>
            </a:endParaRPr>
          </a:p>
          <a:p>
            <a:pPr>
              <a:lnSpc>
                <a:spcPct val="100000"/>
              </a:lnSpc>
              <a:spcBef>
                <a:spcPts val="0"/>
              </a:spcBef>
            </a:pPr>
            <a:r>
              <a:rPr lang="en-US" sz="2000">
                <a:latin typeface="Times New Roman"/>
                <a:cs typeface="Arial"/>
              </a:rPr>
              <a:t>Is there a particular month during which deposits are more strongly associated with enrollment?</a:t>
            </a:r>
          </a:p>
          <a:p>
            <a:endParaRPr lang="en-US" sz="2000">
              <a:latin typeface="Times New Roman"/>
              <a:cs typeface="Times New Roman"/>
            </a:endParaRPr>
          </a:p>
        </p:txBody>
      </p:sp>
    </p:spTree>
    <p:extLst>
      <p:ext uri="{BB962C8B-B14F-4D97-AF65-F5344CB8AC3E}">
        <p14:creationId xmlns:p14="http://schemas.microsoft.com/office/powerpoint/2010/main" val="65515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8CF20D-981B-214D-1018-5A07830D3020}"/>
              </a:ext>
            </a:extLst>
          </p:cNvPr>
          <p:cNvSpPr/>
          <p:nvPr/>
        </p:nvSpPr>
        <p:spPr>
          <a:xfrm>
            <a:off x="6227091" y="1563793"/>
            <a:ext cx="5102117" cy="4017051"/>
          </a:xfrm>
          <a:prstGeom prst="rect">
            <a:avLst/>
          </a:prstGeom>
          <a:solidFill>
            <a:schemeClr val="bg1">
              <a:lumMod val="95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DC0FB-8145-F690-0B84-AED603A49523}"/>
              </a:ext>
            </a:extLst>
          </p:cNvPr>
          <p:cNvSpPr>
            <a:spLocks noGrp="1"/>
          </p:cNvSpPr>
          <p:nvPr>
            <p:ph type="title"/>
          </p:nvPr>
        </p:nvSpPr>
        <p:spPr>
          <a:xfrm>
            <a:off x="6236525" y="5689228"/>
            <a:ext cx="5092535" cy="850551"/>
          </a:xfrm>
        </p:spPr>
        <p:txBody>
          <a:bodyPr vert="horz" lIns="91440" tIns="45720" rIns="91440" bIns="45720" rtlCol="0" anchor="ctr">
            <a:noAutofit/>
          </a:bodyPr>
          <a:lstStyle/>
          <a:p>
            <a:r>
              <a:rPr lang="en-US" sz="2000" b="1">
                <a:latin typeface="Times New Roman"/>
                <a:cs typeface="Times New Roman"/>
              </a:rPr>
              <a:t>Data Split: </a:t>
            </a:r>
            <a:br>
              <a:rPr lang="en-US" sz="2000">
                <a:latin typeface="Times New Roman"/>
                <a:cs typeface="Times New Roman"/>
              </a:rPr>
            </a:br>
            <a:r>
              <a:rPr lang="en-US" sz="2000">
                <a:latin typeface="Times New Roman"/>
                <a:cs typeface="Times New Roman"/>
              </a:rPr>
              <a:t>Training set: 70% of dataset</a:t>
            </a:r>
            <a:br>
              <a:rPr lang="en-US" sz="2000">
                <a:latin typeface="Times New Roman"/>
                <a:cs typeface="Times New Roman"/>
              </a:rPr>
            </a:br>
            <a:r>
              <a:rPr lang="en-US" sz="2000">
                <a:latin typeface="Times New Roman"/>
                <a:cs typeface="Times New Roman"/>
              </a:rPr>
              <a:t>Testing set: 30% of dataset</a:t>
            </a:r>
          </a:p>
        </p:txBody>
      </p:sp>
      <p:sp>
        <p:nvSpPr>
          <p:cNvPr id="3" name="Content Placeholder 2">
            <a:extLst>
              <a:ext uri="{FF2B5EF4-FFF2-40B4-BE49-F238E27FC236}">
                <a16:creationId xmlns:a16="http://schemas.microsoft.com/office/drawing/2014/main" id="{8EA2DC08-BF4E-F517-0212-511BF6B11C70}"/>
              </a:ext>
            </a:extLst>
          </p:cNvPr>
          <p:cNvSpPr>
            <a:spLocks noGrp="1"/>
          </p:cNvSpPr>
          <p:nvPr>
            <p:ph sz="half" idx="1"/>
          </p:nvPr>
        </p:nvSpPr>
        <p:spPr>
          <a:xfrm>
            <a:off x="980134" y="1521098"/>
            <a:ext cx="5116118" cy="4351338"/>
          </a:xfrm>
        </p:spPr>
        <p:txBody>
          <a:bodyPr vert="horz" lIns="91440" tIns="45720" rIns="91440" bIns="45720" rtlCol="0" anchor="t">
            <a:normAutofit/>
          </a:bodyPr>
          <a:lstStyle/>
          <a:p>
            <a:r>
              <a:rPr lang="en-US" sz="2000" b="1">
                <a:latin typeface="Times New Roman"/>
                <a:cs typeface="Times New Roman"/>
              </a:rPr>
              <a:t>Objective:</a:t>
            </a:r>
            <a:r>
              <a:rPr lang="en-US" sz="2000">
                <a:latin typeface="Times New Roman"/>
                <a:cs typeface="Times New Roman"/>
              </a:rPr>
              <a:t> To predict Students who are likely to Enroll or not enroll</a:t>
            </a:r>
          </a:p>
          <a:p>
            <a:r>
              <a:rPr lang="en-US" sz="2000">
                <a:latin typeface="Times New Roman"/>
                <a:cs typeface="Times New Roman"/>
              </a:rPr>
              <a:t>We built a Random forest classifier model using our chosen 15 variables (slide 3). </a:t>
            </a:r>
            <a:endParaRPr lang="en-US"/>
          </a:p>
          <a:p>
            <a:r>
              <a:rPr lang="en-US" sz="2000">
                <a:latin typeface="Times New Roman"/>
                <a:ea typeface="+mn-lt"/>
                <a:cs typeface="+mn-lt"/>
              </a:rPr>
              <a:t>The classifier distinguishes between students who enroll (positive cases) and those who don't (negative cases). The accuracy of 97% indicates that the classifier makes accurate predictions for the majority of students. </a:t>
            </a:r>
            <a:endParaRPr lang="en-US" sz="2000">
              <a:latin typeface="Times New Roman"/>
              <a:ea typeface="+mn-lt"/>
              <a:cs typeface="Times New Roman"/>
            </a:endParaRPr>
          </a:p>
          <a:p>
            <a:r>
              <a:rPr lang="en-US" sz="2000">
                <a:latin typeface="Times New Roman"/>
                <a:ea typeface="+mn-lt"/>
                <a:cs typeface="+mn-lt"/>
              </a:rPr>
              <a:t>Specifically, the precision of 99% for enrollment suggests that when the classifier predicts a student will enroll, it is highly likely to be correct. </a:t>
            </a:r>
          </a:p>
          <a:p>
            <a:pPr marL="0" indent="0">
              <a:buNone/>
            </a:pPr>
            <a:endParaRPr lang="en-US" sz="2000">
              <a:latin typeface="Times New Roman"/>
              <a:cs typeface="Times New Roman"/>
            </a:endParaRPr>
          </a:p>
        </p:txBody>
      </p:sp>
      <p:sp>
        <p:nvSpPr>
          <p:cNvPr id="6" name="TextBox 5">
            <a:extLst>
              <a:ext uri="{FF2B5EF4-FFF2-40B4-BE49-F238E27FC236}">
                <a16:creationId xmlns:a16="http://schemas.microsoft.com/office/drawing/2014/main" id="{E36BEC60-C8F3-D09D-F9D9-AF696D91A6F5}"/>
              </a:ext>
            </a:extLst>
          </p:cNvPr>
          <p:cNvSpPr txBox="1"/>
          <p:nvPr/>
        </p:nvSpPr>
        <p:spPr>
          <a:xfrm>
            <a:off x="6520865" y="4305048"/>
            <a:ext cx="4517229" cy="1107996"/>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latin typeface="Times New Roman"/>
                <a:cs typeface="Times New Roman"/>
              </a:rPr>
              <a:t>This shows that it is more difficult to predict non-enrollment but that our model does a good job of doing so. </a:t>
            </a:r>
            <a:endParaRPr lang="en-US"/>
          </a:p>
        </p:txBody>
      </p:sp>
      <p:pic>
        <p:nvPicPr>
          <p:cNvPr id="8" name="Picture 7" descr="A screenshot of a graph&#10;&#10;Description automatically generated">
            <a:extLst>
              <a:ext uri="{FF2B5EF4-FFF2-40B4-BE49-F238E27FC236}">
                <a16:creationId xmlns:a16="http://schemas.microsoft.com/office/drawing/2014/main" id="{A1FCCF47-3438-2571-24AC-15B542FB332A}"/>
              </a:ext>
            </a:extLst>
          </p:cNvPr>
          <p:cNvPicPr>
            <a:picLocks noChangeAspect="1"/>
          </p:cNvPicPr>
          <p:nvPr/>
        </p:nvPicPr>
        <p:blipFill>
          <a:blip r:embed="rId2"/>
          <a:stretch>
            <a:fillRect/>
          </a:stretch>
        </p:blipFill>
        <p:spPr>
          <a:xfrm>
            <a:off x="6459963" y="2142775"/>
            <a:ext cx="4664927" cy="1985073"/>
          </a:xfrm>
          <a:prstGeom prst="rect">
            <a:avLst/>
          </a:prstGeom>
        </p:spPr>
      </p:pic>
      <p:sp>
        <p:nvSpPr>
          <p:cNvPr id="10" name="Title 1">
            <a:extLst>
              <a:ext uri="{FF2B5EF4-FFF2-40B4-BE49-F238E27FC236}">
                <a16:creationId xmlns:a16="http://schemas.microsoft.com/office/drawing/2014/main" id="{E9A47513-D4E9-E24C-9A8D-64E76F059A6E}"/>
              </a:ext>
            </a:extLst>
          </p:cNvPr>
          <p:cNvSpPr txBox="1">
            <a:spLocks/>
          </p:cNvSpPr>
          <p:nvPr/>
        </p:nvSpPr>
        <p:spPr>
          <a:xfrm>
            <a:off x="975756" y="2404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a:cs typeface="Times New Roman"/>
              </a:rPr>
              <a:t>Predictive Model - Random Forest Classifier</a:t>
            </a:r>
            <a:endParaRPr lang="en-US"/>
          </a:p>
        </p:txBody>
      </p:sp>
    </p:spTree>
    <p:extLst>
      <p:ext uri="{BB962C8B-B14F-4D97-AF65-F5344CB8AC3E}">
        <p14:creationId xmlns:p14="http://schemas.microsoft.com/office/powerpoint/2010/main" val="88619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C0FB-8145-F690-0B84-AED603A49523}"/>
              </a:ext>
            </a:extLst>
          </p:cNvPr>
          <p:cNvSpPr>
            <a:spLocks noGrp="1"/>
          </p:cNvSpPr>
          <p:nvPr>
            <p:ph type="title"/>
          </p:nvPr>
        </p:nvSpPr>
        <p:spPr/>
        <p:txBody>
          <a:bodyPr/>
          <a:lstStyle/>
          <a:p>
            <a:r>
              <a:rPr lang="en-US">
                <a:latin typeface="Times New Roman"/>
                <a:cs typeface="Times New Roman"/>
              </a:rPr>
              <a:t>Model Performance </a:t>
            </a:r>
            <a:endParaRPr lang="en-US"/>
          </a:p>
        </p:txBody>
      </p:sp>
      <p:sp>
        <p:nvSpPr>
          <p:cNvPr id="3" name="Content Placeholder 2">
            <a:extLst>
              <a:ext uri="{FF2B5EF4-FFF2-40B4-BE49-F238E27FC236}">
                <a16:creationId xmlns:a16="http://schemas.microsoft.com/office/drawing/2014/main" id="{8EA2DC08-BF4E-F517-0212-511BF6B11C70}"/>
              </a:ext>
            </a:extLst>
          </p:cNvPr>
          <p:cNvSpPr>
            <a:spLocks noGrp="1"/>
          </p:cNvSpPr>
          <p:nvPr>
            <p:ph sz="half" idx="1"/>
          </p:nvPr>
        </p:nvSpPr>
        <p:spPr>
          <a:xfrm>
            <a:off x="925705" y="1689332"/>
            <a:ext cx="5116118" cy="4351338"/>
          </a:xfrm>
        </p:spPr>
        <p:txBody>
          <a:bodyPr vert="horz" lIns="91440" tIns="45720" rIns="91440" bIns="45720" rtlCol="0" anchor="t">
            <a:normAutofit/>
          </a:bodyPr>
          <a:lstStyle/>
          <a:p>
            <a:endParaRPr lang="en-US" sz="2200">
              <a:latin typeface="Times New Roman"/>
              <a:cs typeface="Times New Roman"/>
            </a:endParaRPr>
          </a:p>
          <a:p>
            <a:pPr marL="0" indent="0">
              <a:buNone/>
            </a:pPr>
            <a:endParaRPr lang="en-US" sz="2200">
              <a:latin typeface="Times New Roman"/>
              <a:cs typeface="Times New Roman"/>
            </a:endParaRPr>
          </a:p>
        </p:txBody>
      </p:sp>
      <p:pic>
        <p:nvPicPr>
          <p:cNvPr id="5" name="Picture 4" descr="A graph of a function&#10;&#10;Description automatically generated">
            <a:extLst>
              <a:ext uri="{FF2B5EF4-FFF2-40B4-BE49-F238E27FC236}">
                <a16:creationId xmlns:a16="http://schemas.microsoft.com/office/drawing/2014/main" id="{AD94396F-7827-0844-F846-E1B521316D9D}"/>
              </a:ext>
            </a:extLst>
          </p:cNvPr>
          <p:cNvPicPr>
            <a:picLocks noChangeAspect="1"/>
          </p:cNvPicPr>
          <p:nvPr/>
        </p:nvPicPr>
        <p:blipFill>
          <a:blip r:embed="rId2"/>
          <a:stretch>
            <a:fillRect/>
          </a:stretch>
        </p:blipFill>
        <p:spPr>
          <a:xfrm>
            <a:off x="5426924" y="1209288"/>
            <a:ext cx="6306653" cy="4964112"/>
          </a:xfrm>
          <a:prstGeom prst="rect">
            <a:avLst/>
          </a:prstGeom>
        </p:spPr>
      </p:pic>
      <p:sp>
        <p:nvSpPr>
          <p:cNvPr id="7" name="Content Placeholder 2">
            <a:extLst>
              <a:ext uri="{FF2B5EF4-FFF2-40B4-BE49-F238E27FC236}">
                <a16:creationId xmlns:a16="http://schemas.microsoft.com/office/drawing/2014/main" id="{178B0CB5-83DB-8562-3B73-9AF44C393B31}"/>
              </a:ext>
            </a:extLst>
          </p:cNvPr>
          <p:cNvSpPr txBox="1">
            <a:spLocks/>
          </p:cNvSpPr>
          <p:nvPr/>
        </p:nvSpPr>
        <p:spPr>
          <a:xfrm>
            <a:off x="1078105" y="1841732"/>
            <a:ext cx="4084118" cy="4339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Times New Roman"/>
                <a:ea typeface="+mn-lt"/>
                <a:cs typeface="+mn-lt"/>
              </a:rPr>
              <a:t>An AUC of 0.96 indicates that the model is performing extremely well, distinguishing between positive and negative classes with a high degree of accuracy. </a:t>
            </a:r>
            <a:endParaRPr lang="en-US"/>
          </a:p>
          <a:p>
            <a:r>
              <a:rPr lang="en-US" sz="2000">
                <a:latin typeface="Times New Roman"/>
                <a:ea typeface="+mn-lt"/>
                <a:cs typeface="+mn-lt"/>
              </a:rPr>
              <a:t>This level of performance suggests that the model is reliable and effective for the task it was trained on.</a:t>
            </a:r>
            <a:endParaRPr lang="en-US"/>
          </a:p>
          <a:p>
            <a:pPr>
              <a:buFont typeface="Arial" panose="020B0604020202020204" pitchFamily="34" charset="0"/>
              <a:buChar char="•"/>
            </a:pPr>
            <a:endParaRPr lang="en-US" sz="2000">
              <a:latin typeface="Times New Roman"/>
              <a:cs typeface="Times New Roman"/>
            </a:endParaRPr>
          </a:p>
        </p:txBody>
      </p:sp>
    </p:spTree>
    <p:extLst>
      <p:ext uri="{BB962C8B-B14F-4D97-AF65-F5344CB8AC3E}">
        <p14:creationId xmlns:p14="http://schemas.microsoft.com/office/powerpoint/2010/main" val="105798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C0FB-8145-F690-0B84-AED603A49523}"/>
              </a:ext>
            </a:extLst>
          </p:cNvPr>
          <p:cNvSpPr>
            <a:spLocks noGrp="1"/>
          </p:cNvSpPr>
          <p:nvPr>
            <p:ph type="title"/>
          </p:nvPr>
        </p:nvSpPr>
        <p:spPr/>
        <p:txBody>
          <a:bodyPr/>
          <a:lstStyle/>
          <a:p>
            <a:r>
              <a:rPr lang="en-US">
                <a:latin typeface="Times New Roman"/>
                <a:cs typeface="Times New Roman"/>
              </a:rPr>
              <a:t>Logistic Regression Model</a:t>
            </a:r>
          </a:p>
        </p:txBody>
      </p:sp>
      <p:sp>
        <p:nvSpPr>
          <p:cNvPr id="3" name="Content Placeholder 2">
            <a:extLst>
              <a:ext uri="{FF2B5EF4-FFF2-40B4-BE49-F238E27FC236}">
                <a16:creationId xmlns:a16="http://schemas.microsoft.com/office/drawing/2014/main" id="{8EA2DC08-BF4E-F517-0212-511BF6B11C70}"/>
              </a:ext>
            </a:extLst>
          </p:cNvPr>
          <p:cNvSpPr>
            <a:spLocks noGrp="1"/>
          </p:cNvSpPr>
          <p:nvPr>
            <p:ph sz="half" idx="1"/>
          </p:nvPr>
        </p:nvSpPr>
        <p:spPr>
          <a:xfrm>
            <a:off x="487839" y="1477305"/>
            <a:ext cx="5116118" cy="4351338"/>
          </a:xfrm>
        </p:spPr>
        <p:txBody>
          <a:bodyPr vert="horz" lIns="91440" tIns="45720" rIns="91440" bIns="45720" rtlCol="0" anchor="t">
            <a:noAutofit/>
          </a:bodyPr>
          <a:lstStyle/>
          <a:p>
            <a:pPr>
              <a:buFont typeface="Arial"/>
              <a:buChar char="•"/>
            </a:pPr>
            <a:endParaRPr lang="en-US" sz="2000">
              <a:latin typeface="Times New Roman"/>
              <a:ea typeface="+mn-lt"/>
              <a:cs typeface="+mn-lt"/>
            </a:endParaRPr>
          </a:p>
          <a:p>
            <a:pPr>
              <a:buFont typeface="Arial"/>
              <a:buChar char="•"/>
            </a:pPr>
            <a:r>
              <a:rPr lang="en-US" sz="2000" b="1">
                <a:latin typeface="Times New Roman"/>
                <a:ea typeface="+mn-lt"/>
                <a:cs typeface="+mn-lt"/>
              </a:rPr>
              <a:t>Objective:</a:t>
            </a:r>
            <a:r>
              <a:rPr lang="en-US" sz="2000">
                <a:latin typeface="Times New Roman"/>
                <a:ea typeface="+mn-lt"/>
                <a:cs typeface="+mn-lt"/>
              </a:rPr>
              <a:t> To quantify the influence of various factors on student enrollment decisions.</a:t>
            </a:r>
          </a:p>
          <a:p>
            <a:pPr>
              <a:buFont typeface="Arial"/>
              <a:buChar char="•"/>
            </a:pPr>
            <a:r>
              <a:rPr lang="en-US" sz="2000">
                <a:latin typeface="Times New Roman"/>
                <a:ea typeface="+mn-lt"/>
                <a:cs typeface="+mn-lt"/>
              </a:rPr>
              <a:t>The model has a strong fit with a Pseudo R-squared of 0.5093, explaining 51% of enrollment variability.</a:t>
            </a:r>
            <a:endParaRPr lang="en-US"/>
          </a:p>
          <a:p>
            <a:pPr>
              <a:buFont typeface="Arial"/>
              <a:buChar char="•"/>
            </a:pPr>
            <a:r>
              <a:rPr lang="en-US" sz="2000">
                <a:latin typeface="Times New Roman"/>
                <a:ea typeface="+mn-lt"/>
                <a:cs typeface="+mn-lt"/>
              </a:rPr>
              <a:t>'Orientation attendance' and 'Age' are significant. Orientation increases enrollment likelihood, while age slightly decreases it.</a:t>
            </a:r>
          </a:p>
          <a:p>
            <a:pPr>
              <a:buFont typeface="Arial"/>
              <a:buChar char="•"/>
            </a:pPr>
            <a:r>
              <a:rPr lang="en-US" sz="2000">
                <a:latin typeface="Times New Roman"/>
                <a:ea typeface="+mn-lt"/>
                <a:cs typeface="+mn-lt"/>
              </a:rPr>
              <a:t>'Interests Count,' 'Chats Total,' and '</a:t>
            </a:r>
            <a:r>
              <a:rPr lang="en-US" sz="2000" err="1">
                <a:latin typeface="Times New Roman"/>
                <a:ea typeface="+mn-lt"/>
                <a:cs typeface="+mn-lt"/>
              </a:rPr>
              <a:t>Residency_out</a:t>
            </a:r>
            <a:r>
              <a:rPr lang="en-US" sz="2000">
                <a:latin typeface="Times New Roman"/>
                <a:ea typeface="+mn-lt"/>
                <a:cs typeface="+mn-lt"/>
              </a:rPr>
              <a:t>-of-state' are not significant, suggesting they don't strongly influence enrollment. Further analysis may be needed.</a:t>
            </a:r>
            <a:endParaRPr lang="en-US" sz="2000">
              <a:latin typeface="Times New Roman"/>
            </a:endParaRPr>
          </a:p>
          <a:p>
            <a:pPr>
              <a:buFont typeface="Arial"/>
              <a:buChar char="•"/>
            </a:pPr>
            <a:endParaRPr lang="en-US" sz="1800">
              <a:ea typeface="+mn-lt"/>
              <a:cs typeface="+mn-lt"/>
            </a:endParaRPr>
          </a:p>
        </p:txBody>
      </p:sp>
      <p:sp>
        <p:nvSpPr>
          <p:cNvPr id="4" name="Content Placeholder 2">
            <a:extLst>
              <a:ext uri="{FF2B5EF4-FFF2-40B4-BE49-F238E27FC236}">
                <a16:creationId xmlns:a16="http://schemas.microsoft.com/office/drawing/2014/main" id="{B286306B-6C49-8F82-13B7-E9C770B50A2C}"/>
              </a:ext>
            </a:extLst>
          </p:cNvPr>
          <p:cNvSpPr txBox="1">
            <a:spLocks/>
          </p:cNvSpPr>
          <p:nvPr/>
        </p:nvSpPr>
        <p:spPr>
          <a:xfrm>
            <a:off x="5597912" y="1476388"/>
            <a:ext cx="6307486" cy="5241708"/>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a:latin typeface="Consolas"/>
                <a:cs typeface="Times New Roman"/>
              </a:rPr>
              <a:t>Optimization terminated successfully.
         Current function value: 0.131293
         Iterations: 39
         Function evaluations: 40
         Gradient evaluations: 40
                             Logit Regression Results                             
==================================================================================
Dep. Variable:     Enrolled at Census Y/N   No. Observations:                  954
Model:                              Logit   </a:t>
            </a:r>
            <a:r>
              <a:rPr lang="en-US" sz="1100" err="1">
                <a:latin typeface="Consolas"/>
                <a:cs typeface="Times New Roman"/>
              </a:rPr>
              <a:t>Df</a:t>
            </a:r>
            <a:r>
              <a:rPr lang="en-US" sz="1100">
                <a:latin typeface="Consolas"/>
                <a:cs typeface="Times New Roman"/>
              </a:rPr>
              <a:t> Residuals:                      948
Method:                               MLE   </a:t>
            </a:r>
            <a:r>
              <a:rPr lang="en-US" sz="1100" err="1">
                <a:latin typeface="Consolas"/>
                <a:cs typeface="Times New Roman"/>
              </a:rPr>
              <a:t>Df</a:t>
            </a:r>
            <a:r>
              <a:rPr lang="en-US" sz="1100">
                <a:latin typeface="Consolas"/>
                <a:cs typeface="Times New Roman"/>
              </a:rPr>
              <a:t> Model:                            5
Date:                    Sat, 08 Jun 2024   Pseudo R-</a:t>
            </a:r>
            <a:r>
              <a:rPr lang="en-US" sz="1100" err="1">
                <a:latin typeface="Consolas"/>
                <a:cs typeface="Times New Roman"/>
              </a:rPr>
              <a:t>squ</a:t>
            </a:r>
            <a:r>
              <a:rPr lang="en-US" sz="1100">
                <a:latin typeface="Consolas"/>
                <a:cs typeface="Times New Roman"/>
              </a:rPr>
              <a:t>.:                  0.5093
Time:                            17:54:12   Log-Likelihood:                -125.25
converged:                           True   LL-Null:                       -255.26
Covariance Type:                </a:t>
            </a:r>
            <a:r>
              <a:rPr lang="en-US" sz="1100" err="1">
                <a:latin typeface="Consolas"/>
                <a:cs typeface="Times New Roman"/>
              </a:rPr>
              <a:t>nonrobust</a:t>
            </a:r>
            <a:r>
              <a:rPr lang="en-US" sz="1100">
                <a:latin typeface="Consolas"/>
                <a:cs typeface="Times New Roman"/>
              </a:rPr>
              <a:t>   LLR p-value:                 3.904e-54
==============================================================================================
                                 </a:t>
            </a:r>
            <a:r>
              <a:rPr lang="en-US" sz="1100" err="1">
                <a:latin typeface="Consolas"/>
                <a:cs typeface="Times New Roman"/>
              </a:rPr>
              <a:t>coef</a:t>
            </a:r>
            <a:r>
              <a:rPr lang="en-US" sz="1100">
                <a:latin typeface="Consolas"/>
                <a:cs typeface="Times New Roman"/>
              </a:rPr>
              <a:t>    std err          z      P&gt;|z|      [0.025      0.975]
----------------------------------------------------------------------------------------------
const                          3.3469      0.226     14.789      0.000       2.903       3.790
Age                           -0.2077      0.099     -2.093      0.036      -0.402      -0.013
Orientation attendance Y/N     1.3666      0.140      9.757      0.000       1.092       1.641
Interests Count                0.1451      0.265      0.548      0.584      -0.374       0.664
Chats Total                    0.5409      0.620      0.872      0.383      -0.675       1.756
</a:t>
            </a:r>
            <a:r>
              <a:rPr lang="en-US" sz="1100" err="1">
                <a:latin typeface="Consolas"/>
                <a:cs typeface="Times New Roman"/>
              </a:rPr>
              <a:t>Residency_out</a:t>
            </a:r>
            <a:r>
              <a:rPr lang="en-US" sz="1100">
                <a:latin typeface="Consolas"/>
                <a:cs typeface="Times New Roman"/>
              </a:rPr>
              <a:t>-of-state        -0.3487      0.199     -1.754      0.079      -0.738       0.041
==============================================================================================</a:t>
            </a:r>
            <a:endParaRPr lang="en-US"/>
          </a:p>
          <a:p>
            <a:endParaRPr lang="en-US" sz="2000">
              <a:latin typeface="Times New Roman"/>
              <a:cs typeface="Times New Roman"/>
            </a:endParaRPr>
          </a:p>
        </p:txBody>
      </p:sp>
    </p:spTree>
    <p:extLst>
      <p:ext uri="{BB962C8B-B14F-4D97-AF65-F5344CB8AC3E}">
        <p14:creationId xmlns:p14="http://schemas.microsoft.com/office/powerpoint/2010/main" val="3635768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C0FB-8145-F690-0B84-AED603A49523}"/>
              </a:ext>
            </a:extLst>
          </p:cNvPr>
          <p:cNvSpPr>
            <a:spLocks noGrp="1"/>
          </p:cNvSpPr>
          <p:nvPr>
            <p:ph type="title"/>
          </p:nvPr>
        </p:nvSpPr>
        <p:spPr/>
        <p:txBody>
          <a:bodyPr/>
          <a:lstStyle/>
          <a:p>
            <a:r>
              <a:rPr lang="en-US">
                <a:latin typeface="Times New Roman"/>
                <a:cs typeface="Times New Roman"/>
              </a:rPr>
              <a:t>Findings </a:t>
            </a:r>
            <a:endParaRPr lang="en-US"/>
          </a:p>
        </p:txBody>
      </p:sp>
      <p:sp>
        <p:nvSpPr>
          <p:cNvPr id="3" name="Content Placeholder 2">
            <a:extLst>
              <a:ext uri="{FF2B5EF4-FFF2-40B4-BE49-F238E27FC236}">
                <a16:creationId xmlns:a16="http://schemas.microsoft.com/office/drawing/2014/main" id="{8EA2DC08-BF4E-F517-0212-511BF6B11C70}"/>
              </a:ext>
            </a:extLst>
          </p:cNvPr>
          <p:cNvSpPr>
            <a:spLocks noGrp="1"/>
          </p:cNvSpPr>
          <p:nvPr>
            <p:ph idx="1"/>
          </p:nvPr>
        </p:nvSpPr>
        <p:spPr>
          <a:xfrm>
            <a:off x="838200" y="1502036"/>
            <a:ext cx="10515600" cy="4758433"/>
          </a:xfrm>
        </p:spPr>
        <p:txBody>
          <a:bodyPr vert="horz" lIns="91440" tIns="45720" rIns="91440" bIns="45720" rtlCol="0" anchor="t">
            <a:normAutofit/>
          </a:bodyPr>
          <a:lstStyle/>
          <a:p>
            <a:r>
              <a:rPr lang="en-US" sz="1900">
                <a:latin typeface="Times New Roman"/>
                <a:cs typeface="Times New Roman"/>
              </a:rPr>
              <a:t>The Pearson correlation test showed that more active </a:t>
            </a:r>
            <a:r>
              <a:rPr lang="en-US" sz="1900" err="1">
                <a:latin typeface="Times New Roman"/>
                <a:cs typeface="Times New Roman"/>
              </a:rPr>
              <a:t>Nearpeer</a:t>
            </a:r>
            <a:r>
              <a:rPr lang="en-US" sz="1900">
                <a:latin typeface="Times New Roman"/>
                <a:cs typeface="Times New Roman"/>
              </a:rPr>
              <a:t> users engage in chats and connections.</a:t>
            </a:r>
          </a:p>
          <a:p>
            <a:r>
              <a:rPr lang="en-US" sz="1900">
                <a:latin typeface="Times New Roman"/>
                <a:cs typeface="Times New Roman"/>
              </a:rPr>
              <a:t>Engagement is highest in the early parts of the year and drops off mid to late year.</a:t>
            </a:r>
          </a:p>
          <a:p>
            <a:r>
              <a:rPr lang="en-US" sz="1900">
                <a:latin typeface="Times New Roman"/>
                <a:cs typeface="Times New Roman"/>
              </a:rPr>
              <a:t>Orientation attendance builds a higher peer network.</a:t>
            </a:r>
          </a:p>
          <a:p>
            <a:r>
              <a:rPr lang="en-US" sz="1900">
                <a:latin typeface="Times New Roman"/>
                <a:cs typeface="Times New Roman"/>
              </a:rPr>
              <a:t>There are noticeable variations in age distributions across the top 10 most popular majors, highlighting diverse age demographics among these majors</a:t>
            </a:r>
          </a:p>
          <a:p>
            <a:r>
              <a:rPr lang="en-US" sz="1900">
                <a:latin typeface="Times New Roman"/>
                <a:cs typeface="Times New Roman"/>
              </a:rPr>
              <a:t>In-state enrollment is more consistent.</a:t>
            </a:r>
          </a:p>
          <a:p>
            <a:r>
              <a:rPr lang="en-US" sz="1900">
                <a:latin typeface="Times New Roman"/>
                <a:cs typeface="Times New Roman"/>
              </a:rPr>
              <a:t>There is no significant relationship between Orientation attendance and deposit dates.</a:t>
            </a:r>
          </a:p>
          <a:p>
            <a:r>
              <a:rPr lang="en-US" sz="1900">
                <a:latin typeface="Times New Roman"/>
                <a:cs typeface="Times New Roman"/>
              </a:rPr>
              <a:t>Our Random forest classifier was good at predicting enrollment. It had an accuracy of 97% and AUC of 96%. However, it is unable to predict non-enrollment.</a:t>
            </a:r>
          </a:p>
          <a:p>
            <a:r>
              <a:rPr lang="en-US" sz="1900">
                <a:latin typeface="Times New Roman"/>
                <a:cs typeface="Times New Roman"/>
              </a:rPr>
              <a:t>Logistic- Regression model: Orientation attendance increases enrollment likelihood, while age slightly decreases it, and factors like interests Count, Chats Total, and Residency (out-of-state) do not strongly influence enrollment.</a:t>
            </a: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pPr marL="0" indent="0">
              <a:buNone/>
            </a:pPr>
            <a:endParaRPr lang="en-US" sz="2200">
              <a:latin typeface="Times New Roman"/>
              <a:cs typeface="Times New Roman"/>
            </a:endParaRPr>
          </a:p>
        </p:txBody>
      </p:sp>
    </p:spTree>
    <p:extLst>
      <p:ext uri="{BB962C8B-B14F-4D97-AF65-F5344CB8AC3E}">
        <p14:creationId xmlns:p14="http://schemas.microsoft.com/office/powerpoint/2010/main" val="256702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C4B2-7961-1C0F-C80F-7E6F0AE8F699}"/>
              </a:ext>
            </a:extLst>
          </p:cNvPr>
          <p:cNvSpPr>
            <a:spLocks noGrp="1"/>
          </p:cNvSpPr>
          <p:nvPr>
            <p:ph type="title"/>
          </p:nvPr>
        </p:nvSpPr>
        <p:spPr/>
        <p:txBody>
          <a:bodyPr>
            <a:normAutofit/>
          </a:bodyPr>
          <a:lstStyle/>
          <a:p>
            <a:r>
              <a:rPr lang="en-US" sz="3200">
                <a:latin typeface="Times New Roman"/>
                <a:cs typeface="Times New Roman"/>
              </a:rPr>
              <a:t>Recommendations</a:t>
            </a:r>
          </a:p>
        </p:txBody>
      </p:sp>
      <p:sp>
        <p:nvSpPr>
          <p:cNvPr id="3" name="Content Placeholder 2">
            <a:extLst>
              <a:ext uri="{FF2B5EF4-FFF2-40B4-BE49-F238E27FC236}">
                <a16:creationId xmlns:a16="http://schemas.microsoft.com/office/drawing/2014/main" id="{3D22D5D5-1113-52CC-9EFB-B7E8665359E8}"/>
              </a:ext>
            </a:extLst>
          </p:cNvPr>
          <p:cNvSpPr>
            <a:spLocks noGrp="1"/>
          </p:cNvSpPr>
          <p:nvPr>
            <p:ph idx="1"/>
          </p:nvPr>
        </p:nvSpPr>
        <p:spPr/>
        <p:txBody>
          <a:bodyPr vert="horz" lIns="91440" tIns="45720" rIns="91440" bIns="45720" rtlCol="0" anchor="t">
            <a:noAutofit/>
          </a:bodyPr>
          <a:lstStyle/>
          <a:p>
            <a:pPr>
              <a:buFont typeface="Arial"/>
              <a:buChar char="•"/>
            </a:pPr>
            <a:endParaRPr lang="en-US" sz="2000">
              <a:latin typeface="Times New Roman"/>
              <a:ea typeface="+mn-lt"/>
              <a:cs typeface="Times New Roman"/>
            </a:endParaRPr>
          </a:p>
          <a:p>
            <a:pPr>
              <a:buFont typeface="Arial"/>
              <a:buChar char="•"/>
            </a:pPr>
            <a:r>
              <a:rPr lang="en-US" sz="2000">
                <a:latin typeface="Times New Roman"/>
                <a:ea typeface="+mn-lt"/>
                <a:cs typeface="+mn-lt"/>
              </a:rPr>
              <a:t>Concentrate promotional efforts during the highest enrollment months by offering discounts, sharing student success stories, and implementing referral programs with incentives to boost engagement and attract more students</a:t>
            </a:r>
            <a:endParaRPr lang="en-US" sz="2000">
              <a:latin typeface="Times New Roman"/>
              <a:ea typeface="+mn-lt"/>
              <a:cs typeface="Times New Roman"/>
            </a:endParaRPr>
          </a:p>
          <a:p>
            <a:pPr>
              <a:buFont typeface="Arial"/>
              <a:buChar char="•"/>
            </a:pPr>
            <a:endParaRPr lang="en-US" sz="2000">
              <a:latin typeface="Times New Roman"/>
              <a:cs typeface="Times New Roman"/>
            </a:endParaRPr>
          </a:p>
          <a:p>
            <a:pPr>
              <a:buFont typeface="Arial"/>
              <a:buChar char="•"/>
            </a:pPr>
            <a:r>
              <a:rPr lang="en-US" sz="2000">
                <a:latin typeface="Times New Roman"/>
                <a:ea typeface="+mn-lt"/>
                <a:cs typeface="Times New Roman"/>
              </a:rPr>
              <a:t>Run engagement programs in the middle of the school year to keep potential students interested. Some examples of this are online open houses, workshops about financial help, and one-on-one meetings with admissions counselors.</a:t>
            </a:r>
            <a:endParaRPr lang="en-US" sz="2000">
              <a:latin typeface="Times New Roman"/>
              <a:cs typeface="Times New Roman"/>
            </a:endParaRPr>
          </a:p>
          <a:p>
            <a:pPr>
              <a:buFont typeface="Arial"/>
              <a:buChar char="•"/>
            </a:pPr>
            <a:endParaRPr lang="en-US" sz="2000">
              <a:latin typeface="Times New Roman"/>
              <a:cs typeface="Times New Roman"/>
            </a:endParaRPr>
          </a:p>
          <a:p>
            <a:pPr marL="0" indent="0">
              <a:buNone/>
            </a:pPr>
            <a:endParaRPr lang="en-US" sz="2000">
              <a:latin typeface="Times New Roman"/>
              <a:cs typeface="Times New Roman"/>
            </a:endParaRPr>
          </a:p>
          <a:p>
            <a:pPr marL="0" indent="0">
              <a:buNone/>
            </a:pPr>
            <a:endParaRPr lang="en-US" sz="2000">
              <a:latin typeface="Aptos"/>
              <a:cs typeface="Arial"/>
            </a:endParaRPr>
          </a:p>
          <a:p>
            <a:pPr marL="0" indent="0">
              <a:buNone/>
            </a:pPr>
            <a:endParaRPr lang="en-US" sz="2000">
              <a:latin typeface="Aptos"/>
              <a:cs typeface="Arial"/>
            </a:endParaRPr>
          </a:p>
          <a:p>
            <a:pPr marL="0" indent="0">
              <a:buNone/>
            </a:pPr>
            <a:endParaRPr lang="en-US" sz="2000">
              <a:latin typeface="Aptos"/>
              <a:cs typeface="Arial"/>
            </a:endParaRPr>
          </a:p>
          <a:p>
            <a:pPr marL="0" indent="0">
              <a:buNone/>
            </a:pPr>
            <a:endParaRPr lang="en-US" sz="2000">
              <a:latin typeface="Aptos"/>
              <a:cs typeface="Arial"/>
            </a:endParaRPr>
          </a:p>
          <a:p>
            <a:pPr marL="0" indent="0">
              <a:buNone/>
            </a:pPr>
            <a:endParaRPr lang="en-US" sz="2000">
              <a:latin typeface="Aptos"/>
              <a:cs typeface="Arial"/>
            </a:endParaRPr>
          </a:p>
          <a:p>
            <a:pPr marL="0" indent="0">
              <a:buNone/>
            </a:pPr>
            <a:endParaRPr lang="en-US" sz="2000">
              <a:latin typeface="Times New Roman"/>
              <a:cs typeface="Arial"/>
            </a:endParaRPr>
          </a:p>
          <a:p>
            <a:pPr>
              <a:buFont typeface="Arial"/>
              <a:buChar char="•"/>
            </a:pPr>
            <a:endParaRPr lang="en-US" sz="2000">
              <a:latin typeface="Times New Roman"/>
              <a:cs typeface="Arial"/>
            </a:endParaRPr>
          </a:p>
        </p:txBody>
      </p:sp>
    </p:spTree>
    <p:extLst>
      <p:ext uri="{BB962C8B-B14F-4D97-AF65-F5344CB8AC3E}">
        <p14:creationId xmlns:p14="http://schemas.microsoft.com/office/powerpoint/2010/main" val="109600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3BD2-63E1-91EF-EC22-33128D7D23E8}"/>
              </a:ext>
            </a:extLst>
          </p:cNvPr>
          <p:cNvSpPr>
            <a:spLocks noGrp="1"/>
          </p:cNvSpPr>
          <p:nvPr>
            <p:ph type="title"/>
          </p:nvPr>
        </p:nvSpPr>
        <p:spPr/>
        <p:txBody>
          <a:bodyPr>
            <a:normAutofit/>
          </a:bodyPr>
          <a:lstStyle/>
          <a:p>
            <a:r>
              <a:rPr lang="en-US" sz="3200">
                <a:latin typeface="Times New Roman"/>
                <a:cs typeface="Times New Roman"/>
              </a:rPr>
              <a:t>Future Research</a:t>
            </a:r>
          </a:p>
        </p:txBody>
      </p:sp>
      <p:sp>
        <p:nvSpPr>
          <p:cNvPr id="3" name="Content Placeholder 2">
            <a:extLst>
              <a:ext uri="{FF2B5EF4-FFF2-40B4-BE49-F238E27FC236}">
                <a16:creationId xmlns:a16="http://schemas.microsoft.com/office/drawing/2014/main" id="{E5D8D399-BCB0-B6FC-52DB-DCA0A61C559C}"/>
              </a:ext>
            </a:extLst>
          </p:cNvPr>
          <p:cNvSpPr>
            <a:spLocks noGrp="1"/>
          </p:cNvSpPr>
          <p:nvPr>
            <p:ph idx="1"/>
          </p:nvPr>
        </p:nvSpPr>
        <p:spPr/>
        <p:txBody>
          <a:bodyPr vert="horz" lIns="91440" tIns="45720" rIns="91440" bIns="45720" rtlCol="0" anchor="t">
            <a:normAutofit/>
          </a:bodyPr>
          <a:lstStyle/>
          <a:p>
            <a:r>
              <a:rPr lang="en-US" sz="2000">
                <a:latin typeface="Times New Roman"/>
                <a:cs typeface="Times New Roman"/>
              </a:rPr>
              <a:t>We would like to further explore which variables of the ones we have chosen have the most sway on non-enrollment prediction. </a:t>
            </a:r>
          </a:p>
          <a:p>
            <a:r>
              <a:rPr lang="en-US" sz="2000">
                <a:latin typeface="Times New Roman"/>
                <a:cs typeface="Times New Roman"/>
              </a:rPr>
              <a:t>We would like to understand why, if possible, it is more difficult to predict non-enrollment than enrollment. </a:t>
            </a:r>
          </a:p>
          <a:p>
            <a:r>
              <a:rPr lang="en-US" sz="2000">
                <a:latin typeface="Times New Roman"/>
                <a:ea typeface="+mn-lt"/>
                <a:cs typeface="+mn-lt"/>
              </a:rPr>
              <a:t>Explore new strategies to maintain student engagement and interest during off-peak months when deposit activity is low.</a:t>
            </a:r>
            <a:endParaRPr lang="en-US" sz="2000">
              <a:latin typeface="Times New Roman"/>
              <a:cs typeface="Times New Roman"/>
            </a:endParaRPr>
          </a:p>
          <a:p>
            <a:r>
              <a:rPr lang="en-US" sz="2000">
                <a:latin typeface="Times New Roman"/>
                <a:ea typeface="+mn-lt"/>
                <a:cs typeface="+mn-lt"/>
              </a:rPr>
              <a:t>Look into how combining </a:t>
            </a:r>
            <a:r>
              <a:rPr lang="en-US" sz="2000" err="1">
                <a:latin typeface="Times New Roman"/>
                <a:ea typeface="+mn-lt"/>
                <a:cs typeface="+mn-lt"/>
              </a:rPr>
              <a:t>Nearpeer</a:t>
            </a:r>
            <a:r>
              <a:rPr lang="en-US" sz="2000">
                <a:latin typeface="Times New Roman"/>
                <a:ea typeface="+mn-lt"/>
                <a:cs typeface="+mn-lt"/>
              </a:rPr>
              <a:t> with academic counseling can help students succeed and get more help.</a:t>
            </a:r>
            <a:endParaRPr lang="en-US" sz="2000">
              <a:latin typeface="Times New Roman"/>
              <a:cs typeface="Times New Roman"/>
            </a:endParaRPr>
          </a:p>
          <a:p>
            <a:endParaRPr lang="en-US" sz="2400">
              <a:latin typeface="Aptos"/>
              <a:cs typeface="Times New Roman"/>
            </a:endParaRPr>
          </a:p>
          <a:p>
            <a:endParaRPr lang="en-US" sz="2400">
              <a:latin typeface="Times New Roman"/>
              <a:cs typeface="Times New Roman"/>
            </a:endParaRPr>
          </a:p>
        </p:txBody>
      </p:sp>
    </p:spTree>
    <p:extLst>
      <p:ext uri="{BB962C8B-B14F-4D97-AF65-F5344CB8AC3E}">
        <p14:creationId xmlns:p14="http://schemas.microsoft.com/office/powerpoint/2010/main" val="202356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D714-E2CE-55E9-B002-1441F2148ECA}"/>
              </a:ext>
            </a:extLst>
          </p:cNvPr>
          <p:cNvSpPr>
            <a:spLocks noGrp="1"/>
          </p:cNvSpPr>
          <p:nvPr>
            <p:ph type="title"/>
          </p:nvPr>
        </p:nvSpPr>
        <p:spPr/>
        <p:txBody>
          <a:bodyPr>
            <a:normAutofit/>
          </a:bodyPr>
          <a:lstStyle/>
          <a:p>
            <a:r>
              <a:rPr lang="en-US" sz="3200">
                <a:latin typeface="Times New Roman"/>
                <a:cs typeface="Times New Roman"/>
              </a:rPr>
              <a:t>Contents</a:t>
            </a:r>
          </a:p>
        </p:txBody>
      </p:sp>
      <p:sp>
        <p:nvSpPr>
          <p:cNvPr id="3" name="Content Placeholder 2">
            <a:extLst>
              <a:ext uri="{FF2B5EF4-FFF2-40B4-BE49-F238E27FC236}">
                <a16:creationId xmlns:a16="http://schemas.microsoft.com/office/drawing/2014/main" id="{155D2C64-008F-E2D7-E7FC-898698176420}"/>
              </a:ext>
            </a:extLst>
          </p:cNvPr>
          <p:cNvSpPr>
            <a:spLocks noGrp="1"/>
          </p:cNvSpPr>
          <p:nvPr>
            <p:ph idx="1"/>
          </p:nvPr>
        </p:nvSpPr>
        <p:spPr>
          <a:xfrm>
            <a:off x="838200" y="1691154"/>
            <a:ext cx="10515600" cy="4351338"/>
          </a:xfrm>
        </p:spPr>
        <p:txBody>
          <a:bodyPr vert="horz" lIns="91440" tIns="45720" rIns="91440" bIns="45720" rtlCol="0" anchor="t">
            <a:normAutofit/>
          </a:bodyPr>
          <a:lstStyle/>
          <a:p>
            <a:endParaRPr lang="en-US">
              <a:latin typeface="Times New Roman"/>
              <a:cs typeface="Times New Roman"/>
            </a:endParaRPr>
          </a:p>
          <a:p>
            <a:r>
              <a:rPr lang="en-US">
                <a:latin typeface="Times New Roman"/>
                <a:cs typeface="Times New Roman"/>
              </a:rPr>
              <a:t>Executive Summary</a:t>
            </a:r>
            <a:endParaRPr lang="en-US"/>
          </a:p>
          <a:p>
            <a:r>
              <a:rPr lang="en-US" err="1">
                <a:latin typeface="Times New Roman"/>
                <a:cs typeface="Times New Roman"/>
              </a:rPr>
              <a:t>Nearpeer</a:t>
            </a:r>
            <a:r>
              <a:rPr lang="en-US">
                <a:latin typeface="Times New Roman"/>
                <a:cs typeface="Times New Roman"/>
              </a:rPr>
              <a:t> Objectives</a:t>
            </a:r>
          </a:p>
          <a:p>
            <a:r>
              <a:rPr lang="en-US">
                <a:latin typeface="Times New Roman"/>
                <a:cs typeface="Times New Roman"/>
              </a:rPr>
              <a:t>Business Problem</a:t>
            </a:r>
          </a:p>
          <a:p>
            <a:r>
              <a:rPr lang="en-US">
                <a:latin typeface="Times New Roman"/>
                <a:cs typeface="Times New Roman"/>
              </a:rPr>
              <a:t>Exploratory Data Analysis</a:t>
            </a:r>
          </a:p>
          <a:p>
            <a:r>
              <a:rPr lang="en-US">
                <a:latin typeface="Times New Roman"/>
                <a:cs typeface="Times New Roman"/>
              </a:rPr>
              <a:t>Key Questions</a:t>
            </a:r>
          </a:p>
          <a:p>
            <a:r>
              <a:rPr lang="en-US">
                <a:latin typeface="Times New Roman"/>
                <a:cs typeface="Times New Roman"/>
              </a:rPr>
              <a:t>Findings and Recommendation</a:t>
            </a:r>
          </a:p>
          <a:p>
            <a:r>
              <a:rPr lang="en-US">
                <a:latin typeface="Times New Roman"/>
                <a:cs typeface="Times New Roman"/>
              </a:rPr>
              <a:t>Future Research</a:t>
            </a:r>
          </a:p>
          <a:p>
            <a:pPr marL="0" indent="0">
              <a:buNone/>
            </a:pP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2295920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DBB5-9235-5F32-A349-A8F7A0B0B7C8}"/>
              </a:ext>
            </a:extLst>
          </p:cNvPr>
          <p:cNvSpPr>
            <a:spLocks noGrp="1"/>
          </p:cNvSpPr>
          <p:nvPr>
            <p:ph type="title"/>
          </p:nvPr>
        </p:nvSpPr>
        <p:spPr/>
        <p:txBody>
          <a:bodyPr>
            <a:normAutofit/>
          </a:bodyPr>
          <a:lstStyle/>
          <a:p>
            <a:r>
              <a:rPr lang="en-US" sz="3200">
                <a:latin typeface="Times New Roman"/>
                <a:cs typeface="Times New Roman"/>
              </a:rPr>
              <a:t>References:</a:t>
            </a:r>
          </a:p>
        </p:txBody>
      </p:sp>
      <p:sp>
        <p:nvSpPr>
          <p:cNvPr id="3" name="Content Placeholder 2">
            <a:extLst>
              <a:ext uri="{FF2B5EF4-FFF2-40B4-BE49-F238E27FC236}">
                <a16:creationId xmlns:a16="http://schemas.microsoft.com/office/drawing/2014/main" id="{B62DB0B3-F453-AA3A-E473-29D8B26BA5A5}"/>
              </a:ext>
            </a:extLst>
          </p:cNvPr>
          <p:cNvSpPr>
            <a:spLocks noGrp="1"/>
          </p:cNvSpPr>
          <p:nvPr>
            <p:ph idx="1"/>
          </p:nvPr>
        </p:nvSpPr>
        <p:spPr/>
        <p:txBody>
          <a:bodyPr vert="horz" lIns="91440" tIns="45720" rIns="91440" bIns="45720" rtlCol="0" anchor="t">
            <a:normAutofit/>
          </a:bodyPr>
          <a:lstStyle/>
          <a:p>
            <a:r>
              <a:rPr lang="en-US" sz="2000" err="1">
                <a:latin typeface="Times New Roman"/>
                <a:ea typeface="+mn-lt"/>
                <a:cs typeface="+mn-lt"/>
              </a:rPr>
              <a:t>Hodeghatta</a:t>
            </a:r>
            <a:r>
              <a:rPr lang="en-US" sz="2000">
                <a:latin typeface="Times New Roman"/>
                <a:ea typeface="+mn-lt"/>
                <a:cs typeface="+mn-lt"/>
              </a:rPr>
              <a:t>, U. R., &amp; Nayak, U. (2023). </a:t>
            </a:r>
            <a:r>
              <a:rPr lang="en-US" sz="2000" i="1">
                <a:latin typeface="Times New Roman"/>
                <a:ea typeface="+mn-lt"/>
                <a:cs typeface="+mn-lt"/>
              </a:rPr>
              <a:t>Practical Business Analytics Using R and Python: Solve Business Problems Using a Data-driven Approach</a:t>
            </a:r>
            <a:r>
              <a:rPr lang="en-US" sz="2000">
                <a:latin typeface="Times New Roman"/>
                <a:ea typeface="+mn-lt"/>
                <a:cs typeface="+mn-lt"/>
              </a:rPr>
              <a:t>. </a:t>
            </a:r>
            <a:r>
              <a:rPr lang="en-US" sz="2000" err="1">
                <a:latin typeface="Times New Roman"/>
                <a:ea typeface="+mn-lt"/>
                <a:cs typeface="+mn-lt"/>
              </a:rPr>
              <a:t>Apress</a:t>
            </a:r>
            <a:r>
              <a:rPr lang="en-US" sz="2000">
                <a:latin typeface="Times New Roman"/>
                <a:ea typeface="+mn-lt"/>
                <a:cs typeface="+mn-lt"/>
              </a:rPr>
              <a:t>.</a:t>
            </a:r>
          </a:p>
          <a:p>
            <a:r>
              <a:rPr lang="en-US" sz="2000">
                <a:latin typeface="Times New Roman"/>
                <a:ea typeface="+mn-lt"/>
                <a:cs typeface="+mn-lt"/>
              </a:rPr>
              <a:t>Strayhorn, T. L. (2018). The sense of belonging among college students is a crucial factor that contributes to improved educational success for all students.</a:t>
            </a:r>
          </a:p>
          <a:p>
            <a:r>
              <a:rPr lang="en-US" sz="2000">
                <a:latin typeface="Times New Roman"/>
                <a:ea typeface="+mn-lt"/>
                <a:cs typeface="+mn-lt"/>
              </a:rPr>
              <a:t>Yeager, D. S., Walton, G. M., Brady, S. T., </a:t>
            </a:r>
            <a:r>
              <a:rPr lang="en-US" sz="2000" err="1">
                <a:latin typeface="Times New Roman"/>
                <a:ea typeface="+mn-lt"/>
                <a:cs typeface="+mn-lt"/>
              </a:rPr>
              <a:t>Akcinar</a:t>
            </a:r>
            <a:r>
              <a:rPr lang="en-US" sz="2000">
                <a:latin typeface="Times New Roman"/>
                <a:ea typeface="+mn-lt"/>
                <a:cs typeface="+mn-lt"/>
              </a:rPr>
              <a:t>, E. N., </a:t>
            </a:r>
            <a:r>
              <a:rPr lang="en-US" sz="2000" err="1">
                <a:latin typeface="Times New Roman"/>
                <a:ea typeface="+mn-lt"/>
                <a:cs typeface="+mn-lt"/>
              </a:rPr>
              <a:t>Paunesku</a:t>
            </a:r>
            <a:r>
              <a:rPr lang="en-US" sz="2000">
                <a:latin typeface="Times New Roman"/>
                <a:ea typeface="+mn-lt"/>
                <a:cs typeface="+mn-lt"/>
              </a:rPr>
              <a:t>, D., Keane, L., ... &amp; Dweck, C. S. (2016). Introducing a lay theory to students before college has the potential to significantly reduce achievement inequalities on a large scale.</a:t>
            </a:r>
          </a:p>
          <a:p>
            <a:r>
              <a:rPr lang="en-US" sz="2000">
                <a:latin typeface="Times New Roman"/>
                <a:ea typeface="+mn-lt"/>
                <a:cs typeface="+mn-lt"/>
              </a:rPr>
              <a:t>Kuh, G. D., Kinzie, J., Schuh, J. H., and Whitt, E. J. (2011). Enhancing college student achievement: Establishing influential circumstances. John Wiley &amp; Sons is a publishing company.</a:t>
            </a:r>
          </a:p>
        </p:txBody>
      </p:sp>
    </p:spTree>
    <p:extLst>
      <p:ext uri="{BB962C8B-B14F-4D97-AF65-F5344CB8AC3E}">
        <p14:creationId xmlns:p14="http://schemas.microsoft.com/office/powerpoint/2010/main" val="1419240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1BD2A3E3-7B67-871D-9222-297198DBED0C}"/>
              </a:ext>
            </a:extLst>
          </p:cNvPr>
          <p:cNvPicPr>
            <a:picLocks noChangeAspect="1"/>
          </p:cNvPicPr>
          <p:nvPr/>
        </p:nvPicPr>
        <p:blipFill rotWithShape="1">
          <a:blip r:embed="rId2"/>
          <a:srcRect l="28635" r="26989" b="-2"/>
          <a:stretch/>
        </p:blipFill>
        <p:spPr>
          <a:xfrm>
            <a:off x="-1" y="-2"/>
            <a:ext cx="5410198" cy="6858002"/>
          </a:xfrm>
          <a:prstGeom prst="rect">
            <a:avLst/>
          </a:prstGeom>
        </p:spPr>
      </p:pic>
      <p:sp>
        <p:nvSpPr>
          <p:cNvPr id="2" name="Title 1">
            <a:extLst>
              <a:ext uri="{FF2B5EF4-FFF2-40B4-BE49-F238E27FC236}">
                <a16:creationId xmlns:a16="http://schemas.microsoft.com/office/drawing/2014/main" id="{603DDAFA-928A-6656-E7E1-DF173E8BD3CB}"/>
              </a:ext>
            </a:extLst>
          </p:cNvPr>
          <p:cNvSpPr>
            <a:spLocks noGrp="1"/>
          </p:cNvSpPr>
          <p:nvPr>
            <p:ph type="title"/>
          </p:nvPr>
        </p:nvSpPr>
        <p:spPr>
          <a:xfrm>
            <a:off x="6199434" y="2340373"/>
            <a:ext cx="5464968" cy="1559301"/>
          </a:xfrm>
        </p:spPr>
        <p:txBody>
          <a:bodyPr>
            <a:normAutofit/>
          </a:bodyPr>
          <a:lstStyle/>
          <a:p>
            <a:r>
              <a:rPr lang="en-US" sz="4000">
                <a:latin typeface="Times New Roman"/>
                <a:cs typeface="Times New Roman"/>
              </a:rPr>
              <a:t>Individual Proposals</a:t>
            </a:r>
          </a:p>
        </p:txBody>
      </p:sp>
    </p:spTree>
    <p:extLst>
      <p:ext uri="{BB962C8B-B14F-4D97-AF65-F5344CB8AC3E}">
        <p14:creationId xmlns:p14="http://schemas.microsoft.com/office/powerpoint/2010/main" val="290687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EF3A-F21E-0E95-B184-DAB5BBBDCF2D}"/>
              </a:ext>
            </a:extLst>
          </p:cNvPr>
          <p:cNvSpPr>
            <a:spLocks noGrp="1"/>
          </p:cNvSpPr>
          <p:nvPr>
            <p:ph type="title"/>
          </p:nvPr>
        </p:nvSpPr>
        <p:spPr/>
        <p:txBody>
          <a:bodyPr>
            <a:normAutofit/>
          </a:bodyPr>
          <a:lstStyle/>
          <a:p>
            <a:r>
              <a:rPr lang="en-US" sz="4000">
                <a:latin typeface="Times New Roman"/>
                <a:cs typeface="Times New Roman"/>
              </a:rPr>
              <a:t>Individual Proposals </a:t>
            </a:r>
            <a:endParaRPr lang="en-US" sz="40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709CEA-2B20-6116-8F7E-78DB15EAA06A}"/>
              </a:ext>
            </a:extLst>
          </p:cNvPr>
          <p:cNvSpPr>
            <a:spLocks noGrp="1"/>
          </p:cNvSpPr>
          <p:nvPr>
            <p:ph idx="1"/>
          </p:nvPr>
        </p:nvSpPr>
        <p:spPr/>
        <p:txBody>
          <a:bodyPr>
            <a:normAutofit/>
          </a:bodyPr>
          <a:lstStyle/>
          <a:p>
            <a:r>
              <a:rPr lang="en-US" sz="1800">
                <a:latin typeface="Times New Roman" panose="02020603050405020304" pitchFamily="18" charset="0"/>
                <a:cs typeface="Times New Roman" panose="02020603050405020304" pitchFamily="18" charset="0"/>
              </a:rPr>
              <a:t>Enhancing Predictive Features for Personalized Support</a:t>
            </a:r>
          </a:p>
          <a:p>
            <a:r>
              <a:rPr lang="en-US" sz="1800">
                <a:latin typeface="Times New Roman" panose="02020603050405020304" pitchFamily="18" charset="0"/>
                <a:cs typeface="Times New Roman" panose="02020603050405020304" pitchFamily="18" charset="0"/>
              </a:rPr>
              <a:t>Developing Meaningful Staff-Student Interactions</a:t>
            </a:r>
          </a:p>
          <a:p>
            <a:r>
              <a:rPr lang="en-US" sz="1800">
                <a:latin typeface="Times New Roman"/>
                <a:ea typeface="+mj-lt"/>
                <a:cs typeface="+mj-lt"/>
              </a:rPr>
              <a:t>Student Engagement Through Interest-Based Groups on </a:t>
            </a:r>
            <a:r>
              <a:rPr lang="en-US" sz="1800" err="1">
                <a:latin typeface="Times New Roman"/>
                <a:ea typeface="+mj-lt"/>
                <a:cs typeface="+mj-lt"/>
              </a:rPr>
              <a:t>Nearpeer</a:t>
            </a:r>
            <a:endParaRPr lang="en-US" sz="1800">
              <a:latin typeface="Times New Roman"/>
              <a:ea typeface="+mj-lt"/>
              <a:cs typeface="+mj-lt"/>
            </a:endParaRPr>
          </a:p>
          <a:p>
            <a:r>
              <a:rPr lang="en-US" sz="1800">
                <a:latin typeface="Times New Roman"/>
                <a:ea typeface="+mj-lt"/>
                <a:cs typeface="+mj-lt"/>
              </a:rPr>
              <a:t>The Effect of Parental Education in Predicting Enrollment and Student Retention</a:t>
            </a:r>
          </a:p>
          <a:p>
            <a:r>
              <a:rPr lang="en-US" sz="1800">
                <a:latin typeface="Times New Roman"/>
                <a:ea typeface="+mj-lt"/>
                <a:cs typeface="+mj-lt"/>
              </a:rPr>
              <a:t>A Comprehensive Predictive Model for Early Identification of At-Risk Students Using Multidimensional Data Integration</a:t>
            </a:r>
            <a:endParaRPr lang="en-US" sz="1800"/>
          </a:p>
        </p:txBody>
      </p:sp>
    </p:spTree>
    <p:extLst>
      <p:ext uri="{BB962C8B-B14F-4D97-AF65-F5344CB8AC3E}">
        <p14:creationId xmlns:p14="http://schemas.microsoft.com/office/powerpoint/2010/main" val="7633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13B2-6225-E7C7-B8F1-7B88CF213235}"/>
              </a:ext>
            </a:extLst>
          </p:cNvPr>
          <p:cNvSpPr>
            <a:spLocks noGrp="1"/>
          </p:cNvSpPr>
          <p:nvPr>
            <p:ph type="title"/>
          </p:nvPr>
        </p:nvSpPr>
        <p:spPr>
          <a:xfrm>
            <a:off x="838200" y="185831"/>
            <a:ext cx="10515600" cy="1325563"/>
          </a:xfrm>
        </p:spPr>
        <p:txBody>
          <a:bodyPr>
            <a:normAutofit/>
          </a:bodyPr>
          <a:lstStyle/>
          <a:p>
            <a:r>
              <a:rPr lang="en-US" sz="3200">
                <a:latin typeface="Times New Roman"/>
                <a:cs typeface="Times New Roman"/>
              </a:rPr>
              <a:t>Executive Summary</a:t>
            </a:r>
          </a:p>
        </p:txBody>
      </p:sp>
      <p:sp>
        <p:nvSpPr>
          <p:cNvPr id="3" name="Content Placeholder 2">
            <a:extLst>
              <a:ext uri="{FF2B5EF4-FFF2-40B4-BE49-F238E27FC236}">
                <a16:creationId xmlns:a16="http://schemas.microsoft.com/office/drawing/2014/main" id="{BA51176F-5388-0D90-C4D9-8B907D3E1489}"/>
              </a:ext>
            </a:extLst>
          </p:cNvPr>
          <p:cNvSpPr>
            <a:spLocks noGrp="1"/>
          </p:cNvSpPr>
          <p:nvPr>
            <p:ph idx="1"/>
          </p:nvPr>
        </p:nvSpPr>
        <p:spPr>
          <a:xfrm>
            <a:off x="737348" y="1354978"/>
            <a:ext cx="10616452" cy="4575455"/>
          </a:xfrm>
        </p:spPr>
        <p:txBody>
          <a:bodyPr vert="horz" lIns="91440" tIns="45720" rIns="91440" bIns="45720" rtlCol="0" anchor="t">
            <a:noAutofit/>
          </a:bodyPr>
          <a:lstStyle/>
          <a:p>
            <a:pPr>
              <a:buNone/>
            </a:pPr>
            <a:r>
              <a:rPr lang="en-US" sz="2000">
                <a:solidFill>
                  <a:srgbClr val="05192D"/>
                </a:solidFill>
                <a:latin typeface="Times New Roman"/>
                <a:cs typeface="Times New Roman"/>
              </a:rPr>
              <a:t>Out of all the variables, we chose to analyze 15 specific variables that we found most relevant and correlated to non-enrollment: </a:t>
            </a:r>
            <a:endParaRPr lang="en-US" sz="2000">
              <a:solidFill>
                <a:srgbClr val="05192D"/>
              </a:solidFill>
              <a:latin typeface="Times New Roman"/>
              <a:ea typeface="+mn-lt"/>
              <a:cs typeface="Times New Roman"/>
            </a:endParaRPr>
          </a:p>
          <a:p>
            <a:pPr>
              <a:buNone/>
            </a:pPr>
            <a:r>
              <a:rPr lang="en-US" sz="2000">
                <a:solidFill>
                  <a:srgbClr val="05192D"/>
                </a:solidFill>
                <a:latin typeface="Times New Roman"/>
                <a:ea typeface="+mn-lt"/>
                <a:cs typeface="+mn-lt"/>
              </a:rPr>
              <a:t>  Enrolled at Census Y/N, Application Student Type, Hispanic Ethnicity Y/N, Orientation  </a:t>
            </a:r>
            <a:endParaRPr lang="en-US" sz="2000">
              <a:solidFill>
                <a:srgbClr val="000000"/>
              </a:solidFill>
              <a:latin typeface="Times New Roman"/>
              <a:ea typeface="+mn-lt"/>
              <a:cs typeface="Times New Roman"/>
            </a:endParaRPr>
          </a:p>
          <a:p>
            <a:pPr>
              <a:buNone/>
            </a:pPr>
            <a:r>
              <a:rPr lang="en-US" sz="2000">
                <a:solidFill>
                  <a:srgbClr val="05192D"/>
                </a:solidFill>
                <a:latin typeface="Times New Roman"/>
                <a:ea typeface="+mn-lt"/>
                <a:cs typeface="+mn-lt"/>
              </a:rPr>
              <a:t>  attendance, Y/N, Race, Deposit Date, Residency, Major, Age, Interests, Interests Count, Number</a:t>
            </a:r>
            <a:endParaRPr lang="en-US" sz="2000">
              <a:solidFill>
                <a:srgbClr val="000000"/>
              </a:solidFill>
              <a:latin typeface="Times New Roman"/>
              <a:ea typeface="+mn-lt"/>
              <a:cs typeface="Times New Roman"/>
            </a:endParaRPr>
          </a:p>
          <a:p>
            <a:pPr>
              <a:buNone/>
            </a:pPr>
            <a:r>
              <a:rPr lang="en-US" sz="2000">
                <a:solidFill>
                  <a:srgbClr val="05192D"/>
                </a:solidFill>
                <a:latin typeface="Times New Roman"/>
                <a:ea typeface="+mn-lt"/>
                <a:cs typeface="+mn-lt"/>
              </a:rPr>
              <a:t>  of Peers, Open to Social Connections, Gender, Chats Total</a:t>
            </a:r>
            <a:endParaRPr lang="en-US" sz="2000">
              <a:latin typeface="Times New Roman"/>
              <a:cs typeface="Times New Roman"/>
            </a:endParaRPr>
          </a:p>
          <a:p>
            <a:pPr>
              <a:buNone/>
            </a:pPr>
            <a:endParaRPr lang="en-US" sz="2000">
              <a:solidFill>
                <a:srgbClr val="05192D"/>
              </a:solidFill>
              <a:latin typeface="Times New Roman"/>
              <a:ea typeface="+mn-lt"/>
              <a:cs typeface="+mn-lt"/>
            </a:endParaRPr>
          </a:p>
          <a:p>
            <a:pPr>
              <a:buNone/>
            </a:pPr>
            <a:r>
              <a:rPr lang="en-US" sz="2000">
                <a:solidFill>
                  <a:srgbClr val="05192D"/>
                </a:solidFill>
                <a:latin typeface="Times New Roman"/>
                <a:ea typeface="+mn-lt"/>
                <a:cs typeface="+mn-lt"/>
              </a:rPr>
              <a:t>Our hypothesis is that–</a:t>
            </a:r>
            <a:endParaRPr lang="en-US" sz="2000">
              <a:latin typeface="Times New Roman"/>
              <a:cs typeface="Times New Roman"/>
            </a:endParaRPr>
          </a:p>
          <a:p>
            <a:pPr>
              <a:buFont typeface="Arial"/>
              <a:buChar char="•"/>
            </a:pPr>
            <a:r>
              <a:rPr lang="en-US" sz="2000" b="1">
                <a:solidFill>
                  <a:srgbClr val="05192D"/>
                </a:solidFill>
                <a:latin typeface="Times New Roman"/>
                <a:ea typeface="+mn-lt"/>
                <a:cs typeface="+mn-lt"/>
              </a:rPr>
              <a:t>Null Hypothesis</a:t>
            </a:r>
            <a:r>
              <a:rPr lang="en-US" sz="2000">
                <a:solidFill>
                  <a:srgbClr val="05192D"/>
                </a:solidFill>
                <a:latin typeface="Times New Roman"/>
                <a:ea typeface="+mn-lt"/>
                <a:cs typeface="+mn-lt"/>
              </a:rPr>
              <a:t>: There are no significant factors that predict non-enrollment among </a:t>
            </a:r>
            <a:r>
              <a:rPr lang="en-US" sz="2000" err="1">
                <a:solidFill>
                  <a:srgbClr val="05192D"/>
                </a:solidFill>
                <a:latin typeface="Times New Roman"/>
                <a:ea typeface="+mn-lt"/>
                <a:cs typeface="+mn-lt"/>
              </a:rPr>
              <a:t>Nearpeer</a:t>
            </a:r>
            <a:r>
              <a:rPr lang="en-US" sz="2000">
                <a:solidFill>
                  <a:srgbClr val="05192D"/>
                </a:solidFill>
                <a:latin typeface="Times New Roman"/>
                <a:ea typeface="+mn-lt"/>
                <a:cs typeface="+mn-lt"/>
              </a:rPr>
              <a:t> users.</a:t>
            </a:r>
            <a:endParaRPr lang="en-US" sz="2000">
              <a:latin typeface="Times New Roman"/>
              <a:cs typeface="Times New Roman"/>
            </a:endParaRPr>
          </a:p>
          <a:p>
            <a:pPr>
              <a:buFont typeface="Arial"/>
              <a:buChar char="•"/>
            </a:pPr>
            <a:r>
              <a:rPr lang="en-US" sz="2000" b="1">
                <a:solidFill>
                  <a:srgbClr val="05192D"/>
                </a:solidFill>
                <a:latin typeface="Times New Roman"/>
                <a:ea typeface="+mn-lt"/>
                <a:cs typeface="+mn-lt"/>
              </a:rPr>
              <a:t>Alternative Hypothesis</a:t>
            </a:r>
            <a:r>
              <a:rPr lang="en-US" sz="2000">
                <a:solidFill>
                  <a:srgbClr val="05192D"/>
                </a:solidFill>
                <a:latin typeface="Times New Roman"/>
                <a:ea typeface="+mn-lt"/>
                <a:cs typeface="+mn-lt"/>
              </a:rPr>
              <a:t>: There are significant factors that predict non-enrollment among </a:t>
            </a:r>
            <a:r>
              <a:rPr lang="en-US" sz="2000" err="1">
                <a:solidFill>
                  <a:srgbClr val="05192D"/>
                </a:solidFill>
                <a:latin typeface="Times New Roman"/>
                <a:ea typeface="+mn-lt"/>
                <a:cs typeface="+mn-lt"/>
              </a:rPr>
              <a:t>Nearpeer</a:t>
            </a:r>
            <a:r>
              <a:rPr lang="en-US" sz="2000">
                <a:solidFill>
                  <a:srgbClr val="05192D"/>
                </a:solidFill>
                <a:latin typeface="Times New Roman"/>
                <a:ea typeface="+mn-lt"/>
                <a:cs typeface="+mn-lt"/>
              </a:rPr>
              <a:t> users.</a:t>
            </a:r>
            <a:endParaRPr lang="en-US" sz="2000">
              <a:latin typeface="Times New Roman"/>
              <a:cs typeface="Times New Roman"/>
            </a:endParaRPr>
          </a:p>
          <a:p>
            <a:pPr marL="0" indent="0">
              <a:buNone/>
            </a:pPr>
            <a:endParaRPr lang="en-US" sz="2000">
              <a:latin typeface="Times New Roman"/>
              <a:cs typeface="Times New Roman"/>
            </a:endParaRPr>
          </a:p>
        </p:txBody>
      </p:sp>
    </p:spTree>
    <p:extLst>
      <p:ext uri="{BB962C8B-B14F-4D97-AF65-F5344CB8AC3E}">
        <p14:creationId xmlns:p14="http://schemas.microsoft.com/office/powerpoint/2010/main" val="72853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ADA-CBB1-6CAA-B353-B5E87A76226C}"/>
              </a:ext>
            </a:extLst>
          </p:cNvPr>
          <p:cNvSpPr>
            <a:spLocks noGrp="1"/>
          </p:cNvSpPr>
          <p:nvPr>
            <p:ph type="title"/>
          </p:nvPr>
        </p:nvSpPr>
        <p:spPr>
          <a:xfrm>
            <a:off x="838200" y="674687"/>
            <a:ext cx="10515600" cy="1325563"/>
          </a:xfrm>
        </p:spPr>
        <p:txBody>
          <a:bodyPr>
            <a:normAutofit/>
          </a:bodyPr>
          <a:lstStyle/>
          <a:p>
            <a:r>
              <a:rPr lang="en-US" sz="4000" err="1">
                <a:latin typeface="Times New Roman"/>
                <a:cs typeface="Times New Roman"/>
              </a:rPr>
              <a:t>Nearpeer</a:t>
            </a:r>
            <a:r>
              <a:rPr lang="en-US" sz="4000">
                <a:latin typeface="Times New Roman"/>
                <a:cs typeface="Times New Roman"/>
              </a:rPr>
              <a:t> Objectives</a:t>
            </a:r>
          </a:p>
        </p:txBody>
      </p:sp>
      <p:sp>
        <p:nvSpPr>
          <p:cNvPr id="3" name="Content Placeholder 2">
            <a:extLst>
              <a:ext uri="{FF2B5EF4-FFF2-40B4-BE49-F238E27FC236}">
                <a16:creationId xmlns:a16="http://schemas.microsoft.com/office/drawing/2014/main" id="{DEF414AF-AF73-CD38-F748-543B8278ED6F}"/>
              </a:ext>
            </a:extLst>
          </p:cNvPr>
          <p:cNvSpPr>
            <a:spLocks noGrp="1"/>
          </p:cNvSpPr>
          <p:nvPr>
            <p:ph idx="1"/>
          </p:nvPr>
        </p:nvSpPr>
        <p:spPr>
          <a:xfrm>
            <a:off x="835506" y="2292826"/>
            <a:ext cx="9133840" cy="3767138"/>
          </a:xfrm>
        </p:spPr>
        <p:txBody>
          <a:bodyPr vert="horz" lIns="91440" tIns="45720" rIns="91440" bIns="45720" rtlCol="0" anchor="t">
            <a:normAutofit/>
          </a:bodyPr>
          <a:lstStyle/>
          <a:p>
            <a:pPr marL="0" indent="0">
              <a:buNone/>
            </a:pPr>
            <a:r>
              <a:rPr lang="en-US">
                <a:solidFill>
                  <a:srgbClr val="000000"/>
                </a:solidFill>
                <a:latin typeface="Times New Roman"/>
                <a:ea typeface="+mn-lt"/>
                <a:cs typeface="Times New Roman"/>
              </a:rPr>
              <a:t>Help students feel connected from when they are admitted to a school. If they foster connections from the beginning not only to the university and professors but most importantly to their fellow students, they are more likely to enroll and stay enrolled for the entirety of the program. </a:t>
            </a:r>
            <a:r>
              <a:rPr lang="en-US" err="1">
                <a:solidFill>
                  <a:srgbClr val="000000"/>
                </a:solidFill>
                <a:latin typeface="Times New Roman"/>
                <a:ea typeface="+mn-lt"/>
                <a:cs typeface="Times New Roman"/>
              </a:rPr>
              <a:t>Nearpeer</a:t>
            </a:r>
            <a:r>
              <a:rPr lang="en-US">
                <a:solidFill>
                  <a:srgbClr val="000000"/>
                </a:solidFill>
                <a:latin typeface="Times New Roman"/>
                <a:ea typeface="+mn-lt"/>
                <a:cs typeface="Times New Roman"/>
              </a:rPr>
              <a:t> is a critical tool to help universities facilitate this connection.</a:t>
            </a:r>
            <a:endParaRPr lang="en-US">
              <a:latin typeface="Times New Roman"/>
              <a:cs typeface="Times New Roman"/>
            </a:endParaRPr>
          </a:p>
        </p:txBody>
      </p:sp>
    </p:spTree>
    <p:extLst>
      <p:ext uri="{BB962C8B-B14F-4D97-AF65-F5344CB8AC3E}">
        <p14:creationId xmlns:p14="http://schemas.microsoft.com/office/powerpoint/2010/main" val="246355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DADA-CBB1-6CAA-B353-B5E87A76226C}"/>
              </a:ext>
            </a:extLst>
          </p:cNvPr>
          <p:cNvSpPr>
            <a:spLocks noGrp="1"/>
          </p:cNvSpPr>
          <p:nvPr>
            <p:ph type="title"/>
          </p:nvPr>
        </p:nvSpPr>
        <p:spPr>
          <a:xfrm>
            <a:off x="838200" y="817562"/>
            <a:ext cx="10515600" cy="1325563"/>
          </a:xfrm>
        </p:spPr>
        <p:txBody>
          <a:bodyPr>
            <a:normAutofit/>
          </a:bodyPr>
          <a:lstStyle/>
          <a:p>
            <a:r>
              <a:rPr lang="en-US" sz="4000">
                <a:latin typeface="Times New Roman"/>
                <a:cs typeface="Times New Roman"/>
              </a:rPr>
              <a:t>Business Problem</a:t>
            </a:r>
          </a:p>
        </p:txBody>
      </p:sp>
      <p:sp>
        <p:nvSpPr>
          <p:cNvPr id="3" name="Content Placeholder 2">
            <a:extLst>
              <a:ext uri="{FF2B5EF4-FFF2-40B4-BE49-F238E27FC236}">
                <a16:creationId xmlns:a16="http://schemas.microsoft.com/office/drawing/2014/main" id="{DEF414AF-AF73-CD38-F748-543B8278ED6F}"/>
              </a:ext>
            </a:extLst>
          </p:cNvPr>
          <p:cNvSpPr>
            <a:spLocks noGrp="1"/>
          </p:cNvSpPr>
          <p:nvPr>
            <p:ph idx="1"/>
          </p:nvPr>
        </p:nvSpPr>
        <p:spPr>
          <a:xfrm>
            <a:off x="835506" y="2278819"/>
            <a:ext cx="9133840" cy="3767138"/>
          </a:xfrm>
        </p:spPr>
        <p:txBody>
          <a:bodyPr vert="horz" lIns="91440" tIns="45720" rIns="91440" bIns="45720" rtlCol="0" anchor="t">
            <a:normAutofit/>
          </a:bodyPr>
          <a:lstStyle/>
          <a:p>
            <a:pPr marL="0" indent="0">
              <a:buNone/>
            </a:pPr>
            <a:r>
              <a:rPr lang="en-US">
                <a:latin typeface="Times New Roman"/>
                <a:ea typeface="+mn-lt"/>
                <a:cs typeface="+mn-lt"/>
              </a:rPr>
              <a:t>The admissions process now provides most students with the same resources no matter if they are committed to enrollment or not planning on enrolling. How can the university determine whether a prospective student is not likely to enroll and how could the university make it more likely that, that type of student would enroll?</a:t>
            </a:r>
          </a:p>
        </p:txBody>
      </p:sp>
    </p:spTree>
    <p:extLst>
      <p:ext uri="{BB962C8B-B14F-4D97-AF65-F5344CB8AC3E}">
        <p14:creationId xmlns:p14="http://schemas.microsoft.com/office/powerpoint/2010/main" val="46128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7DA3-8F73-D2E9-350F-018A8BBE7050}"/>
              </a:ext>
            </a:extLst>
          </p:cNvPr>
          <p:cNvSpPr>
            <a:spLocks noGrp="1"/>
          </p:cNvSpPr>
          <p:nvPr>
            <p:ph type="title"/>
          </p:nvPr>
        </p:nvSpPr>
        <p:spPr>
          <a:xfrm>
            <a:off x="995866" y="742014"/>
            <a:ext cx="7366776" cy="1096477"/>
          </a:xfrm>
        </p:spPr>
        <p:txBody>
          <a:bodyPr anchor="b">
            <a:normAutofit/>
          </a:bodyPr>
          <a:lstStyle/>
          <a:p>
            <a:r>
              <a:rPr lang="en-US" sz="4000">
                <a:latin typeface="Times New Roman"/>
                <a:cs typeface="Times New Roman"/>
              </a:rPr>
              <a:t>Exploratory Data Analysis </a:t>
            </a:r>
            <a:endParaRPr lang="en-US" sz="4000"/>
          </a:p>
        </p:txBody>
      </p:sp>
      <p:sp>
        <p:nvSpPr>
          <p:cNvPr id="10" name="Content Placeholder 9">
            <a:extLst>
              <a:ext uri="{FF2B5EF4-FFF2-40B4-BE49-F238E27FC236}">
                <a16:creationId xmlns:a16="http://schemas.microsoft.com/office/drawing/2014/main" id="{70FB47A1-65EE-3DB5-7A82-ADC4CC97FFB7}"/>
              </a:ext>
            </a:extLst>
          </p:cNvPr>
          <p:cNvSpPr>
            <a:spLocks noGrp="1"/>
          </p:cNvSpPr>
          <p:nvPr>
            <p:ph idx="1"/>
          </p:nvPr>
        </p:nvSpPr>
        <p:spPr>
          <a:xfrm>
            <a:off x="1442720" y="2282825"/>
            <a:ext cx="9301480" cy="2332487"/>
          </a:xfrm>
        </p:spPr>
        <p:txBody>
          <a:bodyPr vert="horz" lIns="91440" tIns="45720" rIns="91440" bIns="45720" rtlCol="0" anchor="t">
            <a:normAutofit/>
          </a:bodyPr>
          <a:lstStyle/>
          <a:p>
            <a:r>
              <a:rPr lang="en-US" sz="2000">
                <a:latin typeface="Times New Roman"/>
                <a:cs typeface="Times New Roman"/>
              </a:rPr>
              <a:t>There were 1056 observations and 64 variables</a:t>
            </a:r>
          </a:p>
          <a:p>
            <a:pPr marL="0" indent="0">
              <a:buNone/>
            </a:pPr>
            <a:endParaRPr lang="en-US" sz="2000">
              <a:latin typeface="Times New Roman"/>
              <a:cs typeface="Times New Roman"/>
            </a:endParaRPr>
          </a:p>
          <a:p>
            <a:r>
              <a:rPr lang="en-US" sz="2000">
                <a:latin typeface="Times New Roman"/>
                <a:cs typeface="Times New Roman"/>
              </a:rPr>
              <a:t>We sorted through duplicate columns, and columns where there were many null values and landed on the 15 variables as the predictors we will be working with. </a:t>
            </a:r>
          </a:p>
          <a:p>
            <a:endParaRPr lang="en-US" sz="2000">
              <a:latin typeface="Times New Roman"/>
              <a:cs typeface="Times New Roman"/>
            </a:endParaRPr>
          </a:p>
        </p:txBody>
      </p:sp>
    </p:spTree>
    <p:extLst>
      <p:ext uri="{BB962C8B-B14F-4D97-AF65-F5344CB8AC3E}">
        <p14:creationId xmlns:p14="http://schemas.microsoft.com/office/powerpoint/2010/main" val="422062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265-F112-3458-D0C2-96E2171C81CB}"/>
              </a:ext>
            </a:extLst>
          </p:cNvPr>
          <p:cNvSpPr>
            <a:spLocks noGrp="1"/>
          </p:cNvSpPr>
          <p:nvPr>
            <p:ph type="title"/>
          </p:nvPr>
        </p:nvSpPr>
        <p:spPr/>
        <p:txBody>
          <a:bodyPr>
            <a:normAutofit/>
          </a:bodyPr>
          <a:lstStyle/>
          <a:p>
            <a:r>
              <a:rPr lang="en-US" sz="3200">
                <a:latin typeface="Times New Roman"/>
                <a:cs typeface="Times New Roman"/>
              </a:rPr>
              <a:t>Relationship between Number of Peers and Chats </a:t>
            </a:r>
            <a:endParaRPr lang="en-US"/>
          </a:p>
        </p:txBody>
      </p:sp>
      <p:sp>
        <p:nvSpPr>
          <p:cNvPr id="7" name="TextBox 6">
            <a:extLst>
              <a:ext uri="{FF2B5EF4-FFF2-40B4-BE49-F238E27FC236}">
                <a16:creationId xmlns:a16="http://schemas.microsoft.com/office/drawing/2014/main" id="{601A1E57-3A44-A814-E798-E8B83108306A}"/>
              </a:ext>
            </a:extLst>
          </p:cNvPr>
          <p:cNvSpPr txBox="1"/>
          <p:nvPr/>
        </p:nvSpPr>
        <p:spPr>
          <a:xfrm>
            <a:off x="901430" y="1693510"/>
            <a:ext cx="5192536" cy="529375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a:buChar char="•"/>
            </a:pPr>
            <a:r>
              <a:rPr lang="en-US" sz="2000">
                <a:latin typeface="Times New Roman"/>
                <a:cs typeface="Times New Roman"/>
              </a:rPr>
              <a:t>A Pearson correlation test resulted in </a:t>
            </a:r>
            <a:endParaRPr lang="en-US" sz="2000">
              <a:latin typeface="Times New Roman"/>
              <a:ea typeface="+mn-lt"/>
              <a:cs typeface="Times New Roman"/>
            </a:endParaRPr>
          </a:p>
          <a:p>
            <a:pPr marL="800100" lvl="1" indent="-342900">
              <a:lnSpc>
                <a:spcPct val="90000"/>
              </a:lnSpc>
              <a:spcBef>
                <a:spcPts val="1000"/>
              </a:spcBef>
              <a:buFont typeface="Courier New,monospace"/>
              <a:buChar char="o"/>
            </a:pPr>
            <a:r>
              <a:rPr lang="en-US" sz="2000">
                <a:latin typeface="Times New Roman"/>
                <a:ea typeface="+mn-lt"/>
                <a:cs typeface="Times New Roman"/>
              </a:rPr>
              <a:t>Correlation coefficient: 0.6239348198453031</a:t>
            </a:r>
          </a:p>
          <a:p>
            <a:pPr marL="800100" lvl="1" indent="-342900">
              <a:lnSpc>
                <a:spcPct val="90000"/>
              </a:lnSpc>
              <a:spcBef>
                <a:spcPts val="1000"/>
              </a:spcBef>
              <a:buFont typeface="Courier New,monospace"/>
              <a:buChar char="o"/>
            </a:pPr>
            <a:r>
              <a:rPr lang="en-US" sz="2000">
                <a:latin typeface="Times New Roman"/>
                <a:ea typeface="+mn-lt"/>
                <a:cs typeface="Times New Roman"/>
              </a:rPr>
              <a:t>P-value: 5.450989585433559e-109</a:t>
            </a:r>
          </a:p>
          <a:p>
            <a:pPr marL="342900" indent="-342900">
              <a:lnSpc>
                <a:spcPct val="90000"/>
              </a:lnSpc>
              <a:spcBef>
                <a:spcPts val="1000"/>
              </a:spcBef>
              <a:buFont typeface="Arial"/>
              <a:buChar char="•"/>
            </a:pPr>
            <a:r>
              <a:rPr lang="en-US" sz="2000">
                <a:latin typeface="Times New Roman"/>
                <a:ea typeface="+mn-lt"/>
                <a:cs typeface="+mn-lt"/>
              </a:rPr>
              <a:t>The p-value is much less than the chosen significance level of 0.05. It suggests that the correlation is statistically significant and unlikely to be due to random chance.</a:t>
            </a:r>
            <a:endParaRPr lang="en-US" sz="2000">
              <a:latin typeface="Times New Roman"/>
              <a:ea typeface="+mn-lt"/>
              <a:cs typeface="Times New Roman"/>
            </a:endParaRPr>
          </a:p>
          <a:p>
            <a:pPr marL="342900" indent="-342900">
              <a:lnSpc>
                <a:spcPct val="90000"/>
              </a:lnSpc>
              <a:spcBef>
                <a:spcPts val="1000"/>
              </a:spcBef>
              <a:buFont typeface="Arial"/>
              <a:buChar char="•"/>
            </a:pPr>
            <a:r>
              <a:rPr lang="en-US" sz="2000">
                <a:latin typeface="Times New Roman"/>
                <a:ea typeface="+mn-lt"/>
                <a:cs typeface="+mn-lt"/>
              </a:rPr>
              <a:t>The correlation coefficient indicates a moderate to strong positive linear relationship between the number of Peers and the total number of Chats. </a:t>
            </a:r>
            <a:endParaRPr lang="en-US" sz="2000">
              <a:latin typeface="Times New Roman"/>
              <a:cs typeface="Times New Roman"/>
            </a:endParaRPr>
          </a:p>
          <a:p>
            <a:pPr marL="342900" indent="-342900">
              <a:lnSpc>
                <a:spcPct val="90000"/>
              </a:lnSpc>
              <a:spcBef>
                <a:spcPts val="1000"/>
              </a:spcBef>
              <a:buFont typeface="Arial"/>
              <a:buChar char="•"/>
            </a:pPr>
            <a:r>
              <a:rPr lang="en-US" sz="2000">
                <a:latin typeface="Times New Roman"/>
                <a:cs typeface="Times New Roman"/>
              </a:rPr>
              <a:t>This suggests that those who are using </a:t>
            </a:r>
            <a:r>
              <a:rPr lang="en-US" sz="2000" err="1">
                <a:latin typeface="Times New Roman"/>
                <a:cs typeface="Times New Roman"/>
              </a:rPr>
              <a:t>Nearpeer</a:t>
            </a:r>
            <a:r>
              <a:rPr lang="en-US" sz="2000">
                <a:latin typeface="Times New Roman"/>
                <a:cs typeface="Times New Roman"/>
              </a:rPr>
              <a:t> most are engaging in chats and making connections. </a:t>
            </a:r>
          </a:p>
          <a:p>
            <a:pPr>
              <a:lnSpc>
                <a:spcPct val="90000"/>
              </a:lnSpc>
              <a:spcBef>
                <a:spcPts val="1000"/>
              </a:spcBef>
            </a:pPr>
            <a:endParaRPr lang="en-US" sz="2000">
              <a:latin typeface="Times New Roman"/>
              <a:cs typeface="Times New Roman"/>
            </a:endParaRPr>
          </a:p>
        </p:txBody>
      </p:sp>
      <p:pic>
        <p:nvPicPr>
          <p:cNvPr id="3" name="Picture 2" descr="A graph of blue dots&#10;&#10;Description automatically generated">
            <a:extLst>
              <a:ext uri="{FF2B5EF4-FFF2-40B4-BE49-F238E27FC236}">
                <a16:creationId xmlns:a16="http://schemas.microsoft.com/office/drawing/2014/main" id="{AC39343D-7712-FAF8-C6E9-DAE48F76D2CC}"/>
              </a:ext>
            </a:extLst>
          </p:cNvPr>
          <p:cNvPicPr>
            <a:picLocks noChangeAspect="1"/>
          </p:cNvPicPr>
          <p:nvPr/>
        </p:nvPicPr>
        <p:blipFill>
          <a:blip r:embed="rId2"/>
          <a:stretch>
            <a:fillRect/>
          </a:stretch>
        </p:blipFill>
        <p:spPr>
          <a:xfrm>
            <a:off x="6359661" y="1921104"/>
            <a:ext cx="5449261" cy="3621303"/>
          </a:xfrm>
          <a:prstGeom prst="rect">
            <a:avLst/>
          </a:prstGeom>
        </p:spPr>
      </p:pic>
    </p:spTree>
    <p:extLst>
      <p:ext uri="{BB962C8B-B14F-4D97-AF65-F5344CB8AC3E}">
        <p14:creationId xmlns:p14="http://schemas.microsoft.com/office/powerpoint/2010/main" val="2437489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265-F112-3458-D0C2-96E2171C81CB}"/>
              </a:ext>
            </a:extLst>
          </p:cNvPr>
          <p:cNvSpPr>
            <a:spLocks noGrp="1"/>
          </p:cNvSpPr>
          <p:nvPr>
            <p:ph type="title"/>
          </p:nvPr>
        </p:nvSpPr>
        <p:spPr>
          <a:xfrm>
            <a:off x="838200" y="551478"/>
            <a:ext cx="10515600" cy="776475"/>
          </a:xfrm>
        </p:spPr>
        <p:txBody>
          <a:bodyPr>
            <a:normAutofit/>
          </a:bodyPr>
          <a:lstStyle/>
          <a:p>
            <a:r>
              <a:rPr lang="en-US" sz="3200">
                <a:latin typeface="Times New Roman"/>
                <a:cs typeface="Times New Roman"/>
              </a:rPr>
              <a:t>Relationship Between Deposit Dates and Major by Race</a:t>
            </a:r>
          </a:p>
        </p:txBody>
      </p:sp>
      <p:sp>
        <p:nvSpPr>
          <p:cNvPr id="5" name="TextBox 4">
            <a:extLst>
              <a:ext uri="{FF2B5EF4-FFF2-40B4-BE49-F238E27FC236}">
                <a16:creationId xmlns:a16="http://schemas.microsoft.com/office/drawing/2014/main" id="{3871F9AA-0403-6FA6-373C-5F549D7453B6}"/>
              </a:ext>
            </a:extLst>
          </p:cNvPr>
          <p:cNvSpPr txBox="1"/>
          <p:nvPr/>
        </p:nvSpPr>
        <p:spPr>
          <a:xfrm>
            <a:off x="245887" y="1721525"/>
            <a:ext cx="4733094" cy="40780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a:buChar char="•"/>
            </a:pPr>
            <a:r>
              <a:rPr lang="en-US" sz="2000">
                <a:latin typeface="Times New Roman"/>
                <a:ea typeface="+mn-lt"/>
                <a:cs typeface="Times New Roman"/>
              </a:rPr>
              <a:t>The chart reveals that the whites consistently have the highest counts across all time periods, particularly in January, March, and April.</a:t>
            </a:r>
            <a:endParaRPr lang="en-US">
              <a:latin typeface="Aptos" panose="02110004020202020204"/>
              <a:ea typeface="+mn-lt"/>
              <a:cs typeface="Times New Roman"/>
            </a:endParaRPr>
          </a:p>
          <a:p>
            <a:pPr marL="342900" indent="-342900">
              <a:lnSpc>
                <a:spcPct val="90000"/>
              </a:lnSpc>
              <a:spcBef>
                <a:spcPts val="1000"/>
              </a:spcBef>
              <a:buFont typeface="Arial"/>
              <a:buChar char="•"/>
            </a:pPr>
            <a:r>
              <a:rPr lang="en-US" sz="2000">
                <a:latin typeface="Times New Roman"/>
                <a:ea typeface="+mn-lt"/>
                <a:cs typeface="Times New Roman"/>
              </a:rPr>
              <a:t> Most activities are concentrated in Qtr1 of 2023, and then drops in counts during Qtr3 (July) and minimal activity in Qtr4 of 2022. </a:t>
            </a:r>
            <a:endParaRPr lang="en-US">
              <a:latin typeface="Aptos" panose="02110004020202020204"/>
              <a:ea typeface="+mn-lt"/>
              <a:cs typeface="Times New Roman"/>
            </a:endParaRPr>
          </a:p>
          <a:p>
            <a:pPr marL="342900" indent="-342900">
              <a:lnSpc>
                <a:spcPct val="90000"/>
              </a:lnSpc>
              <a:spcBef>
                <a:spcPts val="1000"/>
              </a:spcBef>
              <a:buFont typeface="Arial"/>
              <a:buChar char="•"/>
            </a:pPr>
            <a:r>
              <a:rPr lang="en-US" sz="2000">
                <a:latin typeface="Times New Roman"/>
                <a:ea typeface="+mn-lt"/>
                <a:cs typeface="Times New Roman"/>
              </a:rPr>
              <a:t>Other races have lower counts compared to the white category. </a:t>
            </a:r>
            <a:endParaRPr lang="en-US">
              <a:latin typeface="Aptos" panose="02110004020202020204"/>
              <a:ea typeface="+mn-lt"/>
              <a:cs typeface="Times New Roman"/>
            </a:endParaRPr>
          </a:p>
          <a:p>
            <a:pPr marL="342900" indent="-342900">
              <a:lnSpc>
                <a:spcPct val="90000"/>
              </a:lnSpc>
              <a:spcBef>
                <a:spcPts val="1000"/>
              </a:spcBef>
              <a:buFont typeface="Arial"/>
              <a:buChar char="•"/>
            </a:pPr>
            <a:r>
              <a:rPr lang="en-US" sz="2000">
                <a:latin typeface="Times New Roman"/>
                <a:ea typeface="+mn-lt"/>
                <a:cs typeface="Times New Roman"/>
              </a:rPr>
              <a:t>The chart suggests seasonal variations, with higher counts in the early quarters of 2023.</a:t>
            </a:r>
            <a:endParaRPr lang="en-US" sz="2000">
              <a:latin typeface="Times New Roman"/>
              <a:cs typeface="Times New Roman"/>
            </a:endParaRPr>
          </a:p>
        </p:txBody>
      </p:sp>
      <p:pic>
        <p:nvPicPr>
          <p:cNvPr id="7" name="Picture 6">
            <a:extLst>
              <a:ext uri="{FF2B5EF4-FFF2-40B4-BE49-F238E27FC236}">
                <a16:creationId xmlns:a16="http://schemas.microsoft.com/office/drawing/2014/main" id="{7E29AA57-AEF8-9B40-84E6-1CD442760157}"/>
              </a:ext>
            </a:extLst>
          </p:cNvPr>
          <p:cNvPicPr>
            <a:picLocks noChangeAspect="1"/>
          </p:cNvPicPr>
          <p:nvPr/>
        </p:nvPicPr>
        <p:blipFill rotWithShape="1">
          <a:blip r:embed="rId2"/>
          <a:srcRect t="7664" r="-38" b="8029"/>
          <a:stretch/>
        </p:blipFill>
        <p:spPr>
          <a:xfrm>
            <a:off x="4979097" y="1920802"/>
            <a:ext cx="6682881" cy="3630670"/>
          </a:xfrm>
          <a:prstGeom prst="rect">
            <a:avLst/>
          </a:prstGeom>
        </p:spPr>
      </p:pic>
    </p:spTree>
    <p:extLst>
      <p:ext uri="{BB962C8B-B14F-4D97-AF65-F5344CB8AC3E}">
        <p14:creationId xmlns:p14="http://schemas.microsoft.com/office/powerpoint/2010/main" val="184176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0265-F112-3458-D0C2-96E2171C81CB}"/>
              </a:ext>
            </a:extLst>
          </p:cNvPr>
          <p:cNvSpPr>
            <a:spLocks noGrp="1"/>
          </p:cNvSpPr>
          <p:nvPr>
            <p:ph type="title"/>
          </p:nvPr>
        </p:nvSpPr>
        <p:spPr>
          <a:xfrm>
            <a:off x="838200" y="347807"/>
            <a:ext cx="10515600" cy="776475"/>
          </a:xfrm>
        </p:spPr>
        <p:txBody>
          <a:bodyPr>
            <a:normAutofit/>
          </a:bodyPr>
          <a:lstStyle/>
          <a:p>
            <a:r>
              <a:rPr lang="en-US" sz="2900">
                <a:latin typeface="Times New Roman"/>
                <a:cs typeface="Times New Roman"/>
              </a:rPr>
              <a:t>Relationship Between Orientation Attendance and Number of Peers</a:t>
            </a:r>
            <a:endParaRPr lang="en-US"/>
          </a:p>
        </p:txBody>
      </p:sp>
      <p:sp>
        <p:nvSpPr>
          <p:cNvPr id="5" name="TextBox 4">
            <a:extLst>
              <a:ext uri="{FF2B5EF4-FFF2-40B4-BE49-F238E27FC236}">
                <a16:creationId xmlns:a16="http://schemas.microsoft.com/office/drawing/2014/main" id="{3871F9AA-0403-6FA6-373C-5F549D7453B6}"/>
              </a:ext>
            </a:extLst>
          </p:cNvPr>
          <p:cNvSpPr txBox="1"/>
          <p:nvPr/>
        </p:nvSpPr>
        <p:spPr>
          <a:xfrm>
            <a:off x="1006059" y="1712357"/>
            <a:ext cx="4301094" cy="299056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000"/>
              </a:spcBef>
              <a:buFont typeface="Arial"/>
              <a:buChar char="•"/>
            </a:pPr>
            <a:r>
              <a:rPr lang="en-US" sz="2000">
                <a:latin typeface="Times New Roman"/>
                <a:ea typeface="+mn-lt"/>
                <a:cs typeface="Times New Roman"/>
              </a:rPr>
              <a:t>The chart indicates that individuals who attended the orientation tend to have a higher and more varied number of peers compared to those who did not attend.</a:t>
            </a:r>
          </a:p>
          <a:p>
            <a:pPr marL="342900" indent="-342900">
              <a:lnSpc>
                <a:spcPct val="90000"/>
              </a:lnSpc>
              <a:spcBef>
                <a:spcPts val="1000"/>
              </a:spcBef>
              <a:buFont typeface="Arial"/>
              <a:buChar char="•"/>
            </a:pPr>
            <a:r>
              <a:rPr lang="en-US" sz="2000">
                <a:latin typeface="Times New Roman"/>
                <a:ea typeface="+mn-lt"/>
                <a:cs typeface="Times New Roman"/>
              </a:rPr>
              <a:t>This could imply that orientation attendance helps individuals build a larger network of peers, or that those who already have more peers are more likely to attend the orientation. </a:t>
            </a:r>
            <a:endParaRPr lang="en-US" sz="2000">
              <a:latin typeface="Times New Roman"/>
              <a:cs typeface="Times New Roman"/>
            </a:endParaRPr>
          </a:p>
        </p:txBody>
      </p:sp>
      <p:pic>
        <p:nvPicPr>
          <p:cNvPr id="3" name="Picture 2" descr="A graph with numbers and a bar&#10;&#10;Description automatically generated">
            <a:extLst>
              <a:ext uri="{FF2B5EF4-FFF2-40B4-BE49-F238E27FC236}">
                <a16:creationId xmlns:a16="http://schemas.microsoft.com/office/drawing/2014/main" id="{9973BD08-6BCE-8781-3998-4846E0C6F15F}"/>
              </a:ext>
            </a:extLst>
          </p:cNvPr>
          <p:cNvPicPr>
            <a:picLocks noChangeAspect="1"/>
          </p:cNvPicPr>
          <p:nvPr/>
        </p:nvPicPr>
        <p:blipFill>
          <a:blip r:embed="rId2"/>
          <a:stretch>
            <a:fillRect/>
          </a:stretch>
        </p:blipFill>
        <p:spPr>
          <a:xfrm>
            <a:off x="5309627" y="1482819"/>
            <a:ext cx="6480923" cy="3892364"/>
          </a:xfrm>
          <a:prstGeom prst="rect">
            <a:avLst/>
          </a:prstGeom>
        </p:spPr>
      </p:pic>
    </p:spTree>
    <p:extLst>
      <p:ext uri="{BB962C8B-B14F-4D97-AF65-F5344CB8AC3E}">
        <p14:creationId xmlns:p14="http://schemas.microsoft.com/office/powerpoint/2010/main" val="2415877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GROUP 1  INTEGRATED EXPERIENTIAL LEARNING   Nearpeer Usage and Engagement to Predict Non-Enrollment     </vt:lpstr>
      <vt:lpstr>Contents</vt:lpstr>
      <vt:lpstr>Executive Summary</vt:lpstr>
      <vt:lpstr>Nearpeer Objectives</vt:lpstr>
      <vt:lpstr>Business Problem</vt:lpstr>
      <vt:lpstr>Exploratory Data Analysis </vt:lpstr>
      <vt:lpstr>Relationship between Number of Peers and Chats </vt:lpstr>
      <vt:lpstr>Relationship Between Deposit Dates and Major by Race</vt:lpstr>
      <vt:lpstr>Relationship Between Orientation Attendance and Number of Peers</vt:lpstr>
      <vt:lpstr>Enrollment status by Deposit Month and Residency</vt:lpstr>
      <vt:lpstr>Major and Student Age </vt:lpstr>
      <vt:lpstr>Significance Between Deposit Date and Orientation Attendance </vt:lpstr>
      <vt:lpstr>Key Questions</vt:lpstr>
      <vt:lpstr>Data Split:  Training set: 70% of dataset Testing set: 30% of dataset</vt:lpstr>
      <vt:lpstr>Model Performance </vt:lpstr>
      <vt:lpstr>Logistic Regression Model</vt:lpstr>
      <vt:lpstr>Findings </vt:lpstr>
      <vt:lpstr>Recommendations</vt:lpstr>
      <vt:lpstr>Future Research</vt:lpstr>
      <vt:lpstr>References:</vt:lpstr>
      <vt:lpstr>Individual Proposals</vt:lpstr>
      <vt:lpstr>Individual Proposals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2024-05-13T22:40:54Z</dcterms:created>
  <dcterms:modified xsi:type="dcterms:W3CDTF">2024-06-26T21:54:42Z</dcterms:modified>
</cp:coreProperties>
</file>