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7" r:id="rId9"/>
    <p:sldId id="270" r:id="rId10"/>
    <p:sldId id="271" r:id="rId11"/>
    <p:sldId id="260" r:id="rId12"/>
    <p:sldId id="261" r:id="rId13"/>
    <p:sldId id="262" r:id="rId14"/>
    <p:sldId id="266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9" autoAdjust="0"/>
    <p:restoredTop sz="85848" autoAdjust="0"/>
  </p:normalViewPr>
  <p:slideViewPr>
    <p:cSldViewPr snapToGrid="0">
      <p:cViewPr varScale="1">
        <p:scale>
          <a:sx n="75" d="100"/>
          <a:sy n="75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FF6AF14-D8DF-4E77-B7C9-C93F22F2A0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ADE720-A041-453E-BE9C-A10AEB832C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855ED-C550-4E4A-A645-98598AFA409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FA06A1B-36E2-49A3-BF3F-09A58D271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44996C5-01E1-4730-8FA8-9D734643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33FD3-6760-4D22-9BE9-E32DB8EFF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2185D-83FD-41C4-B204-4E4BA4CFB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586-B92D-4FB9-9DD0-69B5FE489F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уважаемые председатель и члены </a:t>
            </a:r>
            <a:r>
              <a:rPr lang="ru-RU" dirty="0" err="1"/>
              <a:t>аттестационой</a:t>
            </a:r>
            <a:r>
              <a:rPr lang="ru-RU" dirty="0"/>
              <a:t> комиссии!</a:t>
            </a:r>
          </a:p>
          <a:p>
            <a:r>
              <a:rPr lang="ru-RU" dirty="0"/>
              <a:t>Меня зовут Екатерина Викторовна, </a:t>
            </a:r>
          </a:p>
          <a:p>
            <a:r>
              <a:rPr lang="ru-RU" dirty="0"/>
              <a:t>сегодня я представляю вашему вниманию результаты выпускной квалификационной работы по теме</a:t>
            </a:r>
          </a:p>
          <a:p>
            <a:r>
              <a:rPr lang="ru-RU" dirty="0"/>
              <a:t>[тема]</a:t>
            </a:r>
          </a:p>
          <a:p>
            <a:r>
              <a:rPr lang="ru-RU" dirty="0"/>
              <a:t>Научный руководитель работы - старший преподаватель кафедры АЯ Баева Наталия Валерьевна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10586-B92D-4FB9-9DD0-69B5FE489F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4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Актуальность работы обусловлена тем, </a:t>
            </a:r>
          </a:p>
          <a:p>
            <a:r>
              <a:rPr lang="ru-RU" dirty="0"/>
              <a:t> что в области планирования число решений с автоматизацией ограничено,</a:t>
            </a:r>
          </a:p>
          <a:p>
            <a:r>
              <a:rPr lang="ru-RU" dirty="0"/>
              <a:t> а те, что существуют, не находятся в открытом доступе, узкоспециализированы</a:t>
            </a:r>
          </a:p>
          <a:p>
            <a:r>
              <a:rPr lang="ru-RU" dirty="0"/>
              <a:t> и не могут быть применены в контекстах, отличных от тех, для которых они были</a:t>
            </a:r>
          </a:p>
          <a:p>
            <a:r>
              <a:rPr lang="ru-RU" dirty="0"/>
              <a:t> разработаны.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BBB01-56FF-4AB0-9DAC-CAFA07B247A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6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достижения поставленной цели требовалось решить следующие задачи: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Цель работы заключалась в создании программного инструмента для автоматизации</a:t>
            </a:r>
          </a:p>
          <a:p>
            <a:r>
              <a:rPr lang="ru-RU" dirty="0"/>
              <a:t> планирования личного времени с учётом пользовательских приоритетов на основе адаптивного алгоритма.</a:t>
            </a:r>
          </a:p>
          <a:p>
            <a:r>
              <a:rPr lang="ru-RU" dirty="0"/>
              <a:t> Для достижения поставленной цели требовалось решить следующие задачи:</a:t>
            </a:r>
          </a:p>
          <a:p>
            <a:r>
              <a:rPr lang="ru-RU" dirty="0"/>
              <a:t> Предложить способ составления расписания с помощью адаптивного алгоритма</a:t>
            </a:r>
          </a:p>
          <a:p>
            <a:r>
              <a:rPr lang="ru-RU" dirty="0"/>
              <a:t> Разработать математическую модель задачи планирования</a:t>
            </a:r>
          </a:p>
          <a:p>
            <a:r>
              <a:rPr lang="ru-RU" dirty="0"/>
              <a:t> Спроектировать и реализовать программный инструмент</a:t>
            </a:r>
          </a:p>
          <a:p>
            <a:r>
              <a:rPr lang="ru-RU" dirty="0"/>
              <a:t> для автоматизированного составления расписания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BBB01-56FF-4AB0-9DAC-CAFA07B247A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  <a:p>
            <a:r>
              <a:rPr lang="ru-RU" dirty="0"/>
              <a:t> Для формализации задачи планирования необходимо перейти от непрерывного восприятия времени</a:t>
            </a:r>
          </a:p>
          <a:p>
            <a:r>
              <a:rPr lang="ru-RU" dirty="0"/>
              <a:t> к дискретному. Для этого временная шкала была разбита на фиксированные промежутки по t минут,</a:t>
            </a:r>
          </a:p>
          <a:p>
            <a:r>
              <a:rPr lang="ru-RU" dirty="0"/>
              <a:t> которые далее будут называться слотами.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BBB01-56FF-4AB0-9DAC-CAFA07B247A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1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BBB01-56FF-4AB0-9DAC-CAFA07B247A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6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10586-B92D-4FB9-9DD0-69B5FE489F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7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Модули, классы, важные шаги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BBB01-56FF-4AB0-9DAC-CAFA07B247A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0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Helvetica" panose="020B0604020202020204" pitchFamily="34" charset="0"/>
                <a:cs typeface="Helvetica" panose="020B0604020202020204" pitchFamily="34" charset="0"/>
              </a:rPr>
              <a:t>— насколько важно и сложно запланировать событие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10586-B92D-4FB9-9DD0-69B5FE489F3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3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7435C-56A2-451F-B54C-289883A8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F4A857-5564-48C7-9AF8-4000F7A73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8E37B-7D3D-4BFD-BE92-6DC88F0E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D7375-EB0A-40D1-82DA-33E16E49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2197AF-B977-4068-A5CB-C9CE922B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357C4-9942-4271-A545-51CF6334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AB6524-AD94-46DE-A9CF-A04C003B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EF7B0-53A5-4A93-9481-2886882F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460BA-BC39-4EEC-80ED-7B306073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0C6E2-681D-4684-BEAA-29852B4A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2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34435C-0BAF-4C0F-9482-F6BCFC09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61C4E0-A684-4FC8-BF98-B21B3F48A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CD12D-7567-4D7E-A2D5-676605C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C5B52-9425-4C87-8757-EE334E9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F2B86-FA83-49F2-BCFD-688D85FE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0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162E6-0FA1-4D67-B8D6-C0C7488F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6AF02-132F-47F7-8D44-FE90BEFA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74C44-7139-4724-90E9-474E60D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626CE-592D-40AA-A53C-C676E68E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7250E-C10F-4B63-B231-5018CF23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980F2-03D6-491B-8E9A-2B478CE6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5FF877-03C2-4271-8482-9DD4DCD1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E2B1C-7867-4C5B-A20D-72CAC3E2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1BF6F-A5A7-4AED-BCB5-C4087E63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F9DB0-3F84-4570-ABD8-E1FD103D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9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4D0E-3B3E-42A8-8C15-27CE5C40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45C19-51F3-4EDD-8F0D-A8D5722D9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FCC5B4-E77D-41F3-B950-C313A9CB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2345C6-B54A-4A1B-8202-09DB3EA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3E2F1A-CC38-4044-BE6A-02274089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22D178-06C6-47E0-AC28-9EC90200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B97E-2C74-4A2E-BB5B-8995ECD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4715B9-CE3A-4E15-8A0D-CA9CA753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EDEF0-18E5-4D51-96DF-BCE6B054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7481F4-D418-406A-8C83-D5060DBB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533BFE-4FC3-4425-AB3D-CAD3F1BD1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053957-4836-4F56-A060-57C3E5EC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1E469A-5821-487D-A694-553007E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FF9F28-6702-4ED3-A920-EF3C0722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C4EEA-B297-4091-A549-EF28B3E2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5A13B5-ADE5-4876-BED0-FB7D9237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F39CE4-1103-441F-B042-E8E37298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5ACFB0-4694-4BDA-83B2-AA4EEFBF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3A8392-E3A7-4558-ACCC-824B5BFF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0AC15E-52D2-4C1B-8A8C-B8839A6C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9F700F-1DE0-48D7-B86C-382023C7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5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6FEA0-A2E6-4464-AF57-272EF3E3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A9509-6E7C-4C1E-BD6E-6917EA34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35471D-E679-4890-B907-5A95E48C6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562BE-6E6A-41B3-89F8-894A4E6D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DC02B-ACCC-4614-BCD9-0DBB479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6D5EC-63CF-4BC0-AA20-06C831F1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9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8BC4-DDB4-446C-8F7D-99345555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4E7778-C547-4A37-A565-D909517D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D5078D-239D-47A9-A7F0-801E4DAC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40334-95D8-4BF1-B084-2B4687F3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1C42F-549C-4B71-B3A1-72A425E5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2576E-8F6E-4A37-B296-630B203C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4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6F35C-369C-457E-B119-699CD63F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A3476-F893-463C-843D-92209EBA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F705B-3379-460E-8E50-51D142275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19C-8C4C-4770-946A-6051E2F4D68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8943A-41DB-4209-866A-5B1CD6F3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B819B-2612-4D2C-BAC5-73C9CFFC3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80A1-4DF2-48C2-9486-0BE395E52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0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3FA74-C23B-443A-BF84-A69E5158C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75" y="1114425"/>
            <a:ext cx="10502900" cy="23876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АВТОМАТИЗИРОВАННОЕ ПЛАНИРОВАНИЕ НА ОСНОВЕ АДАПТИВНОГО АЛГОРИТМА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61538-B72C-48A5-B69C-90BDA9A5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9856"/>
            <a:ext cx="12592050" cy="14803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800" dirty="0"/>
              <a:t>ФИЛИАЛ МГУ В ГОРОДЕ СЕВАСТОПОЛЕ</a:t>
            </a:r>
          </a:p>
          <a:p>
            <a:pPr>
              <a:spcBef>
                <a:spcPts val="0"/>
              </a:spcBef>
            </a:pPr>
            <a:r>
              <a:rPr lang="ru-RU" dirty="0"/>
              <a:t>Факультет компьютерной математики</a:t>
            </a:r>
          </a:p>
          <a:p>
            <a:pPr>
              <a:spcBef>
                <a:spcPts val="0"/>
              </a:spcBef>
            </a:pPr>
            <a:r>
              <a:rPr lang="ru-RU" dirty="0"/>
              <a:t>Кафедра вычислительной математики</a:t>
            </a:r>
          </a:p>
          <a:p>
            <a:pPr>
              <a:spcBef>
                <a:spcPts val="0"/>
              </a:spcBef>
            </a:pPr>
            <a:r>
              <a:rPr lang="ru-RU" dirty="0"/>
              <a:t>Направление подготовки «Прикладная математика и информатика» 01.03.02 (бакалавр)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2D7BE2-FFEF-454B-98EE-2C36AC56B9BE}"/>
              </a:ext>
            </a:extLst>
          </p:cNvPr>
          <p:cNvSpPr txBox="1">
            <a:spLocks/>
          </p:cNvSpPr>
          <p:nvPr/>
        </p:nvSpPr>
        <p:spPr>
          <a:xfrm>
            <a:off x="844550" y="3425428"/>
            <a:ext cx="10502900" cy="48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Доклад по результатам выпускной квалификационной работы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FE8AE3A-F079-4E45-8927-5EE0F0778854}"/>
              </a:ext>
            </a:extLst>
          </p:cNvPr>
          <p:cNvSpPr txBox="1">
            <a:spLocks/>
          </p:cNvSpPr>
          <p:nvPr/>
        </p:nvSpPr>
        <p:spPr>
          <a:xfrm>
            <a:off x="844550" y="3829448"/>
            <a:ext cx="10502900" cy="48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Заричная Екатерина Викторовна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733214F-44B2-40BA-93CF-C65DCD21889F}"/>
              </a:ext>
            </a:extLst>
          </p:cNvPr>
          <p:cNvSpPr txBox="1">
            <a:spLocks/>
          </p:cNvSpPr>
          <p:nvPr/>
        </p:nvSpPr>
        <p:spPr>
          <a:xfrm>
            <a:off x="844550" y="4156871"/>
            <a:ext cx="10502900" cy="48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студентка учебной группы ПМ-401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C50375C-032A-4744-B8A0-3A3541F639ED}"/>
              </a:ext>
            </a:extLst>
          </p:cNvPr>
          <p:cNvSpPr txBox="1">
            <a:spLocks/>
          </p:cNvSpPr>
          <p:nvPr/>
        </p:nvSpPr>
        <p:spPr>
          <a:xfrm>
            <a:off x="844550" y="6255544"/>
            <a:ext cx="10502900" cy="48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Севастополь, 2025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F057CF8-D13A-40F1-AF56-EEDAD56A40CE}"/>
              </a:ext>
            </a:extLst>
          </p:cNvPr>
          <p:cNvSpPr txBox="1">
            <a:spLocks/>
          </p:cNvSpPr>
          <p:nvPr/>
        </p:nvSpPr>
        <p:spPr>
          <a:xfrm>
            <a:off x="6515100" y="4891085"/>
            <a:ext cx="5032376" cy="1480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Научный руководитель:</a:t>
            </a:r>
          </a:p>
          <a:p>
            <a:pPr algn="l"/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старший преподаватель кафедры алгоритмических языков факультета ВМК МГУ</a:t>
            </a:r>
          </a:p>
          <a:p>
            <a:pPr algn="l"/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Баева Наталия Валерьевна </a:t>
            </a:r>
          </a:p>
        </p:txBody>
      </p:sp>
    </p:spTree>
    <p:extLst>
      <p:ext uri="{BB962C8B-B14F-4D97-AF65-F5344CB8AC3E}">
        <p14:creationId xmlns:p14="http://schemas.microsoft.com/office/powerpoint/2010/main" val="141300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D38A8-0180-431B-AD92-5C632DE3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14BB7-EBCB-46AC-BF87-A6D8C7F7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Среда программирования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JupyterLab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Язык программирования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Python </a:t>
            </a: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версии 3.11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Стандартные библиотеки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Python: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NumPy (</a:t>
            </a: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создание матриц)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Tkinter</a:t>
            </a: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 (графический интерфейс)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1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7805E-39F9-4280-8A7D-D8A6F218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0B376-D650-4C00-8D50-A9F472A94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364116"/>
            <a:ext cx="11255829" cy="469650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Реализован программный инструмент для автоматизированного </a:t>
            </a:r>
            <a:r>
              <a:rPr lang="ru-RU" spc="-60" dirty="0">
                <a:latin typeface="Helvetica" panose="020B0604020202020204" pitchFamily="34" charset="0"/>
                <a:cs typeface="Helvetica" panose="020B0604020202020204" pitchFamily="34" charset="0"/>
              </a:rPr>
              <a:t>составления личного расписания на основе адаптивного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алгоритма </a:t>
            </a: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Предложен метод составления расписания на базе адаптивного алгоритма преобразования матрицы доступности.</a:t>
            </a: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Разработана математическая модель, где помимо основных данных событие охарактеризовано вектором доступности. </a:t>
            </a: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Спроектирован и реализован программный инструмент с графическим интерфейсом предлагающий варианты расписания на основе введённых ограничений.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Результаты работы могут быть применены для решения задачи планирования в других контекстах.</a:t>
            </a:r>
          </a:p>
        </p:txBody>
      </p:sp>
    </p:spTree>
    <p:extLst>
      <p:ext uri="{BB962C8B-B14F-4D97-AF65-F5344CB8AC3E}">
        <p14:creationId xmlns:p14="http://schemas.microsoft.com/office/powerpoint/2010/main" val="34972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15BAD-C093-4DF6-945E-B8CEBC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51" y="2766218"/>
            <a:ext cx="9763897" cy="1325563"/>
          </a:xfrm>
        </p:spPr>
        <p:txBody>
          <a:bodyPr>
            <a:noAutofit/>
          </a:bodyPr>
          <a:lstStyle/>
          <a:p>
            <a:r>
              <a:rPr lang="ru-RU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4219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433BF-47A2-4A16-8BD1-CA8F106E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508000"/>
            <a:ext cx="10515600" cy="1325563"/>
          </a:xfrm>
        </p:spPr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Адаптивные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53D03-0EAB-4351-9C78-817BFA95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833564"/>
            <a:ext cx="9740900" cy="1595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Алгоритмы, которые изменяют своё поведение во время исполнения в зависимости от входных данных или текущего состояния.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799CC3E-4BE2-48B0-B67C-EB4B91C581DD}"/>
              </a:ext>
            </a:extLst>
          </p:cNvPr>
          <p:cNvSpPr txBox="1">
            <a:spLocks/>
          </p:cNvSpPr>
          <p:nvPr/>
        </p:nvSpPr>
        <p:spPr>
          <a:xfrm>
            <a:off x="1041400" y="3725864"/>
            <a:ext cx="9740900" cy="1900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>
                <a:highlight>
                  <a:srgbClr val="C0C0C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Задачи планирования имеют стохастические, непредсказуемые входные данные </a:t>
            </a:r>
            <a:r>
              <a:rPr lang="en-US" sz="3200" dirty="0">
                <a:highlight>
                  <a:srgbClr val="C0C0C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=&gt; </a:t>
            </a:r>
            <a:r>
              <a:rPr lang="ru-RU" sz="3200" dirty="0">
                <a:highlight>
                  <a:srgbClr val="C0C0C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адаптивный алгоритм хорошо подойдёт для их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3216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B2A68-A3EE-4A0B-B273-99164978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Реализация: структура доступности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1E92A3-75B7-401B-886F-C416E8F8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03" y="2568615"/>
            <a:ext cx="6129803" cy="3370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5514F-E1A5-480D-88E2-4900A07CEF3B}"/>
              </a:ext>
            </a:extLst>
          </p:cNvPr>
          <p:cNvSpPr txBox="1"/>
          <p:nvPr/>
        </p:nvSpPr>
        <p:spPr>
          <a:xfrm>
            <a:off x="5833319" y="5938877"/>
            <a:ext cx="4110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Helvetica" panose="020B0604020202020204" pitchFamily="34" charset="0"/>
                <a:cs typeface="Helvetica" panose="020B0604020202020204" pitchFamily="34" charset="0"/>
              </a:rPr>
              <a:t>Матрица доступности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43253-DC88-421C-91DA-A42D0BC44A72}"/>
              </a:ext>
            </a:extLst>
          </p:cNvPr>
          <p:cNvSpPr txBox="1"/>
          <p:nvPr/>
        </p:nvSpPr>
        <p:spPr>
          <a:xfrm>
            <a:off x="637675" y="1283810"/>
            <a:ext cx="10716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Helvetica" panose="020B0604020202020204" pitchFamily="34" charset="0"/>
                <a:cs typeface="Helvetica" panose="020B0604020202020204" pitchFamily="34" charset="0"/>
              </a:rPr>
              <a:t>Хранит данные о доступности событий в виде матрицы и предоставляет методы взаимодействия с ней, в том числе: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7E7B6-17B6-4C34-A71E-9D024B2B2B8B}"/>
              </a:ext>
            </a:extLst>
          </p:cNvPr>
          <p:cNvSpPr txBox="1"/>
          <p:nvPr/>
        </p:nvSpPr>
        <p:spPr>
          <a:xfrm>
            <a:off x="892918" y="2511814"/>
            <a:ext cx="34261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000" dirty="0">
                <a:latin typeface="Helvetica" panose="020B0604020202020204" pitchFamily="34" charset="0"/>
                <a:cs typeface="Helvetica" panose="020B0604020202020204" pitchFamily="34" charset="0"/>
              </a:rPr>
              <a:t>Подсчёт сумм по столбцу и по строке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000" dirty="0">
                <a:latin typeface="Helvetica" panose="020B0604020202020204" pitchFamily="34" charset="0"/>
                <a:cs typeface="Helvetica" panose="020B0604020202020204" pitchFamily="34" charset="0"/>
              </a:rPr>
              <a:t>Перестановка строк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000" dirty="0">
                <a:latin typeface="Helvetica" panose="020B0604020202020204" pitchFamily="34" charset="0"/>
                <a:cs typeface="Helvetica" panose="020B0604020202020204" pitchFamily="34" charset="0"/>
              </a:rPr>
              <a:t>Обнуление элементов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8005DB-F0A2-4725-96DF-6663D399577D}"/>
              </a:ext>
            </a:extLst>
          </p:cNvPr>
          <p:cNvSpPr txBox="1">
            <a:spLocks/>
          </p:cNvSpPr>
          <p:nvPr/>
        </p:nvSpPr>
        <p:spPr>
          <a:xfrm>
            <a:off x="596956" y="414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Архитектура: учёт приоритетов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4141E6B-CB77-4350-AD48-7CD794D07D51}"/>
                  </a:ext>
                </a:extLst>
              </p:cNvPr>
              <p:cNvSpPr/>
              <p:nvPr/>
            </p:nvSpPr>
            <p:spPr>
              <a:xfrm>
                <a:off x="3912601" y="2906063"/>
                <a:ext cx="6378298" cy="1829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600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60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4141E6B-CB77-4350-AD48-7CD794D07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01" y="2906063"/>
                <a:ext cx="6378298" cy="1829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0D506C-25CB-42FF-8E25-394F99975327}"/>
              </a:ext>
            </a:extLst>
          </p:cNvPr>
          <p:cNvSpPr txBox="1"/>
          <p:nvPr/>
        </p:nvSpPr>
        <p:spPr>
          <a:xfrm>
            <a:off x="3864922" y="1654274"/>
            <a:ext cx="3777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Всего слотов доступно событию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F7259-F3F1-4C42-94B2-CF453E45AE23}"/>
              </a:ext>
            </a:extLst>
          </p:cNvPr>
          <p:cNvSpPr txBox="1"/>
          <p:nvPr/>
        </p:nvSpPr>
        <p:spPr>
          <a:xfrm>
            <a:off x="359556" y="3324084"/>
            <a:ext cx="377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Оценка сложности</a:t>
            </a:r>
          </a:p>
          <a:p>
            <a:pPr algn="ctr"/>
            <a:r>
              <a:rPr lang="ru-RU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планирования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8E4A3-2C31-47D1-BE70-230E1C1FAC47}"/>
              </a:ext>
            </a:extLst>
          </p:cNvPr>
          <p:cNvSpPr txBox="1"/>
          <p:nvPr/>
        </p:nvSpPr>
        <p:spPr>
          <a:xfrm>
            <a:off x="5212792" y="5023680"/>
            <a:ext cx="3777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Событие займёт слотов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91C2F-34C5-437B-85C0-5F52841EAF06}"/>
              </a:ext>
            </a:extLst>
          </p:cNvPr>
          <p:cNvSpPr txBox="1"/>
          <p:nvPr/>
        </p:nvSpPr>
        <p:spPr>
          <a:xfrm>
            <a:off x="9149570" y="2613675"/>
            <a:ext cx="228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Приоритет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01967-CF9A-49AD-9CF7-D80FF0B2FEE9}"/>
              </a:ext>
            </a:extLst>
          </p:cNvPr>
          <p:cNvSpPr txBox="1"/>
          <p:nvPr/>
        </p:nvSpPr>
        <p:spPr>
          <a:xfrm>
            <a:off x="7642838" y="5103931"/>
            <a:ext cx="3777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Вес</a:t>
            </a:r>
          </a:p>
          <a:p>
            <a:pPr algn="ctr"/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приоритета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D9C99BFF-BC63-4F6E-A55B-B81357BB20AF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5621278" y="2864095"/>
            <a:ext cx="466957" cy="201751"/>
          </a:xfrm>
          <a:prstGeom prst="bentConnector3">
            <a:avLst>
              <a:gd name="adj1" fmla="val -4108"/>
            </a:avLst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C85E537-F986-4321-9BDD-867BAD678F6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9739561" y="3372910"/>
            <a:ext cx="725799" cy="376878"/>
          </a:xfrm>
          <a:prstGeom prst="bentConnector3">
            <a:avLst>
              <a:gd name="adj1" fmla="val 103047"/>
            </a:avLst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B76324E6-2403-436F-8D45-B0F294F168E9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6586383" y="4508313"/>
            <a:ext cx="634584" cy="396150"/>
          </a:xfrm>
          <a:prstGeom prst="bentConnector3">
            <a:avLst>
              <a:gd name="adj1" fmla="val 705"/>
            </a:avLst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AFD8C3CE-0F8E-4ABD-84E1-CDC2BD7D3EC4}"/>
              </a:ext>
            </a:extLst>
          </p:cNvPr>
          <p:cNvCxnSpPr>
            <a:cxnSpLocks/>
          </p:cNvCxnSpPr>
          <p:nvPr/>
        </p:nvCxnSpPr>
        <p:spPr>
          <a:xfrm>
            <a:off x="8460091" y="4297818"/>
            <a:ext cx="530617" cy="807106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1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433BF-47A2-4A16-8BD1-CA8F106E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508000"/>
            <a:ext cx="10515600" cy="1325563"/>
          </a:xfrm>
        </p:spPr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53D03-0EAB-4351-9C78-817BFA95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732659"/>
            <a:ext cx="10645384" cy="4617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В области планирования времени существует ограниченное число решений с автоматизацией.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Предлагаемые решения с автоматизацией имеют: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	Узкую специализацию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	Ориентацию на конкретное учреждение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	Низкую гибкость и масштабируемость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	Закрытую архитектуру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При планировании без автоматизации вся нагрузка по составлению расписания возложена на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9774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4030-A300-4FD0-B778-F7C60100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067"/>
            <a:ext cx="10515600" cy="1325563"/>
          </a:xfrm>
        </p:spPr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8FF50-CDEC-4DC7-B041-CB90122C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630"/>
            <a:ext cx="10728543" cy="446297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Цель: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реализация программного инструмента для автоматизированного составления личного расписания с учётом пользовательских приоритетов на основе адаптивного алгоритма.</a:t>
            </a:r>
            <a:endParaRPr lang="ru-RU" dirty="0">
              <a:highlight>
                <a:srgbClr val="8080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Предложить способ составления расписания на базе адаптивного алгоритма</a:t>
            </a:r>
          </a:p>
          <a:p>
            <a:pPr algn="just">
              <a:spcBef>
                <a:spcPts val="1800"/>
              </a:spcBef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Разработать математическую модель задачи планирования</a:t>
            </a:r>
          </a:p>
          <a:p>
            <a:pPr algn="just">
              <a:spcBef>
                <a:spcPts val="1800"/>
              </a:spcBef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Спроектировать и реализовать программный инструмент для автоматизированного построения расписания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102113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E1535C-D094-41C9-81B8-8AAC55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Архитектура: основные понятия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62A95-5527-4857-9D4D-779EFEE84E91}"/>
                  </a:ext>
                </a:extLst>
              </p:cNvPr>
              <p:cNvSpPr txBox="1"/>
              <p:nvPr/>
            </p:nvSpPr>
            <p:spPr>
              <a:xfrm>
                <a:off x="768263" y="1466950"/>
                <a:ext cx="1142373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Разбиение временной шкалы на слоты по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</m:t>
                    </m:r>
                  </m:oMath>
                </a14:m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минут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Горизонт планирования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}</m:t>
                    </m:r>
                  </m:oMath>
                </a14:m>
                <a:endParaRPr lang="ru-RU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Множество событий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𝐸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600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ru-RU" sz="36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Характеристики события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:</m:t>
                    </m:r>
                  </m:oMath>
                </a14:m>
                <a:endParaRPr lang="en-US" sz="3600" b="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Приоритет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[1..5]</m:t>
                    </m:r>
                  </m:oMath>
                </a14:m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Длительность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— </a:t>
                </a:r>
                <a:r>
                  <a:rPr lang="ru-RU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сколько требует слотов</a:t>
                </a:r>
              </a:p>
              <a:p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62A95-5527-4857-9D4D-779EFEE8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63" y="1466950"/>
                <a:ext cx="11423737" cy="5078313"/>
              </a:xfrm>
              <a:prstGeom prst="rect">
                <a:avLst/>
              </a:prstGeom>
              <a:blipFill>
                <a:blip r:embed="rId3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FB4CA-6CF1-4602-A968-EEC9499E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97"/>
            <a:ext cx="10873637" cy="1571700"/>
          </a:xfrm>
        </p:spPr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Архитектура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представление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7A4FE8A-7BDE-4AD8-95AF-A152652E1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217" y="1598396"/>
                <a:ext cx="10515600" cy="4922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4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4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4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4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4000" dirty="0"/>
              </a:p>
              <a:p>
                <a:pPr marL="0" indent="0">
                  <a:buNone/>
                </a:pPr>
                <a:endParaRPr lang="en-US" sz="4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4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7A4FE8A-7BDE-4AD8-95AF-A152652E1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217" y="1598396"/>
                <a:ext cx="10515600" cy="492275"/>
              </a:xfrm>
              <a:blipFill>
                <a:blip r:embed="rId2"/>
                <a:stretch>
                  <a:fillRect b="-16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6BE0C-DC9A-4F9D-BFAB-E283FBC3CB46}"/>
              </a:ext>
            </a:extLst>
          </p:cNvPr>
          <p:cNvSpPr txBox="1"/>
          <p:nvPr/>
        </p:nvSpPr>
        <p:spPr>
          <a:xfrm>
            <a:off x="838199" y="2241587"/>
            <a:ext cx="714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Вектор доступности</a:t>
            </a:r>
            <a:r>
              <a:rPr lang="en-GB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события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ABA899-C341-49F3-8EE1-546884CD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64095"/>
            <a:ext cx="10939404" cy="1141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16666-3349-449A-9A8E-9766530CE1C2}"/>
              </a:ext>
            </a:extLst>
          </p:cNvPr>
          <p:cNvSpPr txBox="1"/>
          <p:nvPr/>
        </p:nvSpPr>
        <p:spPr>
          <a:xfrm>
            <a:off x="838199" y="4502661"/>
            <a:ext cx="10095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Значение </a:t>
            </a:r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0 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означает, что событие в принципе не может происходить в это время.</a:t>
            </a:r>
          </a:p>
          <a:p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Значение </a:t>
            </a:r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 означает, что событие может происходить в это время. </a:t>
            </a:r>
          </a:p>
        </p:txBody>
      </p:sp>
    </p:spTree>
    <p:extLst>
      <p:ext uri="{BB962C8B-B14F-4D97-AF65-F5344CB8AC3E}">
        <p14:creationId xmlns:p14="http://schemas.microsoft.com/office/powerpoint/2010/main" val="161025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D7339-03F2-4C02-8300-B19B7FD9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1"/>
            <a:ext cx="10515600" cy="1325563"/>
          </a:xfrm>
        </p:spPr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Архитектура: условия планирования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07E0A-1EA9-402B-AA5B-EE0BC099E53F}"/>
              </a:ext>
            </a:extLst>
          </p:cNvPr>
          <p:cNvSpPr txBox="1"/>
          <p:nvPr/>
        </p:nvSpPr>
        <p:spPr>
          <a:xfrm>
            <a:off x="749988" y="1300955"/>
            <a:ext cx="1081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Helvetica" panose="020B0604020202020204" pitchFamily="34" charset="0"/>
                <a:cs typeface="Helvetica" panose="020B0604020202020204" pitchFamily="34" charset="0"/>
              </a:rPr>
              <a:t>Векторы доступности событий объединяются в матрицу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i="1" dirty="0">
                <a:latin typeface="Helvetica" panose="020B0604020202020204" pitchFamily="34" charset="0"/>
                <a:cs typeface="Helvetica" panose="020B0604020202020204" pitchFamily="34" charset="0"/>
              </a:rPr>
              <a:t>a:</a:t>
            </a:r>
            <a:endParaRPr lang="ru-RU" sz="3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750C84-4C1A-4A0E-B6D8-69F14E61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153"/>
            <a:ext cx="10637712" cy="1834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BB753-0208-49F6-BE0B-E3EAF29C0243}"/>
              </a:ext>
            </a:extLst>
          </p:cNvPr>
          <p:cNvSpPr txBox="1"/>
          <p:nvPr/>
        </p:nvSpPr>
        <p:spPr>
          <a:xfrm>
            <a:off x="749988" y="4070959"/>
            <a:ext cx="1081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Helvetica" panose="020B0604020202020204" pitchFamily="34" charset="0"/>
                <a:cs typeface="Helvetica" panose="020B0604020202020204" pitchFamily="34" charset="0"/>
              </a:rPr>
              <a:t>Необходимые условия корректности расписания: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F769C-F312-4E07-B4D0-B8A0C3FEDB86}"/>
                  </a:ext>
                </a:extLst>
              </p:cNvPr>
              <p:cNvSpPr txBox="1"/>
              <p:nvPr/>
            </p:nvSpPr>
            <p:spPr>
              <a:xfrm>
                <a:off x="1092365" y="4615764"/>
                <a:ext cx="3827231" cy="238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∀</m:t>
                      </m:r>
                      <m:r>
                        <a:rPr lang="en-US" sz="40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ru-RU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≤1</m:t>
                          </m:r>
                        </m:e>
                      </m:nary>
                      <m:r>
                        <a:rPr lang="en-GB" sz="4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(</m:t>
                      </m:r>
                      <m:r>
                        <a:rPr lang="ru-RU" sz="40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а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4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ru-RU" sz="4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F769C-F312-4E07-B4D0-B8A0C3FED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65" y="4615764"/>
                <a:ext cx="3827231" cy="2388154"/>
              </a:xfrm>
              <a:prstGeom prst="rect">
                <a:avLst/>
              </a:prstGeom>
              <a:blipFill>
                <a:blip r:embed="rId3"/>
                <a:stretch>
                  <a:fillRect r="-3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D87365-91ED-497C-BF6F-41593D172E37}"/>
                  </a:ext>
                </a:extLst>
              </p:cNvPr>
              <p:cNvSpPr txBox="1"/>
              <p:nvPr/>
            </p:nvSpPr>
            <p:spPr>
              <a:xfrm>
                <a:off x="6314161" y="4556485"/>
                <a:ext cx="5592340" cy="2506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∀</m:t>
                      </m:r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𝑗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𝑛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4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(</m:t>
                      </m:r>
                      <m:r>
                        <a:rPr lang="ru-RU" sz="40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б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4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ru-RU" sz="4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D87365-91ED-497C-BF6F-41593D17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61" y="4556485"/>
                <a:ext cx="5592340" cy="2506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75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80935-48B0-4041-9B36-4650271C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6" y="458627"/>
            <a:ext cx="8362167" cy="86112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Алгоритм расстановки событий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19B6FB-FB64-46F5-B176-8D6C77B91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203" y="1357529"/>
                <a:ext cx="11479593" cy="5078968"/>
              </a:xfrm>
            </p:spPr>
            <p:txBody>
              <a:bodyPr numCol="2">
                <a:normAutofit fontScale="92500"/>
              </a:bodyPr>
              <a:lstStyle/>
              <a:p>
                <a:r>
                  <a:rPr lang="ru-RU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Этап 1: 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найти и зафиксировать все события, являющиеся единственными претендующими </a:t>
                </a:r>
                <a:r>
                  <a:rPr lang="ru-RU" spc="-6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на набор слотов, позволяющий их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запланировать (повторять, пока таких событий не останется).</a:t>
                </a:r>
              </a:p>
              <a:p>
                <a:r>
                  <a:rPr lang="ru-RU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Этап 2: 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сформировать список возможных последовательностей слотов для события с наименьшим значением метрики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и выбрать произвольную из доступных.</a:t>
                </a:r>
              </a:p>
              <a:p>
                <a:r>
                  <a:rPr lang="ru-RU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Этап 3: 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обнуление элементов под выбранной </a:t>
                </a:r>
                <a:r>
                  <a:rPr lang="ru-RU" spc="-6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последовательностью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в матрице и вне её в строке.</a:t>
                </a:r>
              </a:p>
              <a:p>
                <a:r>
                  <a:rPr lang="ru-RU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Этап 4: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продолжать расставлять события, повторяя этапы 1, 2 и 3, пока не будет достигнут конец матрицы. Вычислить, сколько событий не попало в расписание.</a:t>
                </a:r>
              </a:p>
              <a:p>
                <a:r>
                  <a:rPr lang="ru-RU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Этап 5: </a:t>
                </a:r>
                <a:r>
                  <a:rPr lang="ru-RU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сли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расставлены не все события, то вернуться к первой </a:t>
                </a:r>
                <a:r>
                  <a:rPr lang="ru-RU" spc="-6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развилке и выбрать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ru-RU" spc="-6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альтернативный</a:t>
                </a:r>
                <a:r>
                  <a:rPr lang="ru-RU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путь расстановки.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19B6FB-FB64-46F5-B176-8D6C77B91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203" y="1357529"/>
                <a:ext cx="11479593" cy="5078968"/>
              </a:xfrm>
              <a:blipFill>
                <a:blip r:embed="rId3"/>
                <a:stretch>
                  <a:fillRect l="-796" t="-2041" r="-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8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6A31C-EFE8-4543-AFA2-0E74D009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31391"/>
            <a:ext cx="12001500" cy="635788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250CE-B63A-44CE-88C9-0DF6BFDF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0"/>
            <a:ext cx="7917782" cy="66278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Архитектура программного инструмента</a:t>
            </a:r>
          </a:p>
        </p:txBody>
      </p:sp>
    </p:spTree>
    <p:extLst>
      <p:ext uri="{BB962C8B-B14F-4D97-AF65-F5344CB8AC3E}">
        <p14:creationId xmlns:p14="http://schemas.microsoft.com/office/powerpoint/2010/main" val="15029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86664-10B0-4861-AC7B-CC97E0A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14FAB6-0797-4E18-A546-2B32B2D0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282"/>
            <a:ext cx="12192000" cy="41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3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27917</TotalTime>
  <Words>762</Words>
  <Application>Microsoft Office PowerPoint</Application>
  <PresentationFormat>Широкоэкранный</PresentationFormat>
  <Paragraphs>118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Wingdings</vt:lpstr>
      <vt:lpstr>Тема Office</vt:lpstr>
      <vt:lpstr>АВТОМАТИЗИРОВАННОЕ ПЛАНИРОВАНИЕ НА ОСНОВЕ АДАПТИВНОГО АЛГОРИТМА</vt:lpstr>
      <vt:lpstr>Введение в предметную область</vt:lpstr>
      <vt:lpstr>Постановка задачи</vt:lpstr>
      <vt:lpstr>Архитектура: основные понятия</vt:lpstr>
      <vt:lpstr>Архитектура: представление времени</vt:lpstr>
      <vt:lpstr>Архитектура: условия планирования</vt:lpstr>
      <vt:lpstr>Алгоритм расстановки событий</vt:lpstr>
      <vt:lpstr>Архитектура программного инструмента</vt:lpstr>
      <vt:lpstr>Пользовательский интерфейс</vt:lpstr>
      <vt:lpstr>Средства разработки</vt:lpstr>
      <vt:lpstr>Результаты работы</vt:lpstr>
      <vt:lpstr>Спасибо за внимание!</vt:lpstr>
      <vt:lpstr>Адаптивные алгоритмы</vt:lpstr>
      <vt:lpstr>Реализация: структура доступности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АВТОМАТИЗИРОВАННОЕ ПЛАНИРОВАНИЕ НА ОСНОВЕ АДАПТИВНОГО АЛГОРИТМА</dc:title>
  <dc:creator>Kunpaw</dc:creator>
  <cp:lastModifiedBy>Kunpaw</cp:lastModifiedBy>
  <cp:revision>74</cp:revision>
  <dcterms:created xsi:type="dcterms:W3CDTF">2025-04-23T18:30:50Z</dcterms:created>
  <dcterms:modified xsi:type="dcterms:W3CDTF">2025-05-14T18:11:41Z</dcterms:modified>
</cp:coreProperties>
</file>