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284" r:id="rId3"/>
    <p:sldId id="257" r:id="rId4"/>
    <p:sldId id="277" r:id="rId5"/>
    <p:sldId id="286" r:id="rId6"/>
    <p:sldId id="276" r:id="rId7"/>
    <p:sldId id="289" r:id="rId8"/>
    <p:sldId id="288" r:id="rId9"/>
    <p:sldId id="287" r:id="rId10"/>
    <p:sldId id="275" r:id="rId11"/>
    <p:sldId id="278" r:id="rId12"/>
    <p:sldId id="279" r:id="rId13"/>
    <p:sldId id="280" r:id="rId14"/>
    <p:sldId id="281" r:id="rId15"/>
    <p:sldId id="285" r:id="rId16"/>
    <p:sldId id="282" r:id="rId17"/>
    <p:sldId id="283" r:id="rId18"/>
    <p:sldId id="290" r:id="rId19"/>
    <p:sldId id="274" r:id="rId20"/>
    <p:sldId id="295" r:id="rId21"/>
    <p:sldId id="297" r:id="rId22"/>
    <p:sldId id="298" r:id="rId23"/>
    <p:sldId id="292" r:id="rId24"/>
    <p:sldId id="291" r:id="rId25"/>
    <p:sldId id="299" r:id="rId26"/>
    <p:sldId id="300" r:id="rId27"/>
    <p:sldId id="301" r:id="rId28"/>
    <p:sldId id="302" r:id="rId29"/>
    <p:sldId id="303" r:id="rId30"/>
    <p:sldId id="293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4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6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8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5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20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1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094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0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34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69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26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946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398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130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15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137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012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938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733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764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1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881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784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4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64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477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40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649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19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02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12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768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078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752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27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00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7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667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476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4917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424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9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5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34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65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3877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3276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900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2908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927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9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35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53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54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0.png"/><Relationship Id="rId5" Type="http://schemas.openxmlformats.org/officeDocument/2006/relationships/image" Target="../media/image47.png"/><Relationship Id="rId10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Элементарная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Числа и переменные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013A76-B76E-4EBB-B7E0-C4F125764A75}"/>
              </a:ext>
            </a:extLst>
          </p:cNvPr>
          <p:cNvSpPr/>
          <p:nvPr/>
        </p:nvSpPr>
        <p:spPr>
          <a:xfrm>
            <a:off x="1142372" y="3429009"/>
            <a:ext cx="3816825" cy="9018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ru-RU" sz="3200" b="1" dirty="0"/>
              <a:t>Мнимые</a:t>
            </a:r>
            <a:endParaRPr lang="ru-RU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Действительные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Комплексные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865BD53-9539-40DF-B7E0-DD18C36A97C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0774" y="2415634"/>
            <a:ext cx="2813710" cy="5081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90706-9E83-4017-A1EA-73BB55FFDC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4865" y="3993542"/>
            <a:ext cx="2791908" cy="6719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4E56DD-7B0C-4989-BDCF-4CB6F00BE1F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1675" y="3592113"/>
            <a:ext cx="2791908" cy="5256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1F1D53-3ADB-4735-9840-D25C75AADC5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4865" y="3096591"/>
            <a:ext cx="1163076" cy="5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Переменные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399" y="1428761"/>
            <a:ext cx="1428750" cy="485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2C5F99-1CDA-49E0-8C29-C287FEAF20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8488" y="1172037"/>
            <a:ext cx="775029" cy="9806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5CBC0E-8592-48B4-81C3-63F744C531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5394" y="3076584"/>
            <a:ext cx="1228725" cy="638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AFF483-78C1-4D5A-BA11-EA0195AF39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3814" y="2828933"/>
            <a:ext cx="2019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Переменные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399" y="1428761"/>
            <a:ext cx="1428750" cy="485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2C5F99-1CDA-49E0-8C29-C287FEAF20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8488" y="1172037"/>
            <a:ext cx="775029" cy="98064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75B601B-F758-4D95-B22A-FCEC8F8CFB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r="9088"/>
          <a:stretch/>
        </p:blipFill>
        <p:spPr>
          <a:xfrm>
            <a:off x="1579772" y="2990815"/>
            <a:ext cx="614817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Константы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399" y="1428761"/>
            <a:ext cx="1428750" cy="48577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E7F48E-F65F-4687-B02F-4A0BF241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2074" y="2394213"/>
            <a:ext cx="3924300" cy="1762125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55D69A5B-913A-47DF-AB71-DA1CA7079726}"/>
              </a:ext>
            </a:extLst>
          </p:cNvPr>
          <p:cNvSpPr/>
          <p:nvPr/>
        </p:nvSpPr>
        <p:spPr>
          <a:xfrm>
            <a:off x="5508943" y="1914536"/>
            <a:ext cx="2438546" cy="2438546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8397231-603A-4D05-B140-6F77C4AD6B24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6720114" y="2271653"/>
            <a:ext cx="870258" cy="863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hape 88">
            <a:extLst>
              <a:ext uri="{FF2B5EF4-FFF2-40B4-BE49-F238E27FC236}">
                <a16:creationId xmlns:a16="http://schemas.microsoft.com/office/drawing/2014/main" id="{C5BA5D57-DE87-4E9E-B142-9002BDD4C638}"/>
              </a:ext>
            </a:extLst>
          </p:cNvPr>
          <p:cNvSpPr txBox="1">
            <a:spLocks/>
          </p:cNvSpPr>
          <p:nvPr/>
        </p:nvSpPr>
        <p:spPr>
          <a:xfrm>
            <a:off x="7070735" y="2602977"/>
            <a:ext cx="53415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R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Формулы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E7F48E-F65F-4687-B02F-4A0BF241F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58724"/>
          <a:stretch/>
        </p:blipFill>
        <p:spPr>
          <a:xfrm>
            <a:off x="1502074" y="3429009"/>
            <a:ext cx="3924300" cy="727329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55D69A5B-913A-47DF-AB71-DA1CA7079726}"/>
              </a:ext>
            </a:extLst>
          </p:cNvPr>
          <p:cNvSpPr/>
          <p:nvPr/>
        </p:nvSpPr>
        <p:spPr>
          <a:xfrm>
            <a:off x="5508943" y="1914536"/>
            <a:ext cx="2438546" cy="2438546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19411AE-0EEF-4501-99D6-F55CDC782A0B}"/>
              </a:ext>
            </a:extLst>
          </p:cNvPr>
          <p:cNvCxnSpPr/>
          <p:nvPr/>
        </p:nvCxnSpPr>
        <p:spPr>
          <a:xfrm flipV="1">
            <a:off x="6705600" y="2032000"/>
            <a:ext cx="0" cy="108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8397231-603A-4D05-B140-6F77C4AD6B24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6720114" y="2271653"/>
            <a:ext cx="870258" cy="863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hape 88">
            <a:extLst>
              <a:ext uri="{FF2B5EF4-FFF2-40B4-BE49-F238E27FC236}">
                <a16:creationId xmlns:a16="http://schemas.microsoft.com/office/drawing/2014/main" id="{C5BA5D57-DE87-4E9E-B142-9002BDD4C638}"/>
              </a:ext>
            </a:extLst>
          </p:cNvPr>
          <p:cNvSpPr txBox="1">
            <a:spLocks/>
          </p:cNvSpPr>
          <p:nvPr/>
        </p:nvSpPr>
        <p:spPr>
          <a:xfrm>
            <a:off x="7070735" y="2602977"/>
            <a:ext cx="53415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R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F2EF8B-8643-4DA5-BBB5-99F1BFE0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2383" y="1276071"/>
            <a:ext cx="2352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Присваивание и вывод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440" y="1707263"/>
            <a:ext cx="2813710" cy="980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578" y="1993013"/>
            <a:ext cx="1428750" cy="485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2C5F99-1CDA-49E0-8C29-C287FEAF20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237" y="1736289"/>
            <a:ext cx="775029" cy="98064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202EC3-3EA4-4F98-875F-D525FBB9FA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b="66043"/>
          <a:stretch/>
        </p:blipFill>
        <p:spPr>
          <a:xfrm>
            <a:off x="1495578" y="1109673"/>
            <a:ext cx="2457450" cy="60483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B5C2A7B-9C00-4A9C-847A-C7FA210FA1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0" t="65106" r="-70" b="937"/>
          <a:stretch/>
        </p:blipFill>
        <p:spPr>
          <a:xfrm>
            <a:off x="1544706" y="3957201"/>
            <a:ext cx="2457450" cy="604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410B41-DCF7-44D5-A4BD-A0467B358CC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578" y="3124209"/>
            <a:ext cx="1371600" cy="590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0510CE-DF1F-4CED-BFAF-D33783862C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1" r="41411" b="-9483"/>
          <a:stretch/>
        </p:blipFill>
        <p:spPr>
          <a:xfrm>
            <a:off x="5584975" y="3947231"/>
            <a:ext cx="2126198" cy="6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776335" y="2055311"/>
            <a:ext cx="3586478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Демонстрация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6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Какие бывают числа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Типы чисел: целые, «с плавающей запятой»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переменные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Элементарная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Векторы и матрицы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1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12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вектор? Индексы 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матрица? Сложение матриц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Демонстрация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17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" sz="3200" dirty="0">
                <a:solidFill>
                  <a:srgbClr val="4C5D6E"/>
                </a:solidFill>
              </a:rPr>
              <a:t>План урока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Типы чисел: целые, рациональные, действительные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Мнимая единица и комплексные числа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Переменные и формулы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Демонстрация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ru-RU" sz="32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A2823-9042-4241-BC85-BE76803933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910" y="890312"/>
            <a:ext cx="1079651" cy="358139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518DF0-6C17-4405-A77C-F5AE7688C0D5}"/>
              </a:ext>
            </a:extLst>
          </p:cNvPr>
          <p:cNvGrpSpPr/>
          <p:nvPr/>
        </p:nvGrpSpPr>
        <p:grpSpPr>
          <a:xfrm>
            <a:off x="571173" y="3693198"/>
            <a:ext cx="7671412" cy="1450313"/>
            <a:chOff x="571173" y="3693198"/>
            <a:chExt cx="7671412" cy="1450313"/>
          </a:xfrm>
        </p:grpSpPr>
        <p:sp>
          <p:nvSpPr>
            <p:cNvPr id="115" name="Shape 115"/>
            <p:cNvSpPr/>
            <p:nvPr/>
          </p:nvSpPr>
          <p:spPr>
            <a:xfrm>
              <a:off x="571173" y="4572011"/>
              <a:ext cx="571200" cy="57150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Shape 116" descr="loading-logo.png"/>
            <p:cNvPicPr preferRelativeResize="0"/>
            <p:nvPr/>
          </p:nvPicPr>
          <p:blipFill rotWithShape="1">
            <a:blip r:embed="rId5">
              <a:alphaModFix/>
            </a:blip>
            <a:srcRect l="-19008" t="-14482" r="-19036" b="-14482"/>
            <a:stretch/>
          </p:blipFill>
          <p:spPr>
            <a:xfrm>
              <a:off x="571175" y="4572000"/>
              <a:ext cx="571200" cy="57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9DBCCEB-C6E3-4435-9864-E50D1FA349CF}"/>
                </a:ext>
              </a:extLst>
            </p:cNvPr>
            <p:cNvGrpSpPr/>
            <p:nvPr/>
          </p:nvGrpSpPr>
          <p:grpSpPr>
            <a:xfrm>
              <a:off x="1104273" y="3747810"/>
              <a:ext cx="7138312" cy="608306"/>
              <a:chOff x="1104273" y="3747810"/>
              <a:chExt cx="7138312" cy="608306"/>
            </a:xfrm>
          </p:grpSpPr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A32F8E1-47DE-48B6-997E-66B8C01D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273" y="4279900"/>
                <a:ext cx="68925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96A0265F-9627-4A86-BF00-DE4EED1E4906}"/>
                  </a:ext>
                </a:extLst>
              </p:cNvPr>
              <p:cNvSpPr/>
              <p:nvPr/>
            </p:nvSpPr>
            <p:spPr>
              <a:xfrm>
                <a:off x="3606800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06A83E45-29FD-4370-BB9A-676D30551CAD}"/>
                  </a:ext>
                </a:extLst>
              </p:cNvPr>
              <p:cNvSpPr/>
              <p:nvPr/>
            </p:nvSpPr>
            <p:spPr>
              <a:xfrm>
                <a:off x="4645173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6B4F7CAC-7FF6-4339-94C5-CF5B351AF2CE}"/>
                  </a:ext>
                </a:extLst>
              </p:cNvPr>
              <p:cNvSpPr/>
              <p:nvPr/>
            </p:nvSpPr>
            <p:spPr>
              <a:xfrm>
                <a:off x="5688997" y="4216391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682640AA-5445-4956-92CA-B14D4F0432EB}"/>
                  </a:ext>
                </a:extLst>
              </p:cNvPr>
              <p:cNvSpPr/>
              <p:nvPr/>
            </p:nvSpPr>
            <p:spPr>
              <a:xfrm>
                <a:off x="1484083" y="420371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7AA0475-B24F-449B-902F-3FAC84C4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186" y="4267208"/>
                <a:ext cx="2028374" cy="3305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B8CC96D5-B4BB-4E79-9CF3-6BE1ECF49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9530" y="4268262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A42D5800-8D32-468F-B4FD-AE297CBA52C9}"/>
                  </a:ext>
                </a:extLst>
              </p:cNvPr>
              <p:cNvSpPr/>
              <p:nvPr/>
            </p:nvSpPr>
            <p:spPr>
              <a:xfrm>
                <a:off x="6093861" y="4210077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42976645-524C-480A-AD19-A66012868CA1}"/>
                  </a:ext>
                </a:extLst>
              </p:cNvPr>
              <p:cNvSpPr/>
              <p:nvPr/>
            </p:nvSpPr>
            <p:spPr>
              <a:xfrm>
                <a:off x="7137685" y="4216418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EEC1927-9AB1-410B-B87A-5BEBDD98A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8218" y="4268289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D0219A-A118-4FCD-9445-427D1EA3DC3B}"/>
                  </a:ext>
                </a:extLst>
              </p:cNvPr>
              <p:cNvSpPr txBox="1"/>
              <p:nvPr/>
            </p:nvSpPr>
            <p:spPr>
              <a:xfrm>
                <a:off x="1388185" y="3747810"/>
                <a:ext cx="685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		   B	    C	      D   E	   F	</a:t>
                </a:r>
                <a:endParaRPr lang="ru-RU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8127E2-CCF4-4B68-9B9D-DD91E9E1C870}"/>
                </a:ext>
              </a:extLst>
            </p:cNvPr>
            <p:cNvSpPr txBox="1"/>
            <p:nvPr/>
          </p:nvSpPr>
          <p:spPr>
            <a:xfrm>
              <a:off x="7755815" y="36931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9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-1	      -1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B393A94-CF7B-4858-8FE4-78A33B796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3427174" y="2394233"/>
            <a:ext cx="400189" cy="13180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E87B5B8-B999-495F-9304-3F6BDDAA8971}"/>
              </a:ext>
            </a:extLst>
          </p:cNvPr>
          <p:cNvSpPr txBox="1"/>
          <p:nvPr/>
        </p:nvSpPr>
        <p:spPr>
          <a:xfrm>
            <a:off x="1250885" y="42405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</a:t>
            </a:r>
            <a:endParaRPr lang="ru-RU" sz="2000" b="1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10A2E2-EAAF-48B9-B914-9B1F7B3B3774}"/>
              </a:ext>
            </a:extLst>
          </p:cNvPr>
          <p:cNvSpPr txBox="1"/>
          <p:nvPr/>
        </p:nvSpPr>
        <p:spPr>
          <a:xfrm>
            <a:off x="3599607" y="42405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B</a:t>
            </a:r>
            <a:endParaRPr lang="ru-RU" sz="2000" b="1" i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65EED9A-956F-4510-9E46-3C6FE30048F1}"/>
              </a:ext>
            </a:extLst>
          </p:cNvPr>
          <p:cNvGrpSpPr/>
          <p:nvPr/>
        </p:nvGrpSpPr>
        <p:grpSpPr>
          <a:xfrm>
            <a:off x="2653249" y="2394233"/>
            <a:ext cx="1288702" cy="1318060"/>
            <a:chOff x="2653249" y="2394233"/>
            <a:chExt cx="1288702" cy="1318060"/>
          </a:xfrm>
        </p:grpSpPr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1FA81E42-F3E7-416E-BEC3-6FB33235FC63}"/>
                </a:ext>
              </a:extLst>
            </p:cNvPr>
            <p:cNvCxnSpPr/>
            <p:nvPr/>
          </p:nvCxnSpPr>
          <p:spPr>
            <a:xfrm>
              <a:off x="3541763" y="2767513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id="{1E55DC3D-32A1-4818-8A10-B1101FA74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129111" y="2394233"/>
              <a:ext cx="400189" cy="1318060"/>
            </a:xfrm>
            <a:prstGeom prst="rect">
              <a:avLst/>
            </a:prstGeom>
          </p:spPr>
        </p:pic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2B02E5C8-2842-4F35-9A1E-A9BA4E901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2653249" y="2394233"/>
              <a:ext cx="400189" cy="1318060"/>
            </a:xfrm>
            <a:prstGeom prst="rect">
              <a:avLst/>
            </a:prstGeom>
          </p:spPr>
        </p:pic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F6BC89E6-EEF5-4E30-8BF5-8C0C78A5AC1E}"/>
                </a:ext>
              </a:extLst>
            </p:cNvPr>
            <p:cNvCxnSpPr/>
            <p:nvPr/>
          </p:nvCxnSpPr>
          <p:spPr>
            <a:xfrm>
              <a:off x="3483214" y="2823758"/>
              <a:ext cx="0" cy="443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C7C12FD9-2000-43CC-9F22-E201EA9DA7E8}"/>
                </a:ext>
              </a:extLst>
            </p:cNvPr>
            <p:cNvCxnSpPr/>
            <p:nvPr/>
          </p:nvCxnSpPr>
          <p:spPr>
            <a:xfrm>
              <a:off x="3876577" y="2823758"/>
              <a:ext cx="0" cy="443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DE57615-DBD7-43AC-8D69-83F15457B9E2}"/>
              </a:ext>
            </a:extLst>
          </p:cNvPr>
          <p:cNvGrpSpPr/>
          <p:nvPr/>
        </p:nvGrpSpPr>
        <p:grpSpPr>
          <a:xfrm>
            <a:off x="3912868" y="2394233"/>
            <a:ext cx="1352668" cy="1318060"/>
            <a:chOff x="3912868" y="2394233"/>
            <a:chExt cx="1352668" cy="1318060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B99C1715-1D96-492A-9776-7CB49B9B1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912868" y="2394233"/>
              <a:ext cx="400189" cy="131806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4AD261-9119-4F08-84B4-9692102F0053}"/>
                </a:ext>
              </a:extLst>
            </p:cNvPr>
            <p:cNvSpPr txBox="1"/>
            <p:nvPr/>
          </p:nvSpPr>
          <p:spPr>
            <a:xfrm>
              <a:off x="4280971" y="276955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3 – 1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40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ru-RU" sz="3200" b="1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1CB75A-31ED-443B-A5A4-47BCF272A4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1668" y="2324968"/>
            <a:ext cx="4623773" cy="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194117"/>
            <a:ext cx="2055627" cy="1318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DE909F-ACBE-4891-B24E-9A75B86A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00" y="1194117"/>
            <a:ext cx="1734649" cy="131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BE2D5-093B-4FB6-B76A-B6B232BE5C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43"/>
          <a:stretch/>
        </p:blipFill>
        <p:spPr>
          <a:xfrm>
            <a:off x="5243249" y="1176062"/>
            <a:ext cx="2869937" cy="1318060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N=2</a:t>
            </a:r>
            <a:endParaRPr lang="ru-RU" sz="32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9FC4FB-2251-4425-BE47-F341AE391C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1"/>
          <a:stretch/>
        </p:blipFill>
        <p:spPr>
          <a:xfrm>
            <a:off x="6783167" y="1176062"/>
            <a:ext cx="1656378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194117"/>
            <a:ext cx="2055627" cy="1318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DE909F-ACBE-4891-B24E-9A75B86A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00" y="1194117"/>
            <a:ext cx="1734649" cy="131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BE2D5-093B-4FB6-B76A-B6B232BE5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249" y="1176062"/>
            <a:ext cx="3114173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1255010" y="161163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3774CEC-4D77-449B-9A09-B30289D41A3A}"/>
              </a:ext>
            </a:extLst>
          </p:cNvPr>
          <p:cNvCxnSpPr/>
          <p:nvPr/>
        </p:nvCxnSpPr>
        <p:spPr>
          <a:xfrm>
            <a:off x="3427174" y="162306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0587E28-CB45-462A-A303-81A155B61CB8}"/>
              </a:ext>
            </a:extLst>
          </p:cNvPr>
          <p:cNvCxnSpPr/>
          <p:nvPr/>
        </p:nvCxnSpPr>
        <p:spPr>
          <a:xfrm>
            <a:off x="5311786" y="160020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51B93D0-66CC-457D-9E27-AC26E2ADB31E}"/>
              </a:ext>
            </a:extLst>
          </p:cNvPr>
          <p:cNvSpPr/>
          <p:nvPr/>
        </p:nvSpPr>
        <p:spPr>
          <a:xfrm>
            <a:off x="2284774" y="1897391"/>
            <a:ext cx="571200" cy="440777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83077E6-FAA5-4492-9609-B047730CED2D}"/>
              </a:ext>
            </a:extLst>
          </p:cNvPr>
          <p:cNvCxnSpPr/>
          <p:nvPr/>
        </p:nvCxnSpPr>
        <p:spPr>
          <a:xfrm>
            <a:off x="6085700" y="160020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DB36A8DF-A13B-4EFE-B872-80054030360C}"/>
              </a:ext>
            </a:extLst>
          </p:cNvPr>
          <p:cNvSpPr/>
          <p:nvPr/>
        </p:nvSpPr>
        <p:spPr>
          <a:xfrm>
            <a:off x="3120525" y="2862969"/>
            <a:ext cx="1734649" cy="1061806"/>
          </a:xfrm>
          <a:prstGeom prst="wedgeRectCallout">
            <a:avLst>
              <a:gd name="adj1" fmla="val -70996"/>
              <a:gd name="adj2" fmla="val -905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400" dirty="0"/>
              <a:t>х</a:t>
            </a:r>
            <a:r>
              <a:rPr lang="ru-RU" sz="5400" baseline="-25000" dirty="0"/>
              <a:t>2</a:t>
            </a:r>
            <a:r>
              <a:rPr lang="ru-RU" sz="5400" dirty="0"/>
              <a:t>=2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N=2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802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D3A1DB-D0A1-4B62-A3AB-C595C761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436137"/>
            <a:ext cx="1929310" cy="180111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41AA3A-C0E6-4EFB-A440-E4CBBFD0C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118" y="1458137"/>
            <a:ext cx="1628056" cy="18011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AFFDF1-492E-4D77-9409-D8C89CDBB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866" y="1458137"/>
            <a:ext cx="2922809" cy="1801117"/>
          </a:xfrm>
          <a:prstGeom prst="rect">
            <a:avLst/>
          </a:prstGeom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CDD8A05B-24BA-4974-B2BE-F86A2FD75CA2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N=3</a:t>
            </a:r>
            <a:endParaRPr lang="ru-RU" sz="3200" b="1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10EA818E-3699-47D9-BBF5-D58415FADAE2}"/>
              </a:ext>
            </a:extLst>
          </p:cNvPr>
          <p:cNvSpPr/>
          <p:nvPr/>
        </p:nvSpPr>
        <p:spPr>
          <a:xfrm>
            <a:off x="2182220" y="2015379"/>
            <a:ext cx="571200" cy="54715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блачко с текстом: прямоугольное 45">
            <a:extLst>
              <a:ext uri="{FF2B5EF4-FFF2-40B4-BE49-F238E27FC236}">
                <a16:creationId xmlns:a16="http://schemas.microsoft.com/office/drawing/2014/main" id="{A3721233-4B04-4ADA-985C-5ED3CDA5516A}"/>
              </a:ext>
            </a:extLst>
          </p:cNvPr>
          <p:cNvSpPr/>
          <p:nvPr/>
        </p:nvSpPr>
        <p:spPr>
          <a:xfrm>
            <a:off x="3014251" y="3462059"/>
            <a:ext cx="1734649" cy="646845"/>
          </a:xfrm>
          <a:prstGeom prst="wedgeRectCallout">
            <a:avLst>
              <a:gd name="adj1" fmla="val -65895"/>
              <a:gd name="adj2" fmla="val -1846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  <a:r>
              <a:rPr lang="ru-RU" sz="4000" baseline="-25000" dirty="0"/>
              <a:t>2</a:t>
            </a:r>
            <a:r>
              <a:rPr lang="ru-RU" sz="4000" dirty="0"/>
              <a:t>=2</a:t>
            </a:r>
          </a:p>
        </p:txBody>
      </p:sp>
      <p:sp>
        <p:nvSpPr>
          <p:cNvPr id="47" name="Облачко с текстом: прямоугольное 46">
            <a:extLst>
              <a:ext uri="{FF2B5EF4-FFF2-40B4-BE49-F238E27FC236}">
                <a16:creationId xmlns:a16="http://schemas.microsoft.com/office/drawing/2014/main" id="{547CC1AB-2957-428E-A855-3E9E88B00320}"/>
              </a:ext>
            </a:extLst>
          </p:cNvPr>
          <p:cNvSpPr/>
          <p:nvPr/>
        </p:nvSpPr>
        <p:spPr>
          <a:xfrm>
            <a:off x="5690923" y="571488"/>
            <a:ext cx="1734649" cy="683843"/>
          </a:xfrm>
          <a:prstGeom prst="wedgeRectCallout">
            <a:avLst>
              <a:gd name="adj1" fmla="val -109257"/>
              <a:gd name="adj2" fmla="val 931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  <a:r>
              <a:rPr lang="en-US" sz="4000" baseline="-25000" dirty="0"/>
              <a:t>1</a:t>
            </a:r>
            <a:r>
              <a:rPr lang="ru-RU" sz="4000" dirty="0"/>
              <a:t>=</a:t>
            </a:r>
            <a:r>
              <a:rPr lang="en-US" sz="4000" dirty="0"/>
              <a:t>3</a:t>
            </a:r>
            <a:endParaRPr lang="ru-RU" sz="4000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2E02CF8-9B5D-4919-956A-0BFCD45E8B7A}"/>
              </a:ext>
            </a:extLst>
          </p:cNvPr>
          <p:cNvSpPr/>
          <p:nvPr/>
        </p:nvSpPr>
        <p:spPr>
          <a:xfrm>
            <a:off x="4218040" y="1548581"/>
            <a:ext cx="405698" cy="469982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8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10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960" y="868383"/>
            <a:ext cx="2055627" cy="1318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4207611" y="1301914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D3A1DB-D0A1-4B62-A3AB-C595C761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436137"/>
            <a:ext cx="1929310" cy="180111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41AA3A-C0E6-4EFB-A440-E4CBBFD0C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118" y="1458137"/>
            <a:ext cx="1628056" cy="18011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AFFDF1-492E-4D77-9409-D8C89CDBB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866" y="1458137"/>
            <a:ext cx="2922809" cy="1801117"/>
          </a:xfrm>
          <a:prstGeom prst="rect">
            <a:avLst/>
          </a:prstGeom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CDD8A05B-24BA-4974-B2BE-F86A2FD75CA2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N=3</a:t>
            </a:r>
            <a:endParaRPr lang="ru-RU" sz="3200" b="1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10EA818E-3699-47D9-BBF5-D58415FADAE2}"/>
              </a:ext>
            </a:extLst>
          </p:cNvPr>
          <p:cNvSpPr/>
          <p:nvPr/>
        </p:nvSpPr>
        <p:spPr>
          <a:xfrm>
            <a:off x="2182220" y="2015379"/>
            <a:ext cx="571200" cy="54715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блачко с текстом: прямоугольное 45">
            <a:extLst>
              <a:ext uri="{FF2B5EF4-FFF2-40B4-BE49-F238E27FC236}">
                <a16:creationId xmlns:a16="http://schemas.microsoft.com/office/drawing/2014/main" id="{A3721233-4B04-4ADA-985C-5ED3CDA5516A}"/>
              </a:ext>
            </a:extLst>
          </p:cNvPr>
          <p:cNvSpPr/>
          <p:nvPr/>
        </p:nvSpPr>
        <p:spPr>
          <a:xfrm>
            <a:off x="3014251" y="3462059"/>
            <a:ext cx="1734649" cy="646845"/>
          </a:xfrm>
          <a:prstGeom prst="wedgeRectCallout">
            <a:avLst>
              <a:gd name="adj1" fmla="val -65895"/>
              <a:gd name="adj2" fmla="val -1846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  <a:r>
              <a:rPr lang="en-US" sz="4000" baseline="-25000" dirty="0"/>
              <a:t>1</a:t>
            </a:r>
            <a:r>
              <a:rPr lang="ru-RU" sz="4000" dirty="0"/>
              <a:t>=2</a:t>
            </a:r>
          </a:p>
        </p:txBody>
      </p:sp>
      <p:sp>
        <p:nvSpPr>
          <p:cNvPr id="47" name="Облачко с текстом: прямоугольное 46">
            <a:extLst>
              <a:ext uri="{FF2B5EF4-FFF2-40B4-BE49-F238E27FC236}">
                <a16:creationId xmlns:a16="http://schemas.microsoft.com/office/drawing/2014/main" id="{547CC1AB-2957-428E-A855-3E9E88B00320}"/>
              </a:ext>
            </a:extLst>
          </p:cNvPr>
          <p:cNvSpPr/>
          <p:nvPr/>
        </p:nvSpPr>
        <p:spPr>
          <a:xfrm>
            <a:off x="5690923" y="571488"/>
            <a:ext cx="1734649" cy="683843"/>
          </a:xfrm>
          <a:prstGeom prst="wedgeRectCallout">
            <a:avLst>
              <a:gd name="adj1" fmla="val -109257"/>
              <a:gd name="adj2" fmla="val 931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  <a:r>
              <a:rPr lang="en-US" sz="4000" baseline="-25000" dirty="0"/>
              <a:t>0</a:t>
            </a:r>
            <a:r>
              <a:rPr lang="ru-RU" sz="4000" dirty="0"/>
              <a:t>=</a:t>
            </a:r>
            <a:r>
              <a:rPr lang="en-US" sz="4000" dirty="0"/>
              <a:t>3</a:t>
            </a:r>
            <a:endParaRPr lang="ru-RU" sz="4000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2E02CF8-9B5D-4919-956A-0BFCD45E8B7A}"/>
              </a:ext>
            </a:extLst>
          </p:cNvPr>
          <p:cNvSpPr/>
          <p:nvPr/>
        </p:nvSpPr>
        <p:spPr>
          <a:xfrm>
            <a:off x="4218040" y="1548581"/>
            <a:ext cx="405698" cy="469982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0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Матрицы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AAD4A6-B252-4D5F-B84B-9E6ACD960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357035"/>
            <a:ext cx="4343400" cy="2676525"/>
          </a:xfrm>
          <a:prstGeom prst="rect">
            <a:avLst/>
          </a:prstGeom>
        </p:spPr>
      </p:pic>
      <p:sp>
        <p:nvSpPr>
          <p:cNvPr id="40" name="Овал 39">
            <a:extLst>
              <a:ext uri="{FF2B5EF4-FFF2-40B4-BE49-F238E27FC236}">
                <a16:creationId xmlns:a16="http://schemas.microsoft.com/office/drawing/2014/main" id="{CC3770DA-E9BE-4CFA-AE26-780A99385E16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3х</a:t>
            </a:r>
            <a:r>
              <a:rPr lang="en-US" sz="3200" b="1" dirty="0"/>
              <a:t>2</a:t>
            </a:r>
            <a:endParaRPr lang="ru-RU" sz="3200" b="1" dirty="0"/>
          </a:p>
        </p:txBody>
      </p:sp>
      <p:sp>
        <p:nvSpPr>
          <p:cNvPr id="41" name="Облачко с текстом: прямоугольное 40">
            <a:extLst>
              <a:ext uri="{FF2B5EF4-FFF2-40B4-BE49-F238E27FC236}">
                <a16:creationId xmlns:a16="http://schemas.microsoft.com/office/drawing/2014/main" id="{561E18B0-C0B9-4955-920F-2896959AABBA}"/>
              </a:ext>
            </a:extLst>
          </p:cNvPr>
          <p:cNvSpPr/>
          <p:nvPr/>
        </p:nvSpPr>
        <p:spPr>
          <a:xfrm>
            <a:off x="5870634" y="1400850"/>
            <a:ext cx="1734649" cy="913422"/>
          </a:xfrm>
          <a:prstGeom prst="wedgeRectCallout">
            <a:avLst>
              <a:gd name="adj1" fmla="val -105006"/>
              <a:gd name="adj2" fmla="val -6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40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1,2</a:t>
            </a:r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AB210F39-01DF-47DF-9708-8E5D8A748CE8}"/>
              </a:ext>
            </a:extLst>
          </p:cNvPr>
          <p:cNvSpPr/>
          <p:nvPr/>
        </p:nvSpPr>
        <p:spPr>
          <a:xfrm>
            <a:off x="4057664" y="1476560"/>
            <a:ext cx="750839" cy="68961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4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Целые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142374" y="1177280"/>
            <a:ext cx="4128656" cy="24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br>
              <a:rPr lang="ru-RU" sz="3200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61069" y="1428750"/>
            <a:ext cx="3779705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4D8416-B4E2-418E-A403-05BC646B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8698" y="1733550"/>
            <a:ext cx="1666875" cy="533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1B5C39-6581-48F1-B28F-8C778FED89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1974" y="2889250"/>
            <a:ext cx="2066925" cy="428625"/>
          </a:xfrm>
          <a:prstGeom prst="rect">
            <a:avLst/>
          </a:prstGeom>
        </p:spPr>
      </p:pic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5899F69-1485-4822-A3F3-456F3FE1DF8F}"/>
              </a:ext>
            </a:extLst>
          </p:cNvPr>
          <p:cNvGrpSpPr/>
          <p:nvPr/>
        </p:nvGrpSpPr>
        <p:grpSpPr>
          <a:xfrm>
            <a:off x="1142373" y="3717713"/>
            <a:ext cx="6745462" cy="644735"/>
            <a:chOff x="1142373" y="3717713"/>
            <a:chExt cx="6745462" cy="644735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9A13DFA9-1D5A-419E-9E11-1268449224A0}"/>
                </a:ext>
              </a:extLst>
            </p:cNvPr>
            <p:cNvCxnSpPr/>
            <p:nvPr/>
          </p:nvCxnSpPr>
          <p:spPr>
            <a:xfrm>
              <a:off x="1142373" y="4279900"/>
              <a:ext cx="674546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9618055-E490-4FCE-A164-00BB514ED1E0}"/>
                </a:ext>
              </a:extLst>
            </p:cNvPr>
            <p:cNvSpPr/>
            <p:nvPr/>
          </p:nvSpPr>
          <p:spPr>
            <a:xfrm>
              <a:off x="41275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45A584E4-32A4-450B-BBD9-1540D364E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t="-7143" r="77578" b="-1"/>
            <a:stretch/>
          </p:blipFill>
          <p:spPr>
            <a:xfrm>
              <a:off x="4061574" y="3717713"/>
              <a:ext cx="373752" cy="571500"/>
            </a:xfrm>
            <a:prstGeom prst="rect">
              <a:avLst/>
            </a:prstGeom>
          </p:spPr>
        </p:pic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97AB0B95-90E4-46A3-8B57-A568F2A2A529}"/>
                </a:ext>
              </a:extLst>
            </p:cNvPr>
            <p:cNvSpPr/>
            <p:nvPr/>
          </p:nvSpPr>
          <p:spPr>
            <a:xfrm>
              <a:off x="5432573" y="42227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CA192034-AD9A-4FB1-84B1-CFC269EAF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623" t="-4167" r="53955" b="-2978"/>
            <a:stretch/>
          </p:blipFill>
          <p:spPr>
            <a:xfrm>
              <a:off x="5338222" y="3762378"/>
              <a:ext cx="373752" cy="571500"/>
            </a:xfrm>
            <a:prstGeom prst="rect">
              <a:avLst/>
            </a:prstGeom>
          </p:spPr>
        </p:pic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DB71C9C6-4A78-43CB-AAE1-A0CC551B7710}"/>
                </a:ext>
              </a:extLst>
            </p:cNvPr>
            <p:cNvSpPr/>
            <p:nvPr/>
          </p:nvSpPr>
          <p:spPr>
            <a:xfrm>
              <a:off x="6831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02B32661-E54E-4C80-A209-4E103EE9F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47279" t="592" r="30299" b="-7737"/>
            <a:stretch/>
          </p:blipFill>
          <p:spPr>
            <a:xfrm>
              <a:off x="6756394" y="3778239"/>
              <a:ext cx="373752" cy="571500"/>
            </a:xfrm>
            <a:prstGeom prst="rect">
              <a:avLst/>
            </a:prstGeom>
          </p:spPr>
        </p:pic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7E8107FF-8D65-45B3-B6AC-11EDBDCB02FF}"/>
                </a:ext>
              </a:extLst>
            </p:cNvPr>
            <p:cNvSpPr/>
            <p:nvPr/>
          </p:nvSpPr>
          <p:spPr>
            <a:xfrm>
              <a:off x="2822430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F24468C3-C8A2-4241-B4FF-3611AFA6E106}"/>
                </a:ext>
              </a:extLst>
            </p:cNvPr>
            <p:cNvSpPr/>
            <p:nvPr/>
          </p:nvSpPr>
          <p:spPr>
            <a:xfrm>
              <a:off x="15221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3" name="Рисунок 52">
              <a:extLst>
                <a:ext uri="{FF2B5EF4-FFF2-40B4-BE49-F238E27FC236}">
                  <a16:creationId xmlns:a16="http://schemas.microsoft.com/office/drawing/2014/main" id="{8298144D-76D7-4820-AE22-46499678A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68376"/>
            <a:stretch/>
          </p:blipFill>
          <p:spPr>
            <a:xfrm>
              <a:off x="2487925" y="3786413"/>
              <a:ext cx="653649" cy="428625"/>
            </a:xfrm>
            <a:prstGeom prst="rect">
              <a:avLst/>
            </a:prstGeom>
          </p:spPr>
        </p:pic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79308F81-1847-4C70-81AC-D809C588C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34188" t="-7038" r="34188" b="7038"/>
            <a:stretch/>
          </p:blipFill>
          <p:spPr>
            <a:xfrm>
              <a:off x="1195358" y="3757844"/>
              <a:ext cx="653649" cy="4286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Nx1</a:t>
            </a:r>
            <a:endParaRPr lang="ru-RU" sz="32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A2823-9042-4241-BC85-BE76803933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910" y="890312"/>
            <a:ext cx="1079651" cy="358139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1xN</a:t>
            </a:r>
            <a:endParaRPr lang="ru-RU" sz="3200" b="1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1CB75A-31ED-443B-A5A4-47BCF272A4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1668" y="2324968"/>
            <a:ext cx="4623773" cy="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38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Матрицы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A70027-90F0-4980-A1EF-8D00D205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73" y="1347511"/>
            <a:ext cx="2028825" cy="1257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4767F9-9D6F-48A2-A0B3-81F9DC6D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49" y="2890561"/>
            <a:ext cx="2028825" cy="12573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BDE60-1FAF-48C1-9B39-88B0D6F77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309" y="1347511"/>
            <a:ext cx="3543300" cy="1257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6AB603-FB92-443C-957F-4A803A5AF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309" y="2890561"/>
            <a:ext cx="3619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Матрицы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A70027-90F0-4980-A1EF-8D00D205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73" y="1347511"/>
            <a:ext cx="2028825" cy="1257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4767F9-9D6F-48A2-A0B3-81F9DC6D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49" y="2890561"/>
            <a:ext cx="2028825" cy="1257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8DBE6-1BCC-4E70-B430-C29FFADC2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771" y="1347511"/>
            <a:ext cx="2781300" cy="1257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14F72E-4426-4958-AB84-637496888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771" y="2892246"/>
            <a:ext cx="2981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776335" y="2055311"/>
            <a:ext cx="3586478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Демонстрация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625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векторы и матрицы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складывать векторы и матрицы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делать простые матричные вычисления в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6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Вычислите: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61393D-E236-4A76-8EB3-7D054C18C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49"/>
          <a:stretch/>
        </p:blipFill>
        <p:spPr>
          <a:xfrm>
            <a:off x="1248231" y="1787652"/>
            <a:ext cx="6076335" cy="22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8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Элементарная алгебра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Уравнения и системы уравнений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Введение в математику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000" b="1">
                <a:solidFill>
                  <a:srgbClr val="4C5D6E"/>
                </a:solidFill>
              </a:rPr>
              <a:t>Урок 1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957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Что такое уравнение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Как решать уравнения и неравенства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Линейные и нелинейные уравнения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Как решать квадратное уравнение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Что такое системы уравнений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Как решать  системы уравнений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22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Формулы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ctrTitle"/>
          </p:nvPr>
        </p:nvSpPr>
        <p:spPr>
          <a:xfrm>
            <a:off x="1022258" y="1022930"/>
            <a:ext cx="7094630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None/>
            </a:pPr>
            <a:r>
              <a:rPr lang="ru-RU" sz="2000" b="1">
                <a:solidFill>
                  <a:srgbClr val="2C2D30"/>
                </a:solidFill>
              </a:rPr>
              <a:t>Задача: </a:t>
            </a:r>
            <a:r>
              <a:rPr lang="ru-RU" sz="2000">
                <a:solidFill>
                  <a:srgbClr val="2C2D30"/>
                </a:solidFill>
              </a:rPr>
              <a:t>Воздушный шарик стоит 100 р., а нитка 1 р.</a:t>
            </a:r>
            <a:br>
              <a:rPr lang="ru-RU" sz="2000">
                <a:solidFill>
                  <a:srgbClr val="2C2D30"/>
                </a:solidFill>
              </a:rPr>
            </a:br>
            <a:r>
              <a:rPr lang="ru-RU" sz="2000">
                <a:solidFill>
                  <a:srgbClr val="2C2D30"/>
                </a:solidFill>
              </a:rPr>
              <a:t>Сколько стоит шарик вместе с ниткой?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1022258" y="2726210"/>
            <a:ext cx="7773027" cy="3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2962722" y="2228525"/>
            <a:ext cx="4748451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None/>
            </a:pPr>
            <a:r>
              <a:rPr lang="ru-RU" sz="4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100 + 1 = 101</a:t>
            </a:r>
            <a:endParaRPr sz="3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7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«Числовая прямая»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142374" y="1177280"/>
            <a:ext cx="4128656" cy="24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br>
              <a:rPr lang="ru-RU" sz="3200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61069" y="1428750"/>
            <a:ext cx="3779705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A13DFA9-1D5A-419E-9E11-1268449224A0}"/>
              </a:ext>
            </a:extLst>
          </p:cNvPr>
          <p:cNvCxnSpPr/>
          <p:nvPr/>
        </p:nvCxnSpPr>
        <p:spPr>
          <a:xfrm>
            <a:off x="1142373" y="4279900"/>
            <a:ext cx="67454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09618055-E490-4FCE-A164-00BB514ED1E0}"/>
              </a:ext>
            </a:extLst>
          </p:cNvPr>
          <p:cNvSpPr/>
          <p:nvPr/>
        </p:nvSpPr>
        <p:spPr>
          <a:xfrm>
            <a:off x="41275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A584E4-32A4-450B-BBD9-1540D364E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-7143" r="77578" b="-1"/>
          <a:stretch/>
        </p:blipFill>
        <p:spPr>
          <a:xfrm>
            <a:off x="4061574" y="3717713"/>
            <a:ext cx="373752" cy="571500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97AB0B95-90E4-46A3-8B57-A568F2A2A529}"/>
              </a:ext>
            </a:extLst>
          </p:cNvPr>
          <p:cNvSpPr/>
          <p:nvPr/>
        </p:nvSpPr>
        <p:spPr>
          <a:xfrm>
            <a:off x="5432573" y="42227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A192034-AD9A-4FB1-84B1-CFC269EAF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623" t="-4167" r="53955" b="-2978"/>
          <a:stretch/>
        </p:blipFill>
        <p:spPr>
          <a:xfrm>
            <a:off x="5338222" y="3762378"/>
            <a:ext cx="373752" cy="571500"/>
          </a:xfrm>
          <a:prstGeom prst="rect">
            <a:avLst/>
          </a:prstGeom>
        </p:spPr>
      </p:pic>
      <p:sp>
        <p:nvSpPr>
          <p:cNvPr id="49" name="Овал 48">
            <a:extLst>
              <a:ext uri="{FF2B5EF4-FFF2-40B4-BE49-F238E27FC236}">
                <a16:creationId xmlns:a16="http://schemas.microsoft.com/office/drawing/2014/main" id="{DB71C9C6-4A78-43CB-AAE1-A0CC551B7710}"/>
              </a:ext>
            </a:extLst>
          </p:cNvPr>
          <p:cNvSpPr/>
          <p:nvPr/>
        </p:nvSpPr>
        <p:spPr>
          <a:xfrm>
            <a:off x="6831997" y="4216391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2B32661-E54E-4C80-A209-4E103EE9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47279" t="592" r="30299" b="-7737"/>
          <a:stretch/>
        </p:blipFill>
        <p:spPr>
          <a:xfrm>
            <a:off x="6756394" y="3778239"/>
            <a:ext cx="373752" cy="571500"/>
          </a:xfrm>
          <a:prstGeom prst="rect">
            <a:avLst/>
          </a:prstGeom>
        </p:spPr>
      </p:pic>
      <p:sp>
        <p:nvSpPr>
          <p:cNvPr id="51" name="Овал 50">
            <a:extLst>
              <a:ext uri="{FF2B5EF4-FFF2-40B4-BE49-F238E27FC236}">
                <a16:creationId xmlns:a16="http://schemas.microsoft.com/office/drawing/2014/main" id="{7E8107FF-8D65-45B3-B6AC-11EDBDCB02FF}"/>
              </a:ext>
            </a:extLst>
          </p:cNvPr>
          <p:cNvSpPr/>
          <p:nvPr/>
        </p:nvSpPr>
        <p:spPr>
          <a:xfrm>
            <a:off x="2822430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F24468C3-C8A2-4241-B4FF-3611AFA6E106}"/>
              </a:ext>
            </a:extLst>
          </p:cNvPr>
          <p:cNvSpPr/>
          <p:nvPr/>
        </p:nvSpPr>
        <p:spPr>
          <a:xfrm>
            <a:off x="15221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298144D-76D7-4820-AE22-46499678A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r="68376"/>
          <a:stretch/>
        </p:blipFill>
        <p:spPr>
          <a:xfrm>
            <a:off x="2487925" y="3786413"/>
            <a:ext cx="653649" cy="42862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9308F81-1847-4C70-81AC-D809C588C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4188" t="-7038" r="34188" b="7038"/>
          <a:stretch/>
        </p:blipFill>
        <p:spPr>
          <a:xfrm>
            <a:off x="1195358" y="3757844"/>
            <a:ext cx="653649" cy="42862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B8C24F-9ED2-44BB-A009-A51CACC4A19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1597" y="2571750"/>
            <a:ext cx="2507395" cy="469612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B0F8127-BC1D-4291-A248-E44E89FAED44}"/>
              </a:ext>
            </a:extLst>
          </p:cNvPr>
          <p:cNvCxnSpPr>
            <a:cxnSpLocks/>
          </p:cNvCxnSpPr>
          <p:nvPr/>
        </p:nvCxnSpPr>
        <p:spPr>
          <a:xfrm>
            <a:off x="6125026" y="3429009"/>
            <a:ext cx="0" cy="7574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82D84-07A0-4B32-94AC-AA96C8E3016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4773" y="1143011"/>
            <a:ext cx="1999199" cy="1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Уравнения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ctrTitle"/>
          </p:nvPr>
        </p:nvSpPr>
        <p:spPr>
          <a:xfrm>
            <a:off x="1022258" y="1022930"/>
            <a:ext cx="7094630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None/>
            </a:pPr>
            <a:r>
              <a:rPr lang="ru-RU" sz="2000" b="1">
                <a:solidFill>
                  <a:srgbClr val="2C2D30"/>
                </a:solidFill>
              </a:rPr>
              <a:t>Задача: </a:t>
            </a:r>
            <a:r>
              <a:rPr lang="ru-RU" sz="2000">
                <a:solidFill>
                  <a:srgbClr val="2C2D30"/>
                </a:solidFill>
              </a:rPr>
              <a:t>Воздушный шарик на нитке стоит 101 р. </a:t>
            </a:r>
            <a:br>
              <a:rPr lang="ru-RU" sz="2000">
                <a:solidFill>
                  <a:srgbClr val="2C2D30"/>
                </a:solidFill>
              </a:rPr>
            </a:br>
            <a:r>
              <a:rPr lang="ru-RU" sz="2000">
                <a:solidFill>
                  <a:srgbClr val="2C2D30"/>
                </a:solidFill>
              </a:rPr>
              <a:t>Шарик дороже нитки на 100 р. Сколько стоит нитка?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1022258" y="2337297"/>
            <a:ext cx="7773027" cy="3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5974" y="2389905"/>
            <a:ext cx="2295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5974" y="2875282"/>
            <a:ext cx="19050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65499" y="3846035"/>
            <a:ext cx="7239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65499" y="3360659"/>
            <a:ext cx="942975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1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983720" y="2211111"/>
            <a:ext cx="2838979" cy="2360878"/>
            <a:chOff x="983720" y="2211111"/>
            <a:chExt cx="2838979" cy="2360878"/>
          </a:xfrm>
        </p:grpSpPr>
        <p:sp>
          <p:nvSpPr>
            <p:cNvPr id="195" name="Google Shape;195;p16"/>
            <p:cNvSpPr/>
            <p:nvPr/>
          </p:nvSpPr>
          <p:spPr>
            <a:xfrm>
              <a:off x="983720" y="2211111"/>
              <a:ext cx="2838979" cy="236087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p16"/>
            <p:cNvPicPr preferRelativeResize="0"/>
            <p:nvPr/>
          </p:nvPicPr>
          <p:blipFill rotWithShape="1">
            <a:blip r:embed="rId3">
              <a:alphaModFix/>
            </a:blip>
            <a:srcRect l="-720" t="8376" r="720" b="62818"/>
            <a:stretch/>
          </p:blipFill>
          <p:spPr>
            <a:xfrm>
              <a:off x="2017545" y="3640075"/>
              <a:ext cx="1625120" cy="5048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pic>
          <p:nvPicPr>
            <p:cNvPr id="197" name="Google Shape;197;p16"/>
            <p:cNvPicPr preferRelativeResize="0"/>
            <p:nvPr/>
          </p:nvPicPr>
          <p:blipFill rotWithShape="1">
            <a:blip r:embed="rId3">
              <a:alphaModFix/>
            </a:blip>
            <a:srcRect l="-1594" t="63524" r="1593" b="7670"/>
            <a:stretch/>
          </p:blipFill>
          <p:spPr>
            <a:xfrm>
              <a:off x="1991636" y="3945449"/>
              <a:ext cx="1625120" cy="5048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</p:grpSp>
      <p:sp>
        <p:nvSpPr>
          <p:cNvPr id="198" name="Google Shape;198;p16"/>
          <p:cNvSpPr/>
          <p:nvPr/>
        </p:nvSpPr>
        <p:spPr>
          <a:xfrm>
            <a:off x="5422900" y="1257300"/>
            <a:ext cx="2705100" cy="78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Квадратное уравнение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3583" y="1461812"/>
            <a:ext cx="22479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34703" y="2243723"/>
            <a:ext cx="3496942" cy="24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50001" y="1398020"/>
            <a:ext cx="2450898" cy="47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1969" y="2341411"/>
            <a:ext cx="2208605" cy="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9698" y="3109635"/>
            <a:ext cx="1056606" cy="439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7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7"/>
          <p:cNvGrpSpPr/>
          <p:nvPr/>
        </p:nvGrpSpPr>
        <p:grpSpPr>
          <a:xfrm>
            <a:off x="983720" y="2211111"/>
            <a:ext cx="2838979" cy="2360878"/>
            <a:chOff x="983720" y="2211111"/>
            <a:chExt cx="2838979" cy="2360878"/>
          </a:xfrm>
        </p:grpSpPr>
        <p:sp>
          <p:nvSpPr>
            <p:cNvPr id="238" name="Google Shape;238;p17"/>
            <p:cNvSpPr/>
            <p:nvPr/>
          </p:nvSpPr>
          <p:spPr>
            <a:xfrm>
              <a:off x="983720" y="2211111"/>
              <a:ext cx="2838979" cy="236087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17"/>
            <p:cNvPicPr preferRelativeResize="0"/>
            <p:nvPr/>
          </p:nvPicPr>
          <p:blipFill rotWithShape="1">
            <a:blip r:embed="rId3">
              <a:alphaModFix/>
            </a:blip>
            <a:srcRect l="-720" t="8376" r="720" b="62818"/>
            <a:stretch/>
          </p:blipFill>
          <p:spPr>
            <a:xfrm>
              <a:off x="2017545" y="3640075"/>
              <a:ext cx="1625120" cy="5048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pic>
          <p:nvPicPr>
            <p:cNvPr id="240" name="Google Shape;240;p17"/>
            <p:cNvPicPr preferRelativeResize="0"/>
            <p:nvPr/>
          </p:nvPicPr>
          <p:blipFill rotWithShape="1">
            <a:blip r:embed="rId3">
              <a:alphaModFix/>
            </a:blip>
            <a:srcRect l="-1594" t="63524" r="1593" b="7670"/>
            <a:stretch/>
          </p:blipFill>
          <p:spPr>
            <a:xfrm>
              <a:off x="1991636" y="3945449"/>
              <a:ext cx="1625120" cy="5048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</p:grpSp>
      <p:sp>
        <p:nvSpPr>
          <p:cNvPr id="241" name="Google Shape;241;p17"/>
          <p:cNvSpPr/>
          <p:nvPr/>
        </p:nvSpPr>
        <p:spPr>
          <a:xfrm>
            <a:off x="5422900" y="1257300"/>
            <a:ext cx="2705100" cy="78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Квадратное уравнение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7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3583" y="1461812"/>
            <a:ext cx="22479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0001" y="1398020"/>
            <a:ext cx="2450898" cy="47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1969" y="2341411"/>
            <a:ext cx="2208605" cy="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9698" y="3109635"/>
            <a:ext cx="1056606" cy="43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87471" y="2806531"/>
            <a:ext cx="3509302" cy="117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27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/>
          <p:nvPr/>
        </p:nvSpPr>
        <p:spPr>
          <a:xfrm>
            <a:off x="5834743" y="2211110"/>
            <a:ext cx="2162030" cy="12509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Системы уравнений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82" name="Google Shape;282;p18"/>
          <p:cNvSpPr txBox="1">
            <a:spLocks noGrp="1"/>
          </p:cNvSpPr>
          <p:nvPr>
            <p:ph type="ctrTitle"/>
          </p:nvPr>
        </p:nvSpPr>
        <p:spPr>
          <a:xfrm>
            <a:off x="1022258" y="1022930"/>
            <a:ext cx="7094630" cy="13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None/>
            </a:pPr>
            <a:r>
              <a:rPr lang="ru-RU" sz="2000" b="1">
                <a:solidFill>
                  <a:srgbClr val="2C2D30"/>
                </a:solidFill>
              </a:rPr>
              <a:t>Задача: </a:t>
            </a:r>
            <a:r>
              <a:rPr lang="ru-RU" sz="2000">
                <a:solidFill>
                  <a:srgbClr val="2C2D30"/>
                </a:solidFill>
              </a:rPr>
              <a:t>Воздушный шарик на нитке стоит 101 р. </a:t>
            </a:r>
            <a:br>
              <a:rPr lang="ru-RU" sz="2000">
                <a:solidFill>
                  <a:srgbClr val="2C2D30"/>
                </a:solidFill>
              </a:rPr>
            </a:br>
            <a:r>
              <a:rPr lang="ru-RU" sz="2000">
                <a:solidFill>
                  <a:srgbClr val="2C2D30"/>
                </a:solidFill>
              </a:rPr>
              <a:t>Шарик дороже нитки на 100 р. Сколько стоит нитка?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8"/>
          <p:cNvGrpSpPr/>
          <p:nvPr/>
        </p:nvGrpSpPr>
        <p:grpSpPr>
          <a:xfrm>
            <a:off x="1022258" y="2337297"/>
            <a:ext cx="7773027" cy="2204063"/>
            <a:chOff x="1022258" y="2337297"/>
            <a:chExt cx="7773027" cy="2204063"/>
          </a:xfrm>
        </p:grpSpPr>
        <p:sp>
          <p:nvSpPr>
            <p:cNvPr id="312" name="Google Shape;312;p18"/>
            <p:cNvSpPr txBox="1"/>
            <p:nvPr/>
          </p:nvSpPr>
          <p:spPr>
            <a:xfrm>
              <a:off x="1022258" y="2337297"/>
              <a:ext cx="7773027" cy="393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01600" marR="0" lvl="0" indent="0" algn="l" rtl="0">
                <a:lnSpc>
                  <a:spcPct val="2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2D30"/>
                </a:buClr>
                <a:buSzPts val="2000"/>
                <a:buFont typeface="Arial"/>
                <a:buNone/>
              </a:pPr>
              <a:r>
                <a:rPr lang="ru-RU" sz="2000" b="1" i="0" u="none" strike="noStrike" cap="none">
                  <a:solidFill>
                    <a:srgbClr val="2C2D30"/>
                  </a:solidFill>
                  <a:latin typeface="Arial"/>
                  <a:ea typeface="Arial"/>
                  <a:cs typeface="Arial"/>
                  <a:sym typeface="Arial"/>
                </a:rPr>
                <a:t>Решение:</a:t>
              </a:r>
              <a:endParaRPr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" name="Google Shape;313;p18"/>
            <p:cNvGrpSpPr/>
            <p:nvPr/>
          </p:nvGrpSpPr>
          <p:grpSpPr>
            <a:xfrm>
              <a:off x="2855974" y="2389905"/>
              <a:ext cx="2295525" cy="2151455"/>
              <a:chOff x="2855974" y="2389905"/>
              <a:chExt cx="2295525" cy="2151455"/>
            </a:xfrm>
          </p:grpSpPr>
          <p:pic>
            <p:nvPicPr>
              <p:cNvPr id="314" name="Google Shape;314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55974" y="2389905"/>
                <a:ext cx="2295525" cy="466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1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55974" y="2875282"/>
                <a:ext cx="1905000" cy="466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1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865499" y="3846035"/>
                <a:ext cx="723900" cy="695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1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865499" y="3360659"/>
                <a:ext cx="942975" cy="466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18" name="Google Shape;318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82639" y="2370552"/>
            <a:ext cx="1465134" cy="4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/>
          <p:nvPr/>
        </p:nvSpPr>
        <p:spPr>
          <a:xfrm>
            <a:off x="6008916" y="2370552"/>
            <a:ext cx="306384" cy="971456"/>
          </a:xfrm>
          <a:prstGeom prst="leftBrace">
            <a:avLst>
              <a:gd name="adj1" fmla="val 49784"/>
              <a:gd name="adj2" fmla="val 4878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18"/>
          <p:cNvGrpSpPr/>
          <p:nvPr/>
        </p:nvGrpSpPr>
        <p:grpSpPr>
          <a:xfrm>
            <a:off x="6060247" y="3684277"/>
            <a:ext cx="1772822" cy="887723"/>
            <a:chOff x="6035220" y="3697946"/>
            <a:chExt cx="1772822" cy="887723"/>
          </a:xfrm>
        </p:grpSpPr>
        <p:pic>
          <p:nvPicPr>
            <p:cNvPr id="321" name="Google Shape;321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382639" y="3697946"/>
              <a:ext cx="1122663" cy="46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1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382639" y="4118944"/>
              <a:ext cx="1425403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18"/>
            <p:cNvSpPr/>
            <p:nvPr/>
          </p:nvSpPr>
          <p:spPr>
            <a:xfrm>
              <a:off x="6035220" y="3726619"/>
              <a:ext cx="249466" cy="852390"/>
            </a:xfrm>
            <a:prstGeom prst="leftBrace">
              <a:avLst>
                <a:gd name="adj1" fmla="val 49784"/>
                <a:gd name="adj2" fmla="val 48781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4" name="Google Shape;324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82638" y="2842778"/>
            <a:ext cx="1465133" cy="47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12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>
                <a:solidFill>
                  <a:srgbClr val="4C5D6E"/>
                </a:solidFill>
              </a:rPr>
              <a:t>Что мы узнали? 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Что такое уравнение, неизвестные, корни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Корней может быть 0, 1, 2, …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Как решать квадратное уравнение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Уравнения бывают линейные и нелинейные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Что такое системы уравнений</a:t>
            </a:r>
            <a:endParaRPr/>
          </a:p>
          <a:p>
            <a:pPr marL="469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</a:rPr>
              <a:t>Число уравнений и неизвестных может быть разным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6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 txBox="1"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1. Решите систему уравнений: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Линейная или нелинейная это система? </a:t>
            </a:r>
            <a:br>
              <a:rPr lang="ru-RU"/>
            </a:br>
            <a:r>
              <a:rPr lang="ru-RU"/>
              <a:t>А каждое уравнение по отдельности?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799" y="1772324"/>
            <a:ext cx="4963804" cy="179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774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1"/>
          <p:cNvSpPr txBox="1"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2. Решите систему уравнений: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Линейная или нелинейная это система? А каждое уравнение?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1479701" y="1876481"/>
            <a:ext cx="306384" cy="1815428"/>
          </a:xfrm>
          <a:prstGeom prst="leftBrace">
            <a:avLst>
              <a:gd name="adj1" fmla="val 49784"/>
              <a:gd name="adj2" fmla="val 4878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86" y="1776791"/>
            <a:ext cx="3928313" cy="1937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836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1143600" y="1502625"/>
            <a:ext cx="68568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Решите задачу: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Площадь пола прямоугольной комнаты равна 48 м</a:t>
            </a:r>
            <a:r>
              <a:rPr lang="ru-RU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ru-RU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 его периметр равен 28 м.</a:t>
            </a:r>
            <a:br>
              <a:rPr lang="ru-RU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Найдите длину и ширину комнаты.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450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Элементарная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Функции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79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" sz="3200" dirty="0">
                <a:solidFill>
                  <a:srgbClr val="4C5D6E"/>
                </a:solidFill>
              </a:rPr>
              <a:t>План урока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Понятие функции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Область определения и область значения функции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 функции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Демонстрация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Модуль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142374" y="1177280"/>
            <a:ext cx="4128656" cy="24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br>
              <a:rPr lang="ru-RU" sz="3200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61069" y="1428750"/>
            <a:ext cx="3779705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A13DFA9-1D5A-419E-9E11-1268449224A0}"/>
              </a:ext>
            </a:extLst>
          </p:cNvPr>
          <p:cNvCxnSpPr/>
          <p:nvPr/>
        </p:nvCxnSpPr>
        <p:spPr>
          <a:xfrm>
            <a:off x="1142373" y="4279900"/>
            <a:ext cx="67454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09618055-E490-4FCE-A164-00BB514ED1E0}"/>
              </a:ext>
            </a:extLst>
          </p:cNvPr>
          <p:cNvSpPr/>
          <p:nvPr/>
        </p:nvSpPr>
        <p:spPr>
          <a:xfrm>
            <a:off x="41275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A584E4-32A4-450B-BBD9-1540D364E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-7143" r="77578" b="-1"/>
          <a:stretch/>
        </p:blipFill>
        <p:spPr>
          <a:xfrm>
            <a:off x="4061574" y="3717713"/>
            <a:ext cx="373752" cy="571500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97AB0B95-90E4-46A3-8B57-A568F2A2A529}"/>
              </a:ext>
            </a:extLst>
          </p:cNvPr>
          <p:cNvSpPr/>
          <p:nvPr/>
        </p:nvSpPr>
        <p:spPr>
          <a:xfrm>
            <a:off x="5432573" y="42227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A192034-AD9A-4FB1-84B1-CFC269EAF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623" t="-4167" r="53955" b="-2978"/>
          <a:stretch/>
        </p:blipFill>
        <p:spPr>
          <a:xfrm>
            <a:off x="5338222" y="3762378"/>
            <a:ext cx="373752" cy="571500"/>
          </a:xfrm>
          <a:prstGeom prst="rect">
            <a:avLst/>
          </a:prstGeom>
        </p:spPr>
      </p:pic>
      <p:sp>
        <p:nvSpPr>
          <p:cNvPr id="49" name="Овал 48">
            <a:extLst>
              <a:ext uri="{FF2B5EF4-FFF2-40B4-BE49-F238E27FC236}">
                <a16:creationId xmlns:a16="http://schemas.microsoft.com/office/drawing/2014/main" id="{DB71C9C6-4A78-43CB-AAE1-A0CC551B7710}"/>
              </a:ext>
            </a:extLst>
          </p:cNvPr>
          <p:cNvSpPr/>
          <p:nvPr/>
        </p:nvSpPr>
        <p:spPr>
          <a:xfrm>
            <a:off x="6831997" y="4216391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2B32661-E54E-4C80-A209-4E103EE9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47279" t="592" r="30299" b="-7737"/>
          <a:stretch/>
        </p:blipFill>
        <p:spPr>
          <a:xfrm>
            <a:off x="6756394" y="3778239"/>
            <a:ext cx="373752" cy="571500"/>
          </a:xfrm>
          <a:prstGeom prst="rect">
            <a:avLst/>
          </a:prstGeom>
        </p:spPr>
      </p:pic>
      <p:sp>
        <p:nvSpPr>
          <p:cNvPr id="51" name="Овал 50">
            <a:extLst>
              <a:ext uri="{FF2B5EF4-FFF2-40B4-BE49-F238E27FC236}">
                <a16:creationId xmlns:a16="http://schemas.microsoft.com/office/drawing/2014/main" id="{7E8107FF-8D65-45B3-B6AC-11EDBDCB02FF}"/>
              </a:ext>
            </a:extLst>
          </p:cNvPr>
          <p:cNvSpPr/>
          <p:nvPr/>
        </p:nvSpPr>
        <p:spPr>
          <a:xfrm>
            <a:off x="2822430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F24468C3-C8A2-4241-B4FF-3611AFA6E106}"/>
              </a:ext>
            </a:extLst>
          </p:cNvPr>
          <p:cNvSpPr/>
          <p:nvPr/>
        </p:nvSpPr>
        <p:spPr>
          <a:xfrm>
            <a:off x="15221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298144D-76D7-4820-AE22-46499678A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r="68376"/>
          <a:stretch/>
        </p:blipFill>
        <p:spPr>
          <a:xfrm>
            <a:off x="2487925" y="3786413"/>
            <a:ext cx="653649" cy="42862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9308F81-1847-4C70-81AC-D809C588C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4188" t="-7038" r="34188" b="7038"/>
          <a:stretch/>
        </p:blipFill>
        <p:spPr>
          <a:xfrm>
            <a:off x="1195358" y="3757844"/>
            <a:ext cx="653649" cy="428625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B0F8127-BC1D-4291-A248-E44E89FAED44}"/>
              </a:ext>
            </a:extLst>
          </p:cNvPr>
          <p:cNvCxnSpPr>
            <a:cxnSpLocks/>
          </p:cNvCxnSpPr>
          <p:nvPr/>
        </p:nvCxnSpPr>
        <p:spPr>
          <a:xfrm>
            <a:off x="6052456" y="3807267"/>
            <a:ext cx="0" cy="408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82D84-07A0-4B32-94AC-AA96C8E301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6374" y="2032006"/>
            <a:ext cx="2532839" cy="1333073"/>
          </a:xfrm>
          <a:prstGeom prst="rect">
            <a:avLst/>
          </a:prstGeom>
        </p:spPr>
      </p:pic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72A0819-EA6E-49B4-A92B-D9C0BA26B836}"/>
              </a:ext>
            </a:extLst>
          </p:cNvPr>
          <p:cNvCxnSpPr>
            <a:cxnSpLocks/>
          </p:cNvCxnSpPr>
          <p:nvPr/>
        </p:nvCxnSpPr>
        <p:spPr>
          <a:xfrm>
            <a:off x="2487923" y="3809994"/>
            <a:ext cx="0" cy="408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51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Пример: длина окружности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B5C2A7B-9C00-4A9C-847A-C7FA210FA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0" t="65106" r="-70" b="937"/>
          <a:stretch/>
        </p:blipFill>
        <p:spPr>
          <a:xfrm>
            <a:off x="4271957" y="1105401"/>
            <a:ext cx="2457450" cy="6048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0510CE-DF1F-4CED-BFAF-D33783862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1" t="1" r="46730" b="-9483"/>
          <a:stretch/>
        </p:blipFill>
        <p:spPr>
          <a:xfrm>
            <a:off x="6063647" y="1671514"/>
            <a:ext cx="1933126" cy="604838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06D0378-4718-4B5D-8DBE-EE513DC99F55}"/>
              </a:ext>
            </a:extLst>
          </p:cNvPr>
          <p:cNvGrpSpPr/>
          <p:nvPr/>
        </p:nvGrpSpPr>
        <p:grpSpPr>
          <a:xfrm>
            <a:off x="1559828" y="1561963"/>
            <a:ext cx="2438546" cy="2438546"/>
            <a:chOff x="5452151" y="1524276"/>
            <a:chExt cx="2438546" cy="2438546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BEBE820-5BCC-4041-BE8B-2623C0774057}"/>
                </a:ext>
              </a:extLst>
            </p:cNvPr>
            <p:cNvSpPr/>
            <p:nvPr/>
          </p:nvSpPr>
          <p:spPr>
            <a:xfrm>
              <a:off x="5452151" y="1524276"/>
              <a:ext cx="2438546" cy="2438546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68B91F0D-D86F-41DB-B740-D19A4D5237F2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V="1">
              <a:off x="6663322" y="1881393"/>
              <a:ext cx="870258" cy="8634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Shape 88">
              <a:extLst>
                <a:ext uri="{FF2B5EF4-FFF2-40B4-BE49-F238E27FC236}">
                  <a16:creationId xmlns:a16="http://schemas.microsoft.com/office/drawing/2014/main" id="{08A75993-87DD-48EF-A8A2-60FBAE904365}"/>
                </a:ext>
              </a:extLst>
            </p:cNvPr>
            <p:cNvSpPr txBox="1">
              <a:spLocks/>
            </p:cNvSpPr>
            <p:nvPr/>
          </p:nvSpPr>
          <p:spPr>
            <a:xfrm>
              <a:off x="7013943" y="2212717"/>
              <a:ext cx="534150" cy="72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200" dirty="0">
                  <a:solidFill>
                    <a:schemeClr val="tx1"/>
                  </a:solidFill>
                </a:rPr>
                <a:t>R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C8C38FF-920A-4862-9338-238A3FF6D9D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4654" y="1671514"/>
            <a:ext cx="1371600" cy="590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4654" y="2842465"/>
            <a:ext cx="3400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F6B8204-6520-4303-9F00-90C0E114D79C}"/>
              </a:ext>
            </a:extLst>
          </p:cNvPr>
          <p:cNvSpPr/>
          <p:nvPr/>
        </p:nvSpPr>
        <p:spPr>
          <a:xfrm>
            <a:off x="4494135" y="1143011"/>
            <a:ext cx="3343275" cy="7760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3200" dirty="0">
                <a:solidFill>
                  <a:srgbClr val="4C5D6E"/>
                </a:solidFill>
              </a:rPr>
              <a:t>Аргумент и функция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06D0378-4718-4B5D-8DBE-EE513DC99F55}"/>
              </a:ext>
            </a:extLst>
          </p:cNvPr>
          <p:cNvGrpSpPr/>
          <p:nvPr/>
        </p:nvGrpSpPr>
        <p:grpSpPr>
          <a:xfrm>
            <a:off x="1559828" y="1561963"/>
            <a:ext cx="2438546" cy="2438546"/>
            <a:chOff x="5452151" y="1524276"/>
            <a:chExt cx="2438546" cy="2438546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BEBE820-5BCC-4041-BE8B-2623C0774057}"/>
                </a:ext>
              </a:extLst>
            </p:cNvPr>
            <p:cNvSpPr/>
            <p:nvPr/>
          </p:nvSpPr>
          <p:spPr>
            <a:xfrm>
              <a:off x="5452151" y="1524276"/>
              <a:ext cx="2438546" cy="2438546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68B91F0D-D86F-41DB-B740-D19A4D5237F2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V="1">
              <a:off x="6663322" y="1881393"/>
              <a:ext cx="870258" cy="8634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Shape 88">
              <a:extLst>
                <a:ext uri="{FF2B5EF4-FFF2-40B4-BE49-F238E27FC236}">
                  <a16:creationId xmlns:a16="http://schemas.microsoft.com/office/drawing/2014/main" id="{08A75993-87DD-48EF-A8A2-60FBAE904365}"/>
                </a:ext>
              </a:extLst>
            </p:cNvPr>
            <p:cNvSpPr txBox="1">
              <a:spLocks/>
            </p:cNvSpPr>
            <p:nvPr/>
          </p:nvSpPr>
          <p:spPr>
            <a:xfrm>
              <a:off x="7013943" y="2212717"/>
              <a:ext cx="534150" cy="72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200" dirty="0">
                  <a:solidFill>
                    <a:schemeClr val="tx1"/>
                  </a:solidFill>
                </a:rPr>
                <a:t>R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4135" y="1143011"/>
            <a:ext cx="3400425" cy="16383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69986C-3BF1-4333-877D-7D9357B69A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9114" y="2781236"/>
            <a:ext cx="3343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F6B8204-6520-4303-9F00-90C0E114D79C}"/>
              </a:ext>
            </a:extLst>
          </p:cNvPr>
          <p:cNvSpPr/>
          <p:nvPr/>
        </p:nvSpPr>
        <p:spPr>
          <a:xfrm>
            <a:off x="4494135" y="1143011"/>
            <a:ext cx="3343275" cy="7760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График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функции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4135" y="1143011"/>
            <a:ext cx="3400425" cy="16383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69986C-3BF1-4333-877D-7D9357B69A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9114" y="2781236"/>
            <a:ext cx="3343275" cy="1609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6BB7BD-D3E3-4DE9-B88F-FE9D1147DA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581" y="1069125"/>
            <a:ext cx="3419340" cy="35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BB6CBC-3717-4C97-B252-56AA863B57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605" y="1009863"/>
            <a:ext cx="4451225" cy="3597393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F6B8204-6520-4303-9F00-90C0E114D79C}"/>
              </a:ext>
            </a:extLst>
          </p:cNvPr>
          <p:cNvSpPr/>
          <p:nvPr/>
        </p:nvSpPr>
        <p:spPr>
          <a:xfrm>
            <a:off x="4494135" y="1143012"/>
            <a:ext cx="3343275" cy="1398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График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функции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b="55800"/>
          <a:stretch/>
        </p:blipFill>
        <p:spPr>
          <a:xfrm>
            <a:off x="4494135" y="1143011"/>
            <a:ext cx="3400425" cy="724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88A1B-6B57-40A5-A3ED-7507579ECC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730" y="1755038"/>
            <a:ext cx="2800662" cy="7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00C4333-C7FB-48D7-A44E-E0D68442FD6D}"/>
              </a:ext>
            </a:extLst>
          </p:cNvPr>
          <p:cNvSpPr/>
          <p:nvPr/>
        </p:nvSpPr>
        <p:spPr>
          <a:xfrm>
            <a:off x="5473399" y="986969"/>
            <a:ext cx="2246720" cy="608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График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функции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C2BB10-E52A-49F1-9821-080422687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729"/>
          <a:stretch/>
        </p:blipFill>
        <p:spPr>
          <a:xfrm>
            <a:off x="1713574" y="1009863"/>
            <a:ext cx="6006545" cy="35287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B31E6-FAFE-4099-83EB-0B97E4858E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3399" y="970233"/>
            <a:ext cx="21907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00C4333-C7FB-48D7-A44E-E0D68442FD6D}"/>
              </a:ext>
            </a:extLst>
          </p:cNvPr>
          <p:cNvSpPr/>
          <p:nvPr/>
        </p:nvSpPr>
        <p:spPr>
          <a:xfrm>
            <a:off x="4729848" y="986969"/>
            <a:ext cx="2990271" cy="608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Функция двух переменных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E2CDEA-D055-4604-87BF-7206229A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9848" y="986969"/>
            <a:ext cx="2981325" cy="581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8CA154-EA7A-4E47-9973-D7CE56B390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2" t="4009" r="8075" b="22437"/>
          <a:stretch/>
        </p:blipFill>
        <p:spPr>
          <a:xfrm>
            <a:off x="1345275" y="1132122"/>
            <a:ext cx="6448597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66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776335" y="2055311"/>
            <a:ext cx="3586478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Демонстрация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41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Что такое функция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Что такое область определения и область значения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визуализировать функции при помощи графиков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рисовать графики в </a:t>
            </a:r>
            <a:r>
              <a:rPr lang="en-US" dirty="0"/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/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3.33333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/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/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7127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4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/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=3.3333…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/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/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7127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/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=3.(3)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/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/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7127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96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013A76-B76E-4EBB-B7E0-C4F125764A75}"/>
              </a:ext>
            </a:extLst>
          </p:cNvPr>
          <p:cNvSpPr/>
          <p:nvPr/>
        </p:nvSpPr>
        <p:spPr>
          <a:xfrm>
            <a:off x="1142372" y="3429009"/>
            <a:ext cx="3816825" cy="901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u-RU" sz="3200" b="1" dirty="0"/>
              <a:t>Иррациональные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DEB1F-F272-440D-ABF0-01DB6606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A8E55-017C-40A8-B20C-7C687057A6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0774" y="2415634"/>
            <a:ext cx="2813710" cy="5081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76C0DE-9418-4442-8531-8D2621AA42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7523" y="3581643"/>
            <a:ext cx="2404377" cy="6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554</Words>
  <Application>Microsoft Macintosh PowerPoint</Application>
  <PresentationFormat>Экран (16:9)</PresentationFormat>
  <Paragraphs>257</Paragraphs>
  <Slides>57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1" baseType="lpstr">
      <vt:lpstr>Arial</vt:lpstr>
      <vt:lpstr>Cambria Math</vt:lpstr>
      <vt:lpstr>Times New Roman</vt:lpstr>
      <vt:lpstr>Simple Light</vt:lpstr>
      <vt:lpstr>Элементарная алгебра</vt:lpstr>
      <vt:lpstr>План урока </vt:lpstr>
      <vt:lpstr>Целые числа</vt:lpstr>
      <vt:lpstr>«Числовая прямая»</vt:lpstr>
      <vt:lpstr>Модуль числа</vt:lpstr>
      <vt:lpstr>Действительные числа</vt:lpstr>
      <vt:lpstr>Действительные числа</vt:lpstr>
      <vt:lpstr>Действительные числа</vt:lpstr>
      <vt:lpstr>Действительные числа</vt:lpstr>
      <vt:lpstr>Комплексные числа</vt:lpstr>
      <vt:lpstr>Переменные</vt:lpstr>
      <vt:lpstr>Переменные</vt:lpstr>
      <vt:lpstr>Константы</vt:lpstr>
      <vt:lpstr>Формулы</vt:lpstr>
      <vt:lpstr>Присваивание и вывод</vt:lpstr>
      <vt:lpstr>Демонстрация</vt:lpstr>
      <vt:lpstr>Что мы узнали? </vt:lpstr>
      <vt:lpstr>Элементарная алгебра</vt:lpstr>
      <vt:lpstr>План урока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Матрицы</vt:lpstr>
      <vt:lpstr>Векторы</vt:lpstr>
      <vt:lpstr>Векторы</vt:lpstr>
      <vt:lpstr>Матрицы</vt:lpstr>
      <vt:lpstr>Матрицы</vt:lpstr>
      <vt:lpstr>Демонстрация</vt:lpstr>
      <vt:lpstr>Что мы узнали? </vt:lpstr>
      <vt:lpstr>Домашнее задание</vt:lpstr>
      <vt:lpstr>Элементарная алгебра</vt:lpstr>
      <vt:lpstr>План урока</vt:lpstr>
      <vt:lpstr>Формулы</vt:lpstr>
      <vt:lpstr>Уравнения</vt:lpstr>
      <vt:lpstr>Квадратное уравнение</vt:lpstr>
      <vt:lpstr>Квадратное уравнение</vt:lpstr>
      <vt:lpstr>Системы уравнений</vt:lpstr>
      <vt:lpstr>Что мы узнали? </vt:lpstr>
      <vt:lpstr>Домашнее задание</vt:lpstr>
      <vt:lpstr>Домашнее задание</vt:lpstr>
      <vt:lpstr>Домашнее задание</vt:lpstr>
      <vt:lpstr>Элементарная алгебра</vt:lpstr>
      <vt:lpstr>План урока </vt:lpstr>
      <vt:lpstr>Пример: длина окружности</vt:lpstr>
      <vt:lpstr>Аргумент и функция</vt:lpstr>
      <vt:lpstr>График функции </vt:lpstr>
      <vt:lpstr>График функции </vt:lpstr>
      <vt:lpstr>График функции </vt:lpstr>
      <vt:lpstr>Функция двух переменных </vt:lpstr>
      <vt:lpstr>Демонстрация</vt:lpstr>
      <vt:lpstr>Что мы узнали?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Microsoft Office User</cp:lastModifiedBy>
  <cp:revision>27</cp:revision>
  <dcterms:modified xsi:type="dcterms:W3CDTF">2019-06-14T13:48:48Z</dcterms:modified>
</cp:coreProperties>
</file>