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BBD1C8-B177-4B71-B498-2A8D592920F7}">
  <a:tblStyle styleId="{40BBD1C8-B177-4B71-B498-2A8D592920F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/>
      <a:tcStyle>
        <a:fill>
          <a:solidFill>
            <a:srgbClr val="FCDCCE"/>
          </a:solidFill>
        </a:fill>
      </a:tcStyle>
    </a:band1H>
    <a:band2H>
      <a:tcTxStyle/>
    </a:band2H>
    <a:band1V>
      <a:tcTxStyle/>
      <a:tcStyle>
        <a:fill>
          <a:solidFill>
            <a:srgbClr val="FCDC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D79324E4-00AE-441B-A20C-D89F9503A59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u.wikipedia.org/wiki/%D0%97%D0%B0%D0%B4%D0%B0%D1%87%D0%B0_%D0%91%D1%8E%D1%84%D1%84%D0%BE%D0%BD%D0%B0_%D0%BE_%D0%B1%D1%80%D0%BE%D1%81%D0%B0%D0%BD%D0%B8%D0%B8_%D0%B8%D0%B3%D0%BB%D1%8B" TargetMode="External"/><Relationship Id="rId4" Type="http://schemas.openxmlformats.org/officeDocument/2006/relationships/hyperlink" Target="https://www.youtube.com/watch?v=qhJbSOnImpg" TargetMode="External"/><Relationship Id="rId5" Type="http://schemas.openxmlformats.org/officeDocument/2006/relationships/hyperlink" Target="http://www.e-osnova.ru/PDF/osnova_3_47_9914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ploads.hb.cldmail.ru/chaptervideo/1267355/attachment/c22ef8e791234988b59f4cd3d2eabcdf.mp4" TargetMode="External"/><Relationship Id="rId4" Type="http://schemas.openxmlformats.org/officeDocument/2006/relationships/hyperlink" Target="https://uploads.hb.cldmail.ru/chaptervideo/1267367/attachment/cfeb1c789c342a0c4d09afd99c50d7a7.mp4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5.gif"/><Relationship Id="rId4" Type="http://schemas.openxmlformats.org/officeDocument/2006/relationships/hyperlink" Target="http://studlab.com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2.png"/><Relationship Id="rId4" Type="http://schemas.openxmlformats.org/officeDocument/2006/relationships/image" Target="../media/image4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Вебинар 3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126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Основы теории вероятностей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88640"/>
            <a:ext cx="517207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8224" y="332656"/>
            <a:ext cx="16287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476672"/>
            <a:ext cx="4600575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9029" y="548680"/>
            <a:ext cx="2651323" cy="44378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5235276" y="1196752"/>
            <a:ext cx="3801219" cy="8640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x&gt;0 =&gt; при делении на х знак неравенства не меняется, т.е. парабола ниже. 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5442" y="2629155"/>
            <a:ext cx="2651323" cy="44378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>
            <a:off x="5235276" y="3356992"/>
            <a:ext cx="3801219" cy="8640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X&lt;0 =&gt; при делении на х знак неравенства меняется, т.е. парабола выше. 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7086599" y="2713415"/>
            <a:ext cx="256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ru-RU" sz="3959"/>
              <a:t>Или</a:t>
            </a:r>
            <a:endParaRPr sz="3959"/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628800"/>
            <a:ext cx="44386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/>
          <p:nvPr/>
        </p:nvSpPr>
        <p:spPr>
          <a:xfrm>
            <a:off x="5580112" y="1628800"/>
            <a:ext cx="2736304" cy="3600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np.exp(x)+x*(2-x**2)-1&gt;0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b="0" i="0" lang="ru-RU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ru-RU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ru-RU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ru-RU" sz="10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b="0" i="0" lang="ru-RU" sz="10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-RU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ru-RU" sz="10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152400" y="152400"/>
            <a:ext cx="914400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b="0" i="0" lang="ru-RU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ru-RU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ru-RU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ru-RU" sz="10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b="0" i="0" lang="ru-RU" sz="10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-RU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ru-RU" sz="10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304800" y="304800"/>
            <a:ext cx="914400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b="0" i="0" lang="ru-RU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ru-RU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ru-RU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ru-RU" sz="10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b="0" i="0" lang="ru-RU" sz="10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-RU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ru-RU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ru-RU" sz="10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ДЗ№4, #1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ru-RU" sz="2960"/>
              <a:t>sinx=0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ru-RU" sz="2960"/>
              <a:t>x≠0 &lt;=&gt; πn ≠0 =&gt; n≠0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ru-RU" sz="2960"/>
              <a:t>Ответ: x= πn, n≠0.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276872"/>
            <a:ext cx="2376264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457200" y="274638"/>
            <a:ext cx="8229600" cy="1066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b="1" lang="ru-RU" sz="2880"/>
              <a:t>По мотивам проверки ДЗ № 3-4:</a:t>
            </a:r>
            <a:br>
              <a:rPr b="1" lang="ru-RU" sz="2880"/>
            </a:br>
            <a:r>
              <a:rPr b="1" lang="ru-RU" sz="2880"/>
              <a:t>тригонометрическая окружность</a:t>
            </a:r>
            <a:endParaRPr b="1" sz="2880"/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5816" y="1628800"/>
            <a:ext cx="3672408" cy="312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/>
          <p:nvPr/>
        </p:nvSpPr>
        <p:spPr>
          <a:xfrm>
            <a:off x="323528" y="1988840"/>
            <a:ext cx="2160240" cy="10081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cos(x)=0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323528" y="4253092"/>
            <a:ext cx="2160240" cy="10081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Градусы и радианы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457200" y="274638"/>
            <a:ext cx="8229600" cy="1066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b="1" lang="ru-RU" sz="2880"/>
              <a:t>По мотивам проверки ДЗ № 3-4:</a:t>
            </a:r>
            <a:br>
              <a:rPr b="1" lang="ru-RU" sz="2880"/>
            </a:br>
            <a:r>
              <a:rPr b="1" lang="ru-RU" sz="2880"/>
              <a:t>тригонометрическая окружность и синусоида</a:t>
            </a:r>
            <a:endParaRPr b="1" sz="2880"/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http://3.bp.blogspot.com/_3NG8BPVAj8I/S44s6hY4R2I/AAAAAAAAPl4/qVr7IcLJnHc/s640/sinus.png" id="203" name="Google Shape;2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1351182"/>
            <a:ext cx="6552728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Похожее изображение" id="204" name="Google Shape;20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5736" y="4122342"/>
            <a:ext cx="6192688" cy="246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3" y="1081088"/>
            <a:ext cx="890587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>
                <a:solidFill>
                  <a:schemeClr val="dk1"/>
                </a:solidFill>
              </a:rPr>
              <a:t>ДЗ№4, #3</a:t>
            </a:r>
            <a:br>
              <a:rPr lang="ru-RU" sz="3200">
                <a:solidFill>
                  <a:schemeClr val="dk1"/>
                </a:solidFill>
              </a:rPr>
            </a:br>
            <a:r>
              <a:rPr lang="ru-RU" sz="3200">
                <a:solidFill>
                  <a:schemeClr val="dk1"/>
                </a:solidFill>
              </a:rPr>
              <a:t>Задача Бюффона о бросании иглы</a:t>
            </a:r>
            <a:endParaRPr sz="3200"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u="sng">
                <a:solidFill>
                  <a:schemeClr val="hlink"/>
                </a:solidFill>
                <a:hlinkClick r:id="rId3"/>
              </a:rPr>
              <a:t>Статья в википедии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Краткий видеоразбор: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https://www.youtube.com/watch?v=qhJbSOnImpg</a:t>
            </a:r>
            <a:endParaRPr u="sng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Разбор без двойного интеграла (школьный вариант): </a:t>
            </a:r>
            <a:r>
              <a:rPr lang="ru-RU" u="sng">
                <a:solidFill>
                  <a:schemeClr val="hlink"/>
                </a:solidFill>
                <a:hlinkClick r:id="rId5"/>
              </a:rPr>
              <a:t>http://www.e-osnova.ru/PDF/osnova_3_47_9914.pdf</a:t>
            </a:r>
            <a:endParaRPr/>
          </a:p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467544" y="260648"/>
            <a:ext cx="8229600" cy="122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lang="ru-RU" sz="1800"/>
            </a:br>
            <a:br>
              <a:rPr lang="ru-RU" sz="1800"/>
            </a:br>
            <a:br>
              <a:rPr lang="ru-RU" sz="1800"/>
            </a:br>
            <a:r>
              <a:rPr lang="ru-RU" sz="1800">
                <a:solidFill>
                  <a:schemeClr val="dk1"/>
                </a:solidFill>
              </a:rPr>
              <a:t>ДЗ№4, #4* (алгоритм)</a:t>
            </a:r>
            <a:br>
              <a:rPr lang="ru-RU" sz="1800">
                <a:solidFill>
                  <a:schemeClr val="dk1"/>
                </a:solidFill>
              </a:rPr>
            </a:br>
            <a:r>
              <a:rPr b="0" lang="ru-RU" sz="1800">
                <a:solidFill>
                  <a:schemeClr val="dk1"/>
                </a:solidFill>
              </a:rPr>
              <a:t>Решите аналитически и потом численно (в программе) уравнение, зависящее от параметра а: </a:t>
            </a:r>
            <a:br>
              <a:rPr b="0" lang="ru-RU" sz="1800">
                <a:solidFill>
                  <a:schemeClr val="dk1"/>
                </a:solidFill>
              </a:rPr>
            </a:br>
            <a:r>
              <a:rPr b="0" lang="ru-RU" sz="1800">
                <a:solidFill>
                  <a:schemeClr val="dk1"/>
                </a:solidFill>
              </a:rPr>
              <a:t>sin(а*x)=0 при условии: 0.01&lt;a&lt;0.02, 100&lt;х&lt;500.</a:t>
            </a:r>
            <a:br>
              <a:rPr b="0" lang="ru-RU" sz="1800"/>
            </a:br>
            <a:br>
              <a:rPr b="0" lang="ru-RU" sz="1800"/>
            </a:br>
            <a:br>
              <a:rPr lang="ru-RU" sz="1800"/>
            </a:br>
            <a:endParaRPr sz="1800"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467544" y="1484784"/>
            <a:ext cx="8229600" cy="4594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407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Решить уравнения;</a:t>
            </a:r>
            <a:endParaRPr/>
          </a:p>
          <a:p>
            <a:pPr indent="-514350" lvl="0" marL="62407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Учесть ограничения по x – и, таким образом, найти допустимые значения n.</a:t>
            </a:r>
            <a:endParaRPr/>
          </a:p>
          <a:p>
            <a:pPr indent="-514350" lvl="0" marL="62407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Для допустимых n найти возможные значения a. </a:t>
            </a:r>
            <a:endParaRPr/>
          </a:p>
        </p:txBody>
      </p:sp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C:\Users\Inna\Desktop\Geekbrains\ВВМ-4\ур-1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91" y="116632"/>
            <a:ext cx="8640960" cy="632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План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/>
              <a:t>Разбор ДЗ3 и ДЗ4.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ru-RU"/>
              <a:t>Задачи по теории вероятностей: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теоремы сложения и умножения;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геометрическая вероятность;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несколько задач на размещения и сочетания.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3. МНК (метод наименьших квадратов) 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C:\Users\Inna\Desktop\Geekbrains\ВВМ-4\ур-2.jpg" id="236" name="Google Shape;236;p32"/>
          <p:cNvPicPr preferRelativeResize="0"/>
          <p:nvPr/>
        </p:nvPicPr>
        <p:blipFill rotWithShape="1">
          <a:blip r:embed="rId3">
            <a:alphaModFix/>
          </a:blip>
          <a:srcRect b="54594" l="0" r="1033" t="-1"/>
          <a:stretch/>
        </p:blipFill>
        <p:spPr>
          <a:xfrm>
            <a:off x="107504" y="260649"/>
            <a:ext cx="8798371" cy="2844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E:\DCIM\179___08\IMG_0918.JPG" id="242" name="Google Shape;242;p33"/>
          <p:cNvPicPr preferRelativeResize="0"/>
          <p:nvPr/>
        </p:nvPicPr>
        <p:blipFill rotWithShape="1">
          <a:blip r:embed="rId3">
            <a:alphaModFix/>
          </a:blip>
          <a:srcRect b="11115" l="0" r="0" t="0"/>
          <a:stretch/>
        </p:blipFill>
        <p:spPr>
          <a:xfrm>
            <a:off x="611560" y="404664"/>
            <a:ext cx="8136904" cy="5424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E:\DCIM\179___08\IMG_0919.JPG" id="248" name="Google Shape;2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548680"/>
            <a:ext cx="7035361" cy="511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642252"/>
            <a:ext cx="4464496" cy="6028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ctrTitle"/>
          </p:nvPr>
        </p:nvSpPr>
        <p:spPr>
          <a:xfrm>
            <a:off x="685800" y="1124744"/>
            <a:ext cx="7918648" cy="2808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ru-RU" sz="6600"/>
              <a:t>Переходим к</a:t>
            </a:r>
            <a:br>
              <a:rPr lang="ru-RU" sz="6600"/>
            </a:br>
            <a:r>
              <a:rPr lang="ru-RU" sz="6600"/>
              <a:t>теории вероятностей</a:t>
            </a:r>
            <a:endParaRPr sz="6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/>
              <a:t>Формула вероятности (реализация данного события в одном испытании)</a:t>
            </a:r>
            <a:endParaRPr sz="2800"/>
          </a:p>
        </p:txBody>
      </p:sp>
      <p:pic>
        <p:nvPicPr>
          <p:cNvPr id="265" name="Google Shape;265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653" y="1734047"/>
            <a:ext cx="6944694" cy="425826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</a:t>
            </a:r>
            <a:endParaRPr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Есть урна со 100 разноцветными шарами, среди них 7 оранжевых.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Вероятность (вслепую) извлечь оранжевый шар: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P=n/N=7/100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Где n – число способов извлечь оранжевый шар; N – число способов извлечь любой шар.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611560" y="10154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Calibri"/>
              <a:buNone/>
            </a:pPr>
            <a:r>
              <a:rPr lang="ru-RU" sz="2790"/>
              <a:t>Теорема сложения: P (A+B) = P (B+A) = P(A)+P(B)-P(AB) – </a:t>
            </a:r>
            <a:r>
              <a:rPr lang="ru-RU" sz="2790">
                <a:solidFill>
                  <a:srgbClr val="FF0000"/>
                </a:solidFill>
              </a:rPr>
              <a:t>ИЛИ</a:t>
            </a:r>
            <a:r>
              <a:rPr lang="ru-RU" sz="2790"/>
              <a:t> –</a:t>
            </a:r>
            <a:br>
              <a:rPr lang="ru-RU" sz="2790"/>
            </a:br>
            <a:r>
              <a:rPr lang="ru-RU" sz="2790"/>
              <a:t>Теорема умножения: </a:t>
            </a:r>
            <a:br>
              <a:rPr lang="ru-RU" sz="3959"/>
            </a:br>
            <a:r>
              <a:rPr lang="ru-RU" sz="3959"/>
              <a:t>                          </a:t>
            </a:r>
            <a:r>
              <a:rPr lang="ru-RU" sz="2520"/>
              <a:t>-</a:t>
            </a:r>
            <a:r>
              <a:rPr lang="ru-RU" sz="2790"/>
              <a:t> </a:t>
            </a:r>
            <a:r>
              <a:rPr lang="ru-RU" sz="2790">
                <a:solidFill>
                  <a:srgbClr val="FF0000"/>
                </a:solidFill>
              </a:rPr>
              <a:t>И </a:t>
            </a:r>
            <a:r>
              <a:rPr lang="ru-RU" sz="2790"/>
              <a:t>-</a:t>
            </a:r>
            <a:endParaRPr b="1" sz="2790"/>
          </a:p>
        </p:txBody>
      </p:sp>
      <p:pic>
        <p:nvPicPr>
          <p:cNvPr id="279" name="Google Shape;279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132" y="3789040"/>
            <a:ext cx="7429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81" name="Google Shape;28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297" y="2564904"/>
            <a:ext cx="76104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9992" y="1484784"/>
            <a:ext cx="37433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/>
          <p:nvPr/>
        </p:nvSpPr>
        <p:spPr>
          <a:xfrm>
            <a:off x="5220072" y="3573016"/>
            <a:ext cx="432048" cy="28803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9"/>
          <p:cNvSpPr/>
          <p:nvPr/>
        </p:nvSpPr>
        <p:spPr>
          <a:xfrm>
            <a:off x="6155630" y="3573016"/>
            <a:ext cx="432048" cy="28803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179512" y="2231292"/>
            <a:ext cx="3096344" cy="4320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независимых событий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434827" y="1946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ru-RU" sz="2200"/>
              <a:t>P (A+B) = P (B+A) = P(A)+P(B)-P(AB) – </a:t>
            </a:r>
            <a:r>
              <a:rPr lang="ru-RU" sz="2200">
                <a:solidFill>
                  <a:srgbClr val="FF0000"/>
                </a:solidFill>
              </a:rPr>
              <a:t>ИЛИ</a:t>
            </a:r>
            <a:r>
              <a:rPr lang="ru-RU" sz="2200"/>
              <a:t> – Теорема сложения</a:t>
            </a:r>
            <a:br>
              <a:rPr lang="ru-RU"/>
            </a:br>
            <a:r>
              <a:rPr lang="ru-RU"/>
              <a:t>                                </a:t>
            </a:r>
            <a:r>
              <a:rPr lang="ru-RU" sz="2200"/>
              <a:t>- </a:t>
            </a:r>
            <a:r>
              <a:rPr lang="ru-RU" sz="2200">
                <a:solidFill>
                  <a:srgbClr val="FF0000"/>
                </a:solidFill>
              </a:rPr>
              <a:t>И </a:t>
            </a:r>
            <a:r>
              <a:rPr lang="ru-RU" sz="2200"/>
              <a:t>-Теорема умножения</a:t>
            </a:r>
            <a:endParaRPr sz="2200"/>
          </a:p>
        </p:txBody>
      </p:sp>
      <p:pic>
        <p:nvPicPr>
          <p:cNvPr id="291" name="Google Shape;291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31" y="2887241"/>
            <a:ext cx="7429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3" name="Google Shape;29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4" y="1772816"/>
            <a:ext cx="76104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/>
          <p:nvPr/>
        </p:nvSpPr>
        <p:spPr>
          <a:xfrm>
            <a:off x="4067944" y="2330028"/>
            <a:ext cx="4010075" cy="55721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колоде по 4 дамы и короля =&gt;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P=4/36+4/36 = 2/9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0"/>
          <p:cNvSpPr/>
          <p:nvPr/>
        </p:nvSpPr>
        <p:spPr>
          <a:xfrm>
            <a:off x="2032996" y="4005569"/>
            <a:ext cx="4010075" cy="55721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если не вернули?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0"/>
          <p:cNvSpPr/>
          <p:nvPr/>
        </p:nvSpPr>
        <p:spPr>
          <a:xfrm>
            <a:off x="539552" y="4941168"/>
            <a:ext cx="4010075" cy="55721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P=(4/36)*(4/36)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544" y="692696"/>
            <a:ext cx="37433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03" name="Google Shape;303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3717032"/>
            <a:ext cx="768667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05" name="Google Shape;30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3" y="1484784"/>
            <a:ext cx="8136905" cy="151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Видеоразбор ДЗ_3: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Тема: аналитическая геометрия: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https://uploads.hb.cldmail.ru/chaptervideo/1267355/attachment/c22ef8e791234988b59f4cd3d2eabcdf.mp4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Тема: графики на плоскости:</a:t>
            </a:r>
            <a:endParaRPr/>
          </a:p>
          <a:p>
            <a:pPr indent="0" lvl="0" marL="10972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u="sng">
                <a:solidFill>
                  <a:schemeClr val="hlink"/>
                </a:solidFill>
                <a:hlinkClick r:id="rId4"/>
              </a:rPr>
              <a:t>https://uploads.hb.cldmail.ru/chaptervideo/1267367/attachment/cfeb1c789c342a0c4d09afd99c50d7a7.mp4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11" name="Google Shape;311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3717032"/>
            <a:ext cx="768667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13" name="Google Shape;31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3" y="1484784"/>
            <a:ext cx="8136905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2"/>
          <p:cNvSpPr/>
          <p:nvPr/>
        </p:nvSpPr>
        <p:spPr>
          <a:xfrm>
            <a:off x="525920" y="2996952"/>
            <a:ext cx="4010075" cy="55721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P=30/100+50/100=0.8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2"/>
          <p:cNvSpPr/>
          <p:nvPr/>
        </p:nvSpPr>
        <p:spPr>
          <a:xfrm>
            <a:off x="466452" y="5733256"/>
            <a:ext cx="4010075" cy="55721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P=(30/100)*(50/100)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Calibri"/>
              <a:buNone/>
            </a:pPr>
            <a:br>
              <a:rPr lang="ru-RU" sz="2790"/>
            </a:br>
            <a:br>
              <a:rPr lang="ru-RU" sz="2790"/>
            </a:br>
            <a:br>
              <a:rPr lang="ru-RU" sz="2790"/>
            </a:br>
            <a:br>
              <a:rPr lang="ru-RU" sz="2790"/>
            </a:br>
            <a:br>
              <a:rPr lang="ru-RU" sz="2790"/>
            </a:br>
            <a:br>
              <a:rPr lang="ru-RU" sz="2790"/>
            </a:br>
            <a:br>
              <a:rPr lang="ru-RU" sz="2790"/>
            </a:br>
            <a:br>
              <a:rPr lang="ru-RU" sz="2790"/>
            </a:br>
            <a:br>
              <a:rPr lang="ru-RU" sz="2790"/>
            </a:br>
            <a:r>
              <a:rPr lang="ru-RU" sz="2790"/>
              <a:t>Геометрическая вероятность</a:t>
            </a:r>
            <a:br>
              <a:rPr lang="ru-RU" sz="2790"/>
            </a:br>
            <a:br>
              <a:rPr lang="ru-RU" sz="2790"/>
            </a:br>
            <a:br>
              <a:rPr lang="ru-RU" sz="2790"/>
            </a:br>
            <a:r>
              <a:rPr b="1" lang="ru-RU" sz="3600"/>
              <a:t>В квадрат со стороной, равной а, вписан круг. Найти вероятность того, что произвольно взятая в квадрате точка попадёт и в круг.</a:t>
            </a:r>
            <a:br>
              <a:rPr lang="ru-RU" sz="3600"/>
            </a:br>
            <a:endParaRPr sz="3600"/>
          </a:p>
        </p:txBody>
      </p:sp>
      <p:sp>
        <p:nvSpPr>
          <p:cNvPr id="321" name="Google Shape;321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Calibri"/>
              <a:buNone/>
            </a:pPr>
            <a:br>
              <a:rPr lang="ru-RU" sz="2790"/>
            </a:br>
            <a:br>
              <a:rPr lang="ru-RU" sz="2790"/>
            </a:br>
            <a:r>
              <a:rPr b="1" lang="ru-RU" sz="2790"/>
              <a:t>В квадрат со стороной, равной а, вписан круг. Найти вероятность того, что произвольно взятая в квадрате точка попадёт и в круг.</a:t>
            </a:r>
            <a:br>
              <a:rPr lang="ru-RU" sz="3959"/>
            </a:br>
            <a:endParaRPr sz="3959"/>
          </a:p>
        </p:txBody>
      </p:sp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457200" y="3212977"/>
            <a:ext cx="8229600" cy="18722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328" name="Google Shape;328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29" name="Google Shape;3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6216" y="1338114"/>
            <a:ext cx="1728192" cy="1956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539552" y="2348880"/>
            <a:ext cx="8229600" cy="2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ru-RU" sz="2800"/>
              <a:t>Два человека условились встретиться в определённом месте между 12 и 13 часами. Пришедший первым ждёт другого 20 минут, после чего уходит. Чему равна вероятность встречи, если каждый из них может прийти наудачу независимо от другого в течение указанного часа?</a:t>
            </a:r>
            <a:endParaRPr/>
          </a:p>
        </p:txBody>
      </p:sp>
      <p:sp>
        <p:nvSpPr>
          <p:cNvPr id="335" name="Google Shape;335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ru-RU" sz="1800"/>
              <a:t>Два человека условились встретиться в определённом месте между 12 и 13 часами. Пришедший первым ждёт другого 20 минут, после чего уходит. Чему равна вероятность встречи, если каждый из них может прийти наудачу независимо от другого в течение указанного часа?</a:t>
            </a:r>
            <a:endParaRPr/>
          </a:p>
        </p:txBody>
      </p:sp>
      <p:sp>
        <p:nvSpPr>
          <p:cNvPr id="341" name="Google Shape;341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32" r="-443" t="-26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342" name="Google Shape;342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https://studfiles.net/html/2706/131/html_uHTME1vMLm.MQcI/img-Hkn7bO.png" id="343" name="Google Shape;343;p46"/>
          <p:cNvPicPr preferRelativeResize="0"/>
          <p:nvPr/>
        </p:nvPicPr>
        <p:blipFill rotWithShape="1">
          <a:blip r:embed="rId4">
            <a:alphaModFix/>
          </a:blip>
          <a:srcRect b="10301" l="5250" r="3706" t="4161"/>
          <a:stretch/>
        </p:blipFill>
        <p:spPr>
          <a:xfrm>
            <a:off x="6660232" y="4581128"/>
            <a:ext cx="23241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type="title"/>
          </p:nvPr>
        </p:nvSpPr>
        <p:spPr>
          <a:xfrm>
            <a:off x="395536" y="1628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/>
              <a:t>Телефонный номер состоит из 7 цифр, он не может начинаться с 0. Найти вероятность того, что все цифры в телефоне а) одинаковые б) разные.</a:t>
            </a:r>
            <a:br>
              <a:rPr lang="ru-RU" sz="2800"/>
            </a:br>
            <a:endParaRPr sz="2800"/>
          </a:p>
        </p:txBody>
      </p:sp>
      <p:sp>
        <p:nvSpPr>
          <p:cNvPr id="349" name="Google Shape;349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</p:txBody>
      </p:sp>
      <p:sp>
        <p:nvSpPr>
          <p:cNvPr id="350" name="Google Shape;350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/>
              <a:t>Телефонный номер состоит из 7 цифр, он не может начинаться с 0. Найти вероятность того, что все цифры в телефоне а) одинаковые б) разные.</a:t>
            </a:r>
            <a:br>
              <a:rPr lang="ru-RU" sz="2800"/>
            </a:br>
            <a:endParaRPr sz="2800"/>
          </a:p>
        </p:txBody>
      </p:sp>
      <p:sp>
        <p:nvSpPr>
          <p:cNvPr id="356" name="Google Shape;356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Всего способов составить номер: 9*(10)^6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А) Способов составить номер из одинаковых цифр: 9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Б) Способов составить номер из разных цифр: 9*9*8*7*6*5*4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/>
              <a:t>Р(одинаковые) = 9/9*(10)^6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/>
              <a:t>Р (разные) = </a:t>
            </a:r>
            <a:r>
              <a:rPr lang="ru-RU"/>
              <a:t>9*9*8*7*6*5*4/9*(10)^6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</p:txBody>
      </p:sp>
      <p:sp>
        <p:nvSpPr>
          <p:cNvPr id="357" name="Google Shape;357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7"/>
              <a:buNone/>
            </a:pPr>
            <a:br>
              <a:rPr lang="ru-RU" sz="3607"/>
            </a:br>
            <a:r>
              <a:rPr lang="ru-RU" sz="3607"/>
              <a:t>В ящике 10 красных и 5 синих пуговиц. Наугад вынуты 2 пуговицы. Какова вероятность того, что пуговицы окажутся одноцветными?</a:t>
            </a:r>
            <a:br>
              <a:rPr lang="ru-RU" sz="3120"/>
            </a:br>
            <a:endParaRPr sz="3120"/>
          </a:p>
        </p:txBody>
      </p:sp>
      <p:sp>
        <p:nvSpPr>
          <p:cNvPr id="364" name="Google Shape;364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0"/>
              <a:buFont typeface="Calibri"/>
              <a:buNone/>
            </a:pPr>
            <a:br>
              <a:rPr lang="ru-RU" sz="2430"/>
            </a:br>
            <a:br>
              <a:rPr lang="ru-RU" sz="2430"/>
            </a:br>
            <a:r>
              <a:rPr lang="ru-RU" sz="2430"/>
              <a:t>В ящике 10 красных и 5 синих пуговиц. Наугад вынуты 2 пуговицы. Какова вероятность того, что пуговицы окажутся одноцветными?</a:t>
            </a:r>
            <a:br>
              <a:rPr lang="ru-RU" sz="3959"/>
            </a:br>
            <a:endParaRPr sz="3959"/>
          </a:p>
        </p:txBody>
      </p:sp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371" name="Google Shape;371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/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0"/>
              <a:buFont typeface="Calibri"/>
              <a:buNone/>
            </a:pPr>
            <a:r>
              <a:rPr lang="ru-RU" sz="2430"/>
              <a:t>Сколько раз надо бросить игральную кость, чтобы на 95% быть уверенным в том, чтобы хотя бы в одном бросании появится 3-ка?</a:t>
            </a:r>
            <a:br>
              <a:rPr lang="ru-RU" sz="3959"/>
            </a:br>
            <a:endParaRPr sz="3959"/>
          </a:p>
        </p:txBody>
      </p:sp>
      <p:sp>
        <p:nvSpPr>
          <p:cNvPr id="377" name="Google Shape;37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Calibri"/>
              <a:buNone/>
            </a:pPr>
            <a:r>
              <a:rPr lang="ru-RU" sz="2520"/>
              <a:t>К ДЗ_3 №5 2)</a:t>
            </a:r>
            <a:br>
              <a:rPr lang="ru-RU" sz="2520"/>
            </a:br>
            <a:r>
              <a:rPr lang="ru-RU" sz="2520"/>
              <a:t>Общий вид уравнения поверхности 2-го порядка</a:t>
            </a:r>
            <a:endParaRPr sz="2520"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C:\Users\Inna\Desktop\Geekbrains\ВВМ_3\уравнения поверхностей 2-го порядка.jpg" id="110" name="Google Shape;110;p16"/>
          <p:cNvPicPr preferRelativeResize="0"/>
          <p:nvPr/>
        </p:nvPicPr>
        <p:blipFill rotWithShape="1">
          <a:blip r:embed="rId3">
            <a:alphaModFix/>
          </a:blip>
          <a:srcRect b="49595" l="0" r="0" t="31476"/>
          <a:stretch/>
        </p:blipFill>
        <p:spPr>
          <a:xfrm>
            <a:off x="467544" y="1916832"/>
            <a:ext cx="813690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0"/>
              <a:buFont typeface="Calibri"/>
              <a:buNone/>
            </a:pPr>
            <a:r>
              <a:rPr lang="ru-RU" sz="2430"/>
              <a:t>Сколько раз надо бросить игральную кость, чтобы на 95% быть уверенным в том, чтобы хотя бы в одном бросании появится 3-ка?</a:t>
            </a:r>
            <a:br>
              <a:rPr lang="ru-RU" sz="3959"/>
            </a:br>
            <a:endParaRPr sz="3959"/>
          </a:p>
        </p:txBody>
      </p:sp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32" r="0" t="-12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384" name="Google Shape;384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0" name="Google Shape;390;p53"/>
          <p:cNvSpPr txBox="1"/>
          <p:nvPr>
            <p:ph idx="1" type="body"/>
          </p:nvPr>
        </p:nvSpPr>
        <p:spPr>
          <a:xfrm>
            <a:off x="539552" y="1484784"/>
            <a:ext cx="7992888" cy="4165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b="1" lang="ru-RU" sz="1800"/>
            </a:br>
            <a:br>
              <a:rPr b="1" lang="ru-RU" sz="1800"/>
            </a:br>
            <a:r>
              <a:rPr b="1" lang="ru-RU" sz="2400"/>
              <a:t>Фирма участвует в 4-х проектах, каждый из которых может окончиться неудачей с вероятностью 0,1. В случае неудачи в одном проекте, вероятность разорения фирмы равна  20%, двух – 50%, трёх – 70%, четырёх – 90%. Определите вероятность разорения фирмы.</a:t>
            </a:r>
            <a:br>
              <a:rPr lang="ru-RU" sz="1800"/>
            </a:br>
            <a:endParaRPr sz="1800"/>
          </a:p>
        </p:txBody>
      </p:sp>
      <p:sp>
        <p:nvSpPr>
          <p:cNvPr id="391" name="Google Shape;391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ÐÐ¾ÑÐ¾Ð¶ÐµÐµ Ð¸Ð·Ð¾Ð±ÑÐ°Ð¶ÐµÐ½Ð¸Ðµ" id="397" name="Google Shape;397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11820" t="0"/>
          <a:stretch/>
        </p:blipFill>
        <p:spPr>
          <a:xfrm>
            <a:off x="1187624" y="332656"/>
            <a:ext cx="6984776" cy="53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467544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b="1" lang="ru-RU" sz="1800"/>
            </a:br>
            <a:br>
              <a:rPr b="1" lang="ru-RU" sz="1800"/>
            </a:br>
            <a:r>
              <a:rPr b="1" lang="ru-RU" sz="1800"/>
              <a:t>Фирма участвует в 4-х проектах, каждый из которых может окончиться неудачей с вероятностью 0,1. В случае неудачи в одном проекте, вероятность разорения фирмы равна </a:t>
            </a:r>
            <a:br>
              <a:rPr b="1" lang="ru-RU" sz="1800"/>
            </a:br>
            <a:r>
              <a:rPr b="1" lang="ru-RU" sz="1800"/>
              <a:t>20%, двух – 50%, трёх – 70%, четырёх – 90%. Определите вероятность разорения фирмы.</a:t>
            </a:r>
            <a:br>
              <a:rPr lang="ru-RU" sz="1800"/>
            </a:br>
            <a:endParaRPr sz="1800"/>
          </a:p>
        </p:txBody>
      </p:sp>
      <p:graphicFrame>
        <p:nvGraphicFramePr>
          <p:cNvPr id="404" name="Google Shape;404;p55"/>
          <p:cNvGraphicFramePr/>
          <p:nvPr/>
        </p:nvGraphicFramePr>
        <p:xfrm>
          <a:off x="623465" y="220486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{40BBD1C8-B177-4B71-B498-2A8D592920F7}</a:tableStyleId>
              </a:tblPr>
              <a:tblGrid>
                <a:gridCol w="2376275"/>
                <a:gridCol w="1512175"/>
                <a:gridCol w="1337450"/>
                <a:gridCol w="1326850"/>
                <a:gridCol w="1008100"/>
              </a:tblGrid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68575" marL="68575"/>
                </a:tc>
              </a:tr>
              <a:tr h="70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Вероятность разорения фирмы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0,2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0,5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0,7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0,9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05" name="Google Shape;405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6" name="Google Shape;406;p55"/>
          <p:cNvSpPr/>
          <p:nvPr/>
        </p:nvSpPr>
        <p:spPr>
          <a:xfrm>
            <a:off x="621555" y="4938374"/>
            <a:ext cx="77048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0,2916*0,2+0,0686*0,5+0,0036*0,7+0,0001*0,9=0,0860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457200" y="274638"/>
            <a:ext cx="8229600" cy="1786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ru-RU" sz="2000"/>
              <a:t>Пусть А, B, C – три произвольных события. Их вероятности А, В, С. Найти выражение для событий, состоящих в том, что произошли: а) все три события, б) хотя бы одно из событий, в) хотя бы два из событий, г) два и только два события; д) ровно одно событие, е) ни одно событие не произошло, ж) не более двух событий.</a:t>
            </a:r>
            <a:br>
              <a:rPr lang="ru-RU" sz="1600"/>
            </a:br>
            <a:endParaRPr sz="1600"/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413" name="Google Shape;41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>
            <p:ph type="title"/>
          </p:nvPr>
        </p:nvSpPr>
        <p:spPr>
          <a:xfrm>
            <a:off x="457200" y="274638"/>
            <a:ext cx="8229600" cy="1786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ru-RU" sz="2000"/>
              <a:t>Пусть А, B, C – три произвольных события. Их вероятности А, В, С. Найти выражение для событий, состоящих в том, что произошли: а) все три события, б) хотя бы одно из событий, в) хотя бы два из событий, г) два и только два события; д) ровно одно событие, е) ни одно событие не произошло, ж) не более двух событий.</a:t>
            </a:r>
            <a:br>
              <a:rPr lang="ru-RU" sz="1600"/>
            </a:br>
            <a:endParaRPr sz="1600"/>
          </a:p>
        </p:txBody>
      </p:sp>
      <p:sp>
        <p:nvSpPr>
          <p:cNvPr id="419" name="Google Shape;419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Пусть для краткости P(A) = a; P(B) = b; P(C)=c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А) a*b*c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Б) a+b+c-ab-bc-ac+abc или 1-(1-a)(1-b)(1-c)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В) ab+ac+bc-2abc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Г) ab(1-c) + bc(1-a) + ac(1-b)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420" name="Google Shape;420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/>
          <p:nvPr>
            <p:ph type="title"/>
          </p:nvPr>
        </p:nvSpPr>
        <p:spPr>
          <a:xfrm>
            <a:off x="457200" y="274638"/>
            <a:ext cx="8229600" cy="1786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ru-RU" sz="2000"/>
              <a:t>Пусть А, B, C – три произвольных события. Их вероятности А, В, С. Найти выражение для событий, состоящих в том, что произошли: а) все три события, б) хотя бы одно из событий, в) хотя бы два из событий, г) два и только два события; д) ровно одно событие, е) ни одно событие не произошло, ж) не более двух событий.</a:t>
            </a:r>
            <a:br>
              <a:rPr lang="ru-RU" sz="1600"/>
            </a:br>
            <a:endParaRPr sz="1600"/>
          </a:p>
        </p:txBody>
      </p:sp>
      <p:sp>
        <p:nvSpPr>
          <p:cNvPr id="426" name="Google Shape;426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Пусть для краткости P(A) = a; P(B) = b; P(C)=c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Д) a(1-b)(1-c)+(1-a)b(1-c)+(1-a)(1-b)c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Е) (1-a)(1-b)(1-c)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Ж) 1 - abc</a:t>
            </a:r>
            <a:endParaRPr/>
          </a:p>
        </p:txBody>
      </p:sp>
      <p:sp>
        <p:nvSpPr>
          <p:cNvPr id="427" name="Google Shape;427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Алгебра событий</a:t>
            </a:r>
            <a:endParaRPr/>
          </a:p>
        </p:txBody>
      </p:sp>
      <p:sp>
        <p:nvSpPr>
          <p:cNvPr id="433" name="Google Shape;433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Картинки по запросу &quot;диаграмма венна теория вероятности&quot;" id="434" name="Google Shape;43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700808"/>
            <a:ext cx="6840760" cy="460949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9"/>
          <p:cNvSpPr/>
          <p:nvPr/>
        </p:nvSpPr>
        <p:spPr>
          <a:xfrm>
            <a:off x="179512" y="6352836"/>
            <a:ext cx="3744416" cy="43106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Источник: </a:t>
            </a: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http://studlab.com/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/>
          <p:nvPr>
            <p:ph type="title"/>
          </p:nvPr>
        </p:nvSpPr>
        <p:spPr>
          <a:xfrm>
            <a:off x="467544" y="764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/>
              <a:t>Бросают две игральные кости. Чему равна вероятность того, что сумма очков, выпавших на обеих костях, не превзойдёт 5? </a:t>
            </a:r>
            <a:endParaRPr sz="2800"/>
          </a:p>
        </p:txBody>
      </p:sp>
      <p:graphicFrame>
        <p:nvGraphicFramePr>
          <p:cNvPr id="441" name="Google Shape;441;p60"/>
          <p:cNvGraphicFramePr/>
          <p:nvPr/>
        </p:nvGraphicFramePr>
        <p:xfrm>
          <a:off x="467544" y="2564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{D79324E4-00AE-441B-A20C-D89F9503A59B}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5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0000"/>
                          </a:solidFill>
                        </a:rPr>
                        <a:t>4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42" name="Google Shape;442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/>
          <p:nvPr>
            <p:ph type="title"/>
          </p:nvPr>
        </p:nvSpPr>
        <p:spPr>
          <a:xfrm>
            <a:off x="467544" y="764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/>
              <a:t>Бросают две игральные кости. Чему равна вероятность того, что сумма очков, выпавших на обеих костях, не превзойдёт 5? 36 – всего. P=10/36</a:t>
            </a:r>
            <a:endParaRPr sz="2800"/>
          </a:p>
        </p:txBody>
      </p:sp>
      <p:graphicFrame>
        <p:nvGraphicFramePr>
          <p:cNvPr id="448" name="Google Shape;448;p61"/>
          <p:cNvGraphicFramePr/>
          <p:nvPr/>
        </p:nvGraphicFramePr>
        <p:xfrm>
          <a:off x="467544" y="2564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{D79324E4-00AE-441B-A20C-D89F9503A59B}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5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0000"/>
                          </a:solidFill>
                        </a:rPr>
                        <a:t>4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49" name="Google Shape;449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000"/>
              <a:t>Примеры поверхностей 2-го порядка</a:t>
            </a:r>
            <a:endParaRPr sz="2000"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C:\Users\Inna\Desktop\Geekbrains\ВВМ_3\поверхности.png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908721"/>
            <a:ext cx="8324850" cy="529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Парадокс Монти Холла</a:t>
            </a:r>
            <a:endParaRPr/>
          </a:p>
        </p:txBody>
      </p:sp>
      <p:pic>
        <p:nvPicPr>
          <p:cNvPr descr="C:\Users\Inna\Desktop\NEW HAPPINES\GeekBrains\Веб2\paradoks-monti-hola-objasnenie.png" id="455" name="Google Shape;455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476" y="1196752"/>
            <a:ext cx="3630452" cy="217827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C:\Users\Inna\Desktop\NEW HAPPINES\GeekBrains\Веб2\Монти-холл.png" id="457" name="Google Shape;45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180" y="3717032"/>
            <a:ext cx="6912768" cy="2853169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2"/>
          <p:cNvSpPr/>
          <p:nvPr/>
        </p:nvSpPr>
        <p:spPr>
          <a:xfrm>
            <a:off x="7285434" y="4149080"/>
            <a:ext cx="1763688" cy="99453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– машина;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– коза.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62"/>
          <p:cNvSpPr/>
          <p:nvPr/>
        </p:nvSpPr>
        <p:spPr>
          <a:xfrm>
            <a:off x="3995936" y="1196752"/>
            <a:ext cx="4536504" cy="244827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Три двери: за одной машина, за двумя – козы. Ведущий знает, где кто.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Игрок выбирает любую дверь (но не открывает)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Ведущий открывает дверь, за которой коза.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Остаются 2 двери. Игрок решает, менять свой выбор или нет.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ru-RU" sz="3959"/>
              <a:t>Про дискретный закон распределения</a:t>
            </a:r>
            <a:endParaRPr sz="3959"/>
          </a:p>
        </p:txBody>
      </p:sp>
      <p:pic>
        <p:nvPicPr>
          <p:cNvPr id="465" name="Google Shape;465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628799"/>
            <a:ext cx="7776864" cy="273590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67" name="Google Shape;467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4581128"/>
            <a:ext cx="8352928" cy="167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473" name="Google Shape;473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6832"/>
            <a:ext cx="659130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75" name="Google Shape;47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59" y="3501008"/>
            <a:ext cx="7607971" cy="10475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4"/>
          <p:cNvSpPr/>
          <p:nvPr/>
        </p:nvSpPr>
        <p:spPr>
          <a:xfrm>
            <a:off x="611559" y="4653136"/>
            <a:ext cx="7607971" cy="136815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Средний выигрыш = 13 руб.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Самый вероятный выигрыш = 0 руб.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Гистограмма!!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ru-RU" sz="3959"/>
              <a:t>Распределение числа выигрышных билетов</a:t>
            </a:r>
            <a:endParaRPr sz="3959"/>
          </a:p>
        </p:txBody>
      </p:sp>
      <p:pic>
        <p:nvPicPr>
          <p:cNvPr id="482" name="Google Shape;48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628800"/>
            <a:ext cx="7571184" cy="4421088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ru-RU" sz="3959"/>
              <a:t>Метод наименьших квадратов (МНК), линейная регрессия</a:t>
            </a:r>
            <a:endParaRPr sz="3959"/>
          </a:p>
        </p:txBody>
      </p:sp>
      <p:sp>
        <p:nvSpPr>
          <p:cNvPr id="489" name="Google Shape;489;p6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Жизнь: Y, X (наблюдаемая величина, собрали данные).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Хотим оценить, как Y зависит от X (например, почасовой доход от числа лет обучения)  Y = a + bX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Задача – найти коэффициенты a, b.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Y в модели и «в жизни» будут различаться.</a:t>
            </a:r>
            <a:endParaRPr sz="2000"/>
          </a:p>
        </p:txBody>
      </p:sp>
      <p:sp>
        <p:nvSpPr>
          <p:cNvPr id="490" name="Google Shape;490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ÐÐ°ÑÑÐ¸Ð½ÐºÐ¸ Ð¿Ð¾ Ð·Ð°Ð¿ÑÐ¾ÑÑ Ð¼ÐµÑÐ¾Ð´ Ð½Ð°Ð¸Ð¼ÐµÐ½ÑÑÐ¸Ñ ÐºÐ²Ð°Ð´ÑÐ°ÑÐ¾Ð²" id="491" name="Google Shape;49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0" y="3634695"/>
            <a:ext cx="3888432" cy="3223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Ð¼ÐµÑÐ¾Ð´ Ð½Ð°Ð¸Ð¼ÐµÐ½ÑÑÐ¸Ñ ÐºÐ²Ð°Ð´ÑÐ°ÑÐ¾Ð²" id="492" name="Google Shape;492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8154" y="3878195"/>
            <a:ext cx="4462041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98" name="Google Shape;49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211" y="1052736"/>
            <a:ext cx="8335593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8"/>
          <p:cNvSpPr txBox="1"/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Коэффициент детерминации – для оценки качества модели</a:t>
            </a:r>
            <a:endParaRPr sz="3600"/>
          </a:p>
        </p:txBody>
      </p:sp>
      <p:sp>
        <p:nvSpPr>
          <p:cNvPr id="504" name="Google Shape;504;p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05" name="Google Shape;505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ÐÐ°ÑÑÐ¸Ð½ÐºÐ¸ Ð¿Ð¾ Ð·Ð°Ð¿ÑÐ¾ÑÑ ÐºÐ¾ÑÑÑÐ¸ÑÐ¸ÐµÐ½Ñ Ð´ÐµÑÐµÑÐ¼Ð¸Ð½Ð°ÑÐ¸Ð¸" id="506" name="Google Shape;50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412776"/>
            <a:ext cx="7101847" cy="491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512" name="Google Shape;512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ru-RU" sz="3959"/>
              <a:t>+</a:t>
            </a:r>
            <a:endParaRPr sz="3959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C:\Users\Inna\Desktop\Geekbrains\ВВМ_2\Веб-2\Изобразим.png"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13" y="1052736"/>
            <a:ext cx="8529314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5868144" y="5661248"/>
            <a:ext cx="2880321" cy="360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Фрагмент работы Максима Аласкарова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ДЗ№3 #4.1)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Решите систему уравнений: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y = x</a:t>
            </a:r>
            <a:r>
              <a:rPr baseline="30000" lang="ru-RU"/>
              <a:t>2</a:t>
            </a:r>
            <a:r>
              <a:rPr lang="ru-RU"/>
              <a:t> – 1 (1)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exp(x) + x∙(1 – y) = 1 (2)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ru-RU"/>
            </a:b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539552" y="3933056"/>
            <a:ext cx="8229600" cy="1642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!Область допустимых значений исследуется по исходной задаче.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ДЗ№3 #4.2)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Решите систему уравнений и неравенств: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y = x</a:t>
            </a:r>
            <a:r>
              <a:rPr baseline="30000" lang="ru-RU"/>
              <a:t>2</a:t>
            </a:r>
            <a:r>
              <a:rPr lang="ru-RU"/>
              <a:t> – 1 (1)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exp(x) + x∙(1 – y) &gt; 1 (2)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Подставить (1) в (2), получить функцию одной переменной.</a:t>
            </a:r>
            <a:endParaRPr/>
          </a:p>
          <a:p>
            <a:pPr indent="0" lvl="0" marL="10972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ru-RU"/>
            </a:b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0"/>
            <a:ext cx="401002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9223" y="116632"/>
            <a:ext cx="4680520" cy="450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020" y="3401380"/>
            <a:ext cx="3532995" cy="1109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