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85" r:id="rId4"/>
    <p:sldId id="286" r:id="rId5"/>
    <p:sldId id="291" r:id="rId6"/>
    <p:sldId id="297" r:id="rId7"/>
    <p:sldId id="295" r:id="rId8"/>
    <p:sldId id="296" r:id="rId9"/>
    <p:sldId id="287" r:id="rId10"/>
    <p:sldId id="298" r:id="rId11"/>
    <p:sldId id="288" r:id="rId12"/>
    <p:sldId id="292" r:id="rId13"/>
    <p:sldId id="290" r:id="rId14"/>
    <p:sldId id="293" r:id="rId15"/>
    <p:sldId id="294" r:id="rId16"/>
    <p:sldId id="289" r:id="rId17"/>
    <p:sldId id="266" r:id="rId18"/>
  </p:sldIdLst>
  <p:sldSz cx="9144000" cy="5143500" type="screen16x9"/>
  <p:notesSz cx="6858000" cy="9144000"/>
  <p:embeddedFontLs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Lora" panose="020B0604020202020204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91C525-522F-4A87-8B9E-0EBBF1136667}">
  <a:tblStyle styleId="{E791C525-522F-4A87-8B9E-0EBBF1136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295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04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99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17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898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3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570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6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1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7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73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26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20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93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56872" y="308213"/>
            <a:ext cx="6745954" cy="3074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Сравнительная таблица</a:t>
            </a:r>
            <a:r>
              <a:rPr lang="en" dirty="0" smtClean="0"/>
              <a:t> </a:t>
            </a:r>
            <a:r>
              <a:rPr lang="ru-RU" dirty="0" smtClean="0"/>
              <a:t>по </a:t>
            </a:r>
            <a:br>
              <a:rPr lang="ru-RU" dirty="0" smtClean="0"/>
            </a:br>
            <a:r>
              <a:rPr lang="en-US" dirty="0" smtClean="0">
                <a:highlight>
                  <a:srgbClr val="FFCD00"/>
                </a:highlight>
              </a:rPr>
              <a:t>BI</a:t>
            </a:r>
            <a:r>
              <a:rPr lang="ru-RU" dirty="0" smtClean="0">
                <a:highlight>
                  <a:srgbClr val="FFCD00"/>
                </a:highlight>
              </a:rPr>
              <a:t>-платформам</a:t>
            </a:r>
            <a:r>
              <a:rPr lang="en-US" dirty="0" smtClean="0">
                <a:highlight>
                  <a:srgbClr val="FFCD00"/>
                </a:highlight>
              </a:rPr>
              <a:t/>
            </a:r>
            <a:br>
              <a:rPr lang="en-US" dirty="0" smtClean="0">
                <a:highlight>
                  <a:srgbClr val="FFCD00"/>
                </a:highlight>
              </a:rPr>
            </a:br>
            <a:r>
              <a:rPr lang="en-US" dirty="0" smtClean="0">
                <a:highlight>
                  <a:srgbClr val="FFCD00"/>
                </a:highlight>
              </a:rPr>
              <a:t/>
            </a:r>
            <a:br>
              <a:rPr lang="en-US" dirty="0" smtClean="0">
                <a:highlight>
                  <a:srgbClr val="FFCD00"/>
                </a:highlight>
              </a:rPr>
            </a:br>
            <a:r>
              <a:rPr lang="en-US" sz="2800" dirty="0" smtClean="0">
                <a:highlight>
                  <a:srgbClr val="FFCD00"/>
                </a:highlight>
              </a:rPr>
              <a:t>1.</a:t>
            </a:r>
            <a:r>
              <a:rPr lang="en-US" sz="2800" dirty="0" smtClean="0"/>
              <a:t>Qlick</a:t>
            </a:r>
            <a:r>
              <a:rPr lang="ru-RU" sz="2800" dirty="0" smtClean="0"/>
              <a:t> </a:t>
            </a:r>
            <a:r>
              <a:rPr lang="en-US" sz="2800" dirty="0" smtClean="0"/>
              <a:t>View </a:t>
            </a:r>
            <a:br>
              <a:rPr lang="en-US" sz="2800" dirty="0" smtClean="0"/>
            </a:br>
            <a:r>
              <a:rPr lang="en-US" sz="2800" dirty="0" smtClean="0">
                <a:highlight>
                  <a:srgbClr val="FFCD00"/>
                </a:highlight>
              </a:rPr>
              <a:t>2.</a:t>
            </a:r>
            <a:r>
              <a:rPr lang="en-US" sz="2800" dirty="0" smtClean="0"/>
              <a:t>Tableau </a:t>
            </a:r>
            <a:br>
              <a:rPr lang="en-US" sz="2800" dirty="0" smtClean="0"/>
            </a:br>
            <a:r>
              <a:rPr lang="en-US" sz="2800" dirty="0" smtClean="0">
                <a:highlight>
                  <a:srgbClr val="FFCD00"/>
                </a:highlight>
              </a:rPr>
              <a:t>3.</a:t>
            </a:r>
            <a:r>
              <a:rPr lang="en-US" sz="2800" dirty="0" smtClean="0"/>
              <a:t>Power BI</a:t>
            </a:r>
            <a:endParaRPr sz="2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613897" y="908963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Пример отчетности в </a:t>
            </a:r>
            <a:r>
              <a:rPr lang="en-US" dirty="0" smtClean="0"/>
              <a:t>CSV/XLS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93" y="1333909"/>
            <a:ext cx="3190796" cy="3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69644" y="908963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Qlik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08325" y="2359664"/>
            <a:ext cx="7460973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000" dirty="0"/>
          </a:p>
        </p:txBody>
      </p:sp>
      <p:pic>
        <p:nvPicPr>
          <p:cNvPr id="1026" name="Picture 2" descr="ÐÐ°ÑÑÐ¸Ð½ÐºÐ¸ Ð¿Ð¾ Ð·Ð°Ð¿ÑÐ¾ÑÑ qlik sense 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3" y="1544016"/>
            <a:ext cx="4686021" cy="26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qlik sense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15" y="1544016"/>
            <a:ext cx="3870548" cy="26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69644" y="908963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Qlik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08325" y="2359664"/>
            <a:ext cx="7460973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000" dirty="0"/>
          </a:p>
        </p:txBody>
      </p:sp>
      <p:pic>
        <p:nvPicPr>
          <p:cNvPr id="2050" name="Picture 2" descr="ÐÐ°ÑÑÐ¸Ð½ÐºÐ¸ Ð¿Ð¾ Ð·Ð°Ð¿ÑÐ¾ÑÑ qlik sense 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5" y="1537030"/>
            <a:ext cx="4454325" cy="25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qlik sense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29" y="1423024"/>
            <a:ext cx="4341998" cy="28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1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59278" y="908354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Tableau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08325" y="2359664"/>
            <a:ext cx="7460973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000" dirty="0"/>
          </a:p>
        </p:txBody>
      </p:sp>
      <p:pic>
        <p:nvPicPr>
          <p:cNvPr id="14" name="Picture 4" descr="https://habrastorage.org/webt/gc/co/gk/gccogklwquifpgsjd6wzo6ca14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3" y="1370640"/>
            <a:ext cx="4209329" cy="31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table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17" y="1334218"/>
            <a:ext cx="4298362" cy="32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2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59278" y="908354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Tableau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08325" y="2359664"/>
            <a:ext cx="7460973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000" dirty="0"/>
          </a:p>
        </p:txBody>
      </p:sp>
      <p:pic>
        <p:nvPicPr>
          <p:cNvPr id="4098" name="Picture 2" descr="ÐÐ°ÑÑÐ¸Ð½ÐºÐ¸ Ð¿Ð¾ Ð·Ð°Ð¿ÑÐ¾ÑÑ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1" y="1710756"/>
            <a:ext cx="4110062" cy="23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table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00" y="1541243"/>
            <a:ext cx="4764727" cy="283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7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119941" y="908963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Power BI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08325" y="2359664"/>
            <a:ext cx="7460973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000" dirty="0"/>
          </a:p>
        </p:txBody>
      </p:sp>
      <p:pic>
        <p:nvPicPr>
          <p:cNvPr id="14" name="Picture 2" descr="ÐÐ°ÑÑÐ¸Ð½ÐºÐ¸ Ð¿Ð¾ Ð·Ð°Ð¿ÑÐ¾ÑÑ power 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93" y="1685294"/>
            <a:ext cx="4321750" cy="249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ÐÐ°ÑÑÐ¸Ð½ÐºÐ¸ Ð¿Ð¾ Ð·Ð°Ð¿ÑÐ¾ÑÑ power 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7" y="1584841"/>
            <a:ext cx="4308141" cy="26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4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119941" y="908963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Power BI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08325" y="2359664"/>
            <a:ext cx="7460973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000" dirty="0"/>
          </a:p>
        </p:txBody>
      </p:sp>
      <p:pic>
        <p:nvPicPr>
          <p:cNvPr id="6146" name="Picture 2" descr="ÐÐ°ÑÑÐ¸Ð½ÐºÐ¸ Ð¿Ð¾ Ð·Ð°Ð¿ÑÐ¾ÑÑ power 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4" y="1628095"/>
            <a:ext cx="4130367" cy="276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ÐÐ°ÑÑÐ¸Ð½ÐºÐ¸ Ð¿Ð¾ Ð·Ð°Ð¿ÑÐ¾ÑÑ power b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11"/>
          <a:stretch/>
        </p:blipFill>
        <p:spPr bwMode="auto">
          <a:xfrm>
            <a:off x="4523039" y="1612996"/>
            <a:ext cx="4428456" cy="277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6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951094" y="908963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Работа с данными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6072806" y="1528063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Позволяет работать с неочищенными данными 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Достаточно высокая скорость обработки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Позволяет визуализировать данные из обобщенного хранилища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Особенности при построении </a:t>
            </a:r>
            <a:r>
              <a:rPr lang="ru-RU" sz="1200" dirty="0" smtClean="0"/>
              <a:t>объемных моделей </a:t>
            </a:r>
            <a:r>
              <a:rPr lang="ru-RU" sz="1200" dirty="0"/>
              <a:t>данных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Высокая чувствительность при изменении структуры данных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3007086" y="1528063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Tableau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u-RU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Более высокие требования </a:t>
            </a:r>
            <a:r>
              <a:rPr lang="ru-RU" sz="1200" dirty="0" smtClean="0"/>
              <a:t>к очистке </a:t>
            </a:r>
            <a:r>
              <a:rPr lang="ru-RU" sz="1200" dirty="0"/>
              <a:t>данных для построения отчетов</a:t>
            </a:r>
            <a:r>
              <a:rPr lang="en-US" sz="1200" dirty="0"/>
              <a:t> (</a:t>
            </a:r>
            <a:r>
              <a:rPr lang="ru-RU" sz="1200" dirty="0"/>
              <a:t>в сравнении с </a:t>
            </a:r>
            <a:r>
              <a:rPr lang="en-US" sz="1200" dirty="0" err="1"/>
              <a:t>Qlik</a:t>
            </a:r>
            <a:r>
              <a:rPr lang="en-US" sz="1200" dirty="0"/>
              <a:t>)</a:t>
            </a:r>
            <a:endParaRPr lang="ru-RU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Достаточно высокая скорость обработки данных</a:t>
            </a:r>
          </a:p>
          <a:p>
            <a:pPr marL="457200" indent="-457200">
              <a:buFontTx/>
              <a:buChar char="-"/>
            </a:pPr>
            <a:r>
              <a:rPr lang="ru-RU" sz="1200" dirty="0"/>
              <a:t>Возможность развертки на локальном сервере</a:t>
            </a:r>
            <a:endParaRPr lang="en-US" sz="1200" dirty="0"/>
          </a:p>
          <a:p>
            <a:pPr marL="457200" indent="-457200">
              <a:buFontTx/>
              <a:buChar char="-"/>
            </a:pPr>
            <a:r>
              <a:rPr lang="ru-RU" sz="1200" dirty="0"/>
              <a:t>Поддерживает множество источников данных </a:t>
            </a:r>
          </a:p>
          <a:p>
            <a:pPr marL="457200" indent="-457200">
              <a:buFontTx/>
              <a:buChar char="-"/>
            </a:pPr>
            <a:r>
              <a:rPr lang="ru-RU" sz="1200" dirty="0"/>
              <a:t>Высокая чувствительность при изменении структуры данных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93;p13"/>
          <p:cNvSpPr txBox="1"/>
          <p:nvPr/>
        </p:nvSpPr>
        <p:spPr>
          <a:xfrm>
            <a:off x="228206" y="1528063"/>
            <a:ext cx="2599105" cy="258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Qlik</a:t>
            </a: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Sense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lang="ru-RU" sz="1200" b="1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Позволяет работать с неочищенными данными </a:t>
            </a:r>
          </a:p>
          <a:p>
            <a:pPr marL="457200" indent="-457200">
              <a:buFontTx/>
              <a:buChar char="-"/>
            </a:pPr>
            <a:r>
              <a:rPr lang="ru-RU" sz="1200" dirty="0"/>
              <a:t>Высокая скорость обработки данных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Возможность развертки на локальном сервере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Поддерживает множество источников данных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Низкая чувствительность к</a:t>
            </a:r>
            <a:r>
              <a:rPr lang="ru-RU" sz="1200" dirty="0" smtClean="0"/>
              <a:t> изменению структуры</a:t>
            </a:r>
            <a:r>
              <a:rPr lang="en-US" sz="1200" dirty="0" smtClean="0"/>
              <a:t> </a:t>
            </a:r>
            <a:r>
              <a:rPr lang="ru-RU" sz="1200" dirty="0" smtClean="0"/>
              <a:t>данных</a:t>
            </a:r>
            <a:endParaRPr lang="ru-RU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652920" y="915589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и простота получения отчетов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6072806" y="1528063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Более высокий порог вхождения</a:t>
            </a:r>
          </a:p>
          <a:p>
            <a:pPr marL="457200" indent="-457200">
              <a:buFontTx/>
              <a:buChar char="-"/>
            </a:pPr>
            <a:r>
              <a:rPr lang="ru-RU" sz="1200" dirty="0"/>
              <a:t>Интуитивно понятный интерфейс, аналогичный </a:t>
            </a:r>
            <a:r>
              <a:rPr lang="en-US" sz="1200" dirty="0"/>
              <a:t>excel</a:t>
            </a:r>
          </a:p>
          <a:p>
            <a:pPr marL="457200" indent="-457200">
              <a:buFontTx/>
              <a:buChar char="-"/>
            </a:pPr>
            <a:r>
              <a:rPr lang="ru-RU" sz="1200" dirty="0"/>
              <a:t>Более сложный, по сравнению с </a:t>
            </a:r>
            <a:r>
              <a:rPr lang="en-US" sz="1200" dirty="0" err="1" smtClean="0"/>
              <a:t>Qlik</a:t>
            </a:r>
            <a:r>
              <a:rPr lang="en-US" sz="1200" dirty="0" smtClean="0"/>
              <a:t> </a:t>
            </a:r>
            <a:r>
              <a:rPr lang="ru-RU" sz="1200" dirty="0" smtClean="0"/>
              <a:t>и</a:t>
            </a:r>
            <a:r>
              <a:rPr lang="en-US" sz="1200" dirty="0" smtClean="0"/>
              <a:t> Tableau</a:t>
            </a:r>
            <a:endParaRPr lang="ru-RU" sz="1200" dirty="0" smtClean="0"/>
          </a:p>
          <a:p>
            <a:pPr marL="457200" indent="-457200">
              <a:buFontTx/>
              <a:buChar char="-"/>
            </a:pPr>
            <a:r>
              <a:rPr lang="ru-RU" sz="1200" dirty="0" smtClean="0"/>
              <a:t>При больших объемах данных необходимо построение кубов</a:t>
            </a:r>
          </a:p>
          <a:p>
            <a:pPr marL="457200" indent="-457200">
              <a:buFontTx/>
              <a:buChar char="-"/>
            </a:pPr>
            <a:r>
              <a:rPr lang="ru-RU" sz="1200" dirty="0" smtClean="0"/>
              <a:t>Необходим консалтинг по построению хранилища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2960704" y="1528063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Tableau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u-RU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457200">
              <a:buFontTx/>
              <a:buChar char="-"/>
            </a:pPr>
            <a:r>
              <a:rPr lang="ru-RU" sz="1200" dirty="0"/>
              <a:t>Низкий порог вхождения</a:t>
            </a:r>
          </a:p>
          <a:p>
            <a:pPr marL="457200" indent="-457200">
              <a:buFontTx/>
              <a:buChar char="-"/>
            </a:pPr>
            <a:r>
              <a:rPr lang="ru-RU" sz="1200" dirty="0"/>
              <a:t>Интуитивно понятный </a:t>
            </a:r>
            <a:r>
              <a:rPr lang="ru-RU" sz="1200" dirty="0" smtClean="0"/>
              <a:t>интерфейс</a:t>
            </a:r>
            <a:endParaRPr lang="ru-RU" sz="1200" dirty="0"/>
          </a:p>
        </p:txBody>
      </p:sp>
      <p:sp>
        <p:nvSpPr>
          <p:cNvPr id="14" name="Google Shape;93;p13"/>
          <p:cNvSpPr txBox="1"/>
          <p:nvPr/>
        </p:nvSpPr>
        <p:spPr>
          <a:xfrm>
            <a:off x="228206" y="1528063"/>
            <a:ext cx="2599105" cy="258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Qlik</a:t>
            </a: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Sense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lang="ru-RU" sz="1200" b="1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Низкий порог вхождения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Интуитивно понятный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441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7758" y="924720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Минимальные требования к серверу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6152319" y="1517681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Выделенный (не виртуальный) сервер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Процессор </a:t>
            </a:r>
            <a:r>
              <a:rPr lang="en-US" sz="1200" dirty="0"/>
              <a:t>Xeon 4 </a:t>
            </a:r>
            <a:r>
              <a:rPr lang="ru-RU" sz="1200" dirty="0"/>
              <a:t>ядра, 3 ГГц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64 ГБ оперативной памяти</a:t>
            </a:r>
          </a:p>
          <a:p>
            <a:pPr marL="457200" lvl="0" indent="-457200">
              <a:buFontTx/>
              <a:buChar char="-"/>
            </a:pPr>
            <a:r>
              <a:rPr lang="en-US" sz="1200" dirty="0"/>
              <a:t>HDD </a:t>
            </a:r>
            <a:r>
              <a:rPr lang="ru-RU" sz="1200" dirty="0"/>
              <a:t>диск </a:t>
            </a:r>
            <a:r>
              <a:rPr lang="ru-RU" sz="1200" dirty="0" smtClean="0"/>
              <a:t>10 Тб</a:t>
            </a:r>
            <a:endParaRPr lang="en-US" sz="1200" dirty="0" smtClean="0"/>
          </a:p>
          <a:p>
            <a:pPr marL="457200" lvl="0" indent="-457200">
              <a:buFontTx/>
              <a:buChar char="-"/>
            </a:pPr>
            <a:r>
              <a:rPr lang="pt-BR" sz="1200" dirty="0"/>
              <a:t>Microsoft® Windows® Server 2016, 2012, 2012 R2</a:t>
            </a:r>
            <a:endParaRPr lang="ru-RU" sz="1200" dirty="0" smtClean="0"/>
          </a:p>
          <a:p>
            <a:pPr marL="457200" indent="-457200">
              <a:buFontTx/>
              <a:buChar char="-"/>
            </a:pPr>
            <a:r>
              <a:rPr lang="ru-RU" sz="1200" dirty="0"/>
              <a:t>Ориентировочная стоимость от </a:t>
            </a:r>
            <a:r>
              <a:rPr lang="ru-RU" sz="1200" dirty="0" smtClean="0"/>
              <a:t>к</a:t>
            </a:r>
            <a:endParaRPr lang="ru-RU" sz="1200"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3266374" y="1517681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Tableau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u-RU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Выделенный (не виртуальный) сервер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Процессор </a:t>
            </a:r>
            <a:r>
              <a:rPr lang="en-US" sz="1200" dirty="0"/>
              <a:t>Xeon 4 </a:t>
            </a:r>
            <a:r>
              <a:rPr lang="ru-RU" sz="1200" dirty="0"/>
              <a:t>ядра, 3 ГГц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64 ГБ оперативной памяти</a:t>
            </a:r>
          </a:p>
          <a:p>
            <a:pPr marL="457200" lvl="0" indent="-457200">
              <a:buFontTx/>
              <a:buChar char="-"/>
            </a:pPr>
            <a:r>
              <a:rPr lang="en-US" sz="1200" dirty="0"/>
              <a:t>HDD </a:t>
            </a:r>
            <a:r>
              <a:rPr lang="ru-RU" sz="1200" dirty="0"/>
              <a:t>диск </a:t>
            </a:r>
            <a:r>
              <a:rPr lang="ru-RU" sz="1200" dirty="0" smtClean="0"/>
              <a:t>10 Тб</a:t>
            </a:r>
            <a:endParaRPr lang="en-US" sz="1200" dirty="0" smtClean="0"/>
          </a:p>
          <a:p>
            <a:pPr marL="457200" lvl="0" indent="-457200">
              <a:buFontTx/>
              <a:buChar char="-"/>
            </a:pPr>
            <a:r>
              <a:rPr lang="pt-BR" sz="1200" dirty="0"/>
              <a:t>Microsoft® Windows® Server 2016, 2012, 2012 R2</a:t>
            </a:r>
            <a:endParaRPr lang="ru-RU" sz="1200" dirty="0" smtClean="0"/>
          </a:p>
          <a:p>
            <a:pPr marL="457200" indent="-457200">
              <a:buFontTx/>
              <a:buChar char="-"/>
            </a:pPr>
            <a:r>
              <a:rPr lang="ru-RU" sz="1200" dirty="0"/>
              <a:t>Ориентировочная стоимость от </a:t>
            </a:r>
            <a:r>
              <a:rPr lang="ru-RU" sz="1200" dirty="0" smtClean="0"/>
              <a:t>к</a:t>
            </a:r>
            <a:endParaRPr lang="ru-RU" sz="1200" dirty="0"/>
          </a:p>
        </p:txBody>
      </p:sp>
      <p:sp>
        <p:nvSpPr>
          <p:cNvPr id="14" name="Google Shape;93;p13"/>
          <p:cNvSpPr txBox="1"/>
          <p:nvPr/>
        </p:nvSpPr>
        <p:spPr>
          <a:xfrm>
            <a:off x="225000" y="1524622"/>
            <a:ext cx="3041374" cy="258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Qlik</a:t>
            </a: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Sense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lang="ru-RU" sz="1200" b="1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Выделенный </a:t>
            </a:r>
            <a:r>
              <a:rPr lang="ru-RU" sz="1200" dirty="0" smtClean="0"/>
              <a:t>(не виртуальный) сервер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Процессор </a:t>
            </a:r>
            <a:r>
              <a:rPr lang="en-US" sz="1200" dirty="0"/>
              <a:t>Xeon 4 </a:t>
            </a:r>
            <a:r>
              <a:rPr lang="ru-RU" sz="1200" dirty="0"/>
              <a:t>ядра, 3 ГГц</a:t>
            </a:r>
          </a:p>
          <a:p>
            <a:pPr marL="457200" lvl="0" indent="-457200">
              <a:buFontTx/>
              <a:buChar char="-"/>
            </a:pPr>
            <a:r>
              <a:rPr lang="ru-RU" sz="1200" dirty="0"/>
              <a:t>64 ГБ оперативной памяти</a:t>
            </a:r>
          </a:p>
          <a:p>
            <a:pPr marL="457200" lvl="0" indent="-457200">
              <a:buFontTx/>
              <a:buChar char="-"/>
            </a:pPr>
            <a:r>
              <a:rPr lang="en-US" sz="1200" dirty="0"/>
              <a:t>HDD </a:t>
            </a:r>
            <a:r>
              <a:rPr lang="ru-RU" sz="1200" dirty="0"/>
              <a:t>диск </a:t>
            </a:r>
            <a:r>
              <a:rPr lang="ru-RU" sz="1200" dirty="0" smtClean="0"/>
              <a:t>10 Тб</a:t>
            </a:r>
            <a:endParaRPr lang="en-US" sz="1200" dirty="0" smtClean="0"/>
          </a:p>
          <a:p>
            <a:pPr marL="457200" lvl="0" indent="-457200">
              <a:buFontTx/>
              <a:buChar char="-"/>
            </a:pPr>
            <a:r>
              <a:rPr lang="pt-BR" sz="1200" dirty="0"/>
              <a:t>Microsoft® Windows® Server 2016, 2012, 2012 R2</a:t>
            </a:r>
            <a:endParaRPr lang="ru-RU" sz="1200" dirty="0" smtClean="0"/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Ориентировочная стоимость от </a:t>
            </a:r>
            <a:r>
              <a:rPr lang="ru-RU" sz="1200" dirty="0" smtClean="0"/>
              <a:t>к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245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7758" y="924720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Итоговая </a:t>
            </a:r>
            <a:r>
              <a:rPr lang="ru-RU" dirty="0"/>
              <a:t>с</a:t>
            </a:r>
            <a:r>
              <a:rPr lang="ru-RU" dirty="0" smtClean="0"/>
              <a:t>тоимость первого года с интеграцией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3266374" y="1356227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Tableau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lang="ru-RU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Сервер - </a:t>
            </a:r>
            <a:r>
              <a:rPr lang="ru-RU" sz="1200" dirty="0" smtClean="0"/>
              <a:t>к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Лицензии (8 на просмотр, 2 профессиональные) </a:t>
            </a:r>
            <a:r>
              <a:rPr lang="ru-RU" sz="1200" dirty="0" smtClean="0"/>
              <a:t>–к</a:t>
            </a:r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Модуль для очистки данных к</a:t>
            </a:r>
            <a:endParaRPr lang="ru-RU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Настройка первичной отчетности </a:t>
            </a:r>
            <a:r>
              <a:rPr lang="ru-RU" sz="1200" dirty="0" smtClean="0"/>
              <a:t>–к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Обучение настройке отчетов </a:t>
            </a:r>
            <a:r>
              <a:rPr lang="ru-RU" sz="1200" dirty="0" smtClean="0"/>
              <a:t>–к</a:t>
            </a:r>
            <a:endParaRPr lang="ru-RU" sz="1200" dirty="0"/>
          </a:p>
          <a:p>
            <a:pPr lvl="0"/>
            <a:r>
              <a:rPr lang="ru-RU" sz="1200" b="1" dirty="0"/>
              <a:t>Итого на первый год: </a:t>
            </a:r>
            <a:r>
              <a:rPr lang="ru-RU" sz="1200" b="1" dirty="0" smtClean="0"/>
              <a:t>к</a:t>
            </a:r>
            <a:endParaRPr lang="ru-RU" sz="1200" b="1" dirty="0"/>
          </a:p>
          <a:p>
            <a:pPr marL="457200" lvl="0" indent="-457200">
              <a:buFontTx/>
              <a:buChar char="-"/>
            </a:pPr>
            <a:endParaRPr lang="ru-RU" sz="1200" dirty="0"/>
          </a:p>
          <a:p>
            <a:pPr marL="457200" lvl="0" indent="-457200">
              <a:buFontTx/>
              <a:buChar char="-"/>
            </a:pPr>
            <a:r>
              <a:rPr lang="ru-RU" sz="1200" dirty="0"/>
              <a:t>Лицензии (8 на просмотр, 2 профессиональные) </a:t>
            </a:r>
            <a:r>
              <a:rPr lang="ru-RU" sz="1200" dirty="0" smtClean="0"/>
              <a:t>–к</a:t>
            </a:r>
            <a:endParaRPr lang="ru-RU" sz="1200" dirty="0"/>
          </a:p>
          <a:p>
            <a:pPr marL="457200" lvl="0" indent="-457200">
              <a:buFontTx/>
              <a:buChar char="-"/>
            </a:pPr>
            <a:r>
              <a:rPr lang="ru-RU" sz="1200" dirty="0" err="1"/>
              <a:t>Доп</a:t>
            </a:r>
            <a:r>
              <a:rPr lang="ru-RU" sz="1200" dirty="0"/>
              <a:t> обучение настройке отчетов </a:t>
            </a:r>
            <a:r>
              <a:rPr lang="ru-RU" sz="1200" dirty="0" smtClean="0"/>
              <a:t>–к</a:t>
            </a:r>
            <a:endParaRPr lang="ru-RU" sz="1200" dirty="0"/>
          </a:p>
          <a:p>
            <a:r>
              <a:rPr lang="ru-RU" sz="1200" b="1" dirty="0"/>
              <a:t>Итого на первый год: </a:t>
            </a:r>
            <a:r>
              <a:rPr lang="ru-RU" sz="1200" b="1" dirty="0" smtClean="0"/>
              <a:t>к </a:t>
            </a:r>
            <a:endParaRPr lang="ru-RU" sz="1200" b="1" dirty="0"/>
          </a:p>
        </p:txBody>
      </p:sp>
      <p:sp>
        <p:nvSpPr>
          <p:cNvPr id="14" name="Google Shape;93;p13"/>
          <p:cNvSpPr txBox="1"/>
          <p:nvPr/>
        </p:nvSpPr>
        <p:spPr>
          <a:xfrm>
            <a:off x="225000" y="1356380"/>
            <a:ext cx="3041374" cy="331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Qlik</a:t>
            </a: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Sense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sz="1200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Сервер - к</a:t>
            </a:r>
            <a:endParaRPr lang="en-US" sz="1200" dirty="0"/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Лицензии (8 на просмотр, 2 профессиональные) –к</a:t>
            </a:r>
            <a:endParaRPr lang="ru-RU" sz="1200" dirty="0"/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Настройка первичной отчетности –к</a:t>
            </a:r>
            <a:endParaRPr lang="en-US" sz="1200" dirty="0" smtClean="0"/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Обучение настройке отчетов –к</a:t>
            </a:r>
          </a:p>
          <a:p>
            <a:pPr lvl="0"/>
            <a:r>
              <a:rPr lang="ru-RU" sz="1200" b="1" dirty="0" smtClean="0"/>
              <a:t>Итого на первый год: к</a:t>
            </a:r>
          </a:p>
          <a:p>
            <a:pPr marL="457200" lvl="0" indent="-457200">
              <a:buFontTx/>
              <a:buChar char="-"/>
            </a:pPr>
            <a:endParaRPr lang="ru-RU" sz="1200" dirty="0" smtClean="0"/>
          </a:p>
          <a:p>
            <a:pPr marL="457200" lvl="0" indent="-457200">
              <a:buFontTx/>
              <a:buChar char="-"/>
            </a:pPr>
            <a:endParaRPr lang="ru-RU" sz="1200" dirty="0" smtClean="0"/>
          </a:p>
          <a:p>
            <a:pPr marL="457200" lvl="0" indent="-457200">
              <a:buFontTx/>
              <a:buChar char="-"/>
            </a:pPr>
            <a:r>
              <a:rPr lang="ru-RU" sz="1200" dirty="0"/>
              <a:t>Лицензии (8 на просмотр, 2 профессиональные) </a:t>
            </a:r>
            <a:r>
              <a:rPr lang="ru-RU" sz="1200" dirty="0" smtClean="0"/>
              <a:t>–к</a:t>
            </a:r>
            <a:endParaRPr lang="ru-RU" sz="1200" dirty="0"/>
          </a:p>
          <a:p>
            <a:pPr marL="457200" lvl="0" indent="-457200">
              <a:buFontTx/>
              <a:buChar char="-"/>
            </a:pPr>
            <a:r>
              <a:rPr lang="ru-RU" sz="1200" dirty="0" err="1" smtClean="0"/>
              <a:t>Доп</a:t>
            </a:r>
            <a:r>
              <a:rPr lang="ru-RU" sz="1200" dirty="0" smtClean="0"/>
              <a:t> обучение настройке </a:t>
            </a:r>
            <a:r>
              <a:rPr lang="ru-RU" sz="1200" dirty="0"/>
              <a:t>отчетов </a:t>
            </a:r>
            <a:r>
              <a:rPr lang="ru-RU" sz="1200" dirty="0" smtClean="0"/>
              <a:t>–к</a:t>
            </a:r>
          </a:p>
          <a:p>
            <a:r>
              <a:rPr lang="ru-RU" sz="1200" b="1" dirty="0"/>
              <a:t>Итого на </a:t>
            </a:r>
            <a:r>
              <a:rPr lang="ru-RU" sz="1200" b="1" dirty="0" smtClean="0"/>
              <a:t>последующие годы: к </a:t>
            </a:r>
            <a:endParaRPr lang="ru-RU" sz="1200" b="1" dirty="0"/>
          </a:p>
          <a:p>
            <a:pPr lvl="0"/>
            <a:endParaRPr lang="ru-RU" sz="1200" dirty="0"/>
          </a:p>
        </p:txBody>
      </p:sp>
      <p:sp>
        <p:nvSpPr>
          <p:cNvPr id="15" name="Google Shape;93;p13"/>
          <p:cNvSpPr txBox="1"/>
          <p:nvPr/>
        </p:nvSpPr>
        <p:spPr>
          <a:xfrm>
            <a:off x="6086555" y="1356227"/>
            <a:ext cx="2885945" cy="231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Power </a:t>
            </a:r>
            <a:r>
              <a:rPr lang="en-US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</a:t>
            </a: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®</a:t>
            </a:r>
            <a:endParaRPr lang="ru-RU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57200">
              <a:buFontTx/>
              <a:buChar char="-"/>
            </a:pPr>
            <a:r>
              <a:rPr lang="ru-RU" sz="1200" dirty="0"/>
              <a:t>Сервер - </a:t>
            </a:r>
            <a:r>
              <a:rPr lang="ru-RU" sz="1200" dirty="0" smtClean="0"/>
              <a:t>к</a:t>
            </a:r>
            <a:endParaRPr lang="en-US" sz="1200" dirty="0"/>
          </a:p>
          <a:p>
            <a:pPr marL="457200" indent="-457200">
              <a:buFontTx/>
              <a:buChar char="-"/>
            </a:pPr>
            <a:r>
              <a:rPr lang="ru-RU" sz="1200" dirty="0" smtClean="0"/>
              <a:t>Консалтинг хранилища - к</a:t>
            </a:r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Создание кубов на основе данных к</a:t>
            </a:r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Обучение аналитика к</a:t>
            </a:r>
            <a:endParaRPr lang="en-US" sz="1200" dirty="0" smtClean="0"/>
          </a:p>
          <a:p>
            <a:pPr marL="457200" lvl="0" indent="-457200">
              <a:buFontTx/>
              <a:buChar char="-"/>
            </a:pPr>
            <a:r>
              <a:rPr lang="ru-RU" sz="1200" dirty="0" smtClean="0"/>
              <a:t>Покупка </a:t>
            </a:r>
            <a:r>
              <a:rPr lang="en-US" sz="1200" dirty="0" smtClean="0"/>
              <a:t>SQL Server </a:t>
            </a:r>
            <a:r>
              <a:rPr lang="en-US" sz="1200" dirty="0" err="1" smtClean="0"/>
              <a:t>Enterprice</a:t>
            </a:r>
            <a:r>
              <a:rPr lang="ru-RU" sz="1200" dirty="0"/>
              <a:t> – от </a:t>
            </a:r>
            <a:r>
              <a:rPr lang="ru-RU" sz="1200" dirty="0" smtClean="0"/>
              <a:t>к</a:t>
            </a:r>
          </a:p>
          <a:p>
            <a:r>
              <a:rPr lang="ru-RU" sz="1200" b="1" dirty="0" smtClean="0"/>
              <a:t>Итого по оценке компании </a:t>
            </a:r>
            <a:r>
              <a:rPr lang="en-US" sz="1200" b="1" dirty="0" smtClean="0"/>
              <a:t>GCS</a:t>
            </a:r>
            <a:r>
              <a:rPr lang="ru-RU" sz="1200" b="1" dirty="0" smtClean="0"/>
              <a:t>:     к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823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7758" y="924720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Сравнение возможностей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1036476" y="1450526"/>
            <a:ext cx="7460973" cy="284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200" dirty="0" smtClean="0"/>
              <a:t>Все </a:t>
            </a:r>
            <a:r>
              <a:rPr lang="ru-RU" sz="1200" dirty="0"/>
              <a:t>рассмотренные системы позволяют получать глубокую отчетность как под конкретные задачи, так и типовую регулярную, тем более при наличии своего хранилища</a:t>
            </a:r>
            <a:r>
              <a:rPr lang="ru-RU" sz="1200" dirty="0" smtClean="0"/>
              <a:t>.</a:t>
            </a:r>
          </a:p>
          <a:p>
            <a:pPr lvl="0"/>
            <a:endParaRPr lang="ru-RU" sz="1200" dirty="0"/>
          </a:p>
          <a:p>
            <a:pPr lvl="0"/>
            <a:r>
              <a:rPr lang="ru-RU" sz="1200" b="1" dirty="0" smtClean="0"/>
              <a:t>Простота старта: </a:t>
            </a:r>
            <a:endParaRPr lang="en-US" sz="1200" b="1" dirty="0" smtClean="0"/>
          </a:p>
          <a:p>
            <a:pPr lvl="0"/>
            <a:r>
              <a:rPr lang="en-US" sz="1200" dirty="0" smtClean="0"/>
              <a:t>- </a:t>
            </a:r>
            <a:r>
              <a:rPr lang="ru-RU" sz="1200" dirty="0" smtClean="0"/>
              <a:t>По возможностям обработки и визуализации данных, а так же стоимости, </a:t>
            </a:r>
            <a:r>
              <a:rPr lang="en-US" sz="1200" dirty="0" err="1" smtClean="0"/>
              <a:t>Qlik</a:t>
            </a:r>
            <a:r>
              <a:rPr lang="ru-RU" sz="1200" dirty="0" smtClean="0"/>
              <a:t> выделяется по сравнени</a:t>
            </a:r>
            <a:r>
              <a:rPr lang="ru-RU" sz="1200" dirty="0"/>
              <a:t>ю</a:t>
            </a:r>
            <a:r>
              <a:rPr lang="ru-RU" sz="1200" dirty="0" smtClean="0"/>
              <a:t> </a:t>
            </a:r>
            <a:r>
              <a:rPr lang="en-US" sz="1200" dirty="0" smtClean="0"/>
              <a:t>c Tableau </a:t>
            </a:r>
            <a:r>
              <a:rPr lang="ru-RU" sz="1200" dirty="0" smtClean="0"/>
              <a:t>и </a:t>
            </a:r>
            <a:r>
              <a:rPr lang="en-US" sz="1200" dirty="0" smtClean="0"/>
              <a:t>Power BI. </a:t>
            </a:r>
            <a:endParaRPr lang="ru-RU" sz="1200" dirty="0" smtClean="0"/>
          </a:p>
          <a:p>
            <a:pPr lvl="0"/>
            <a:endParaRPr lang="ru-RU" sz="1200" dirty="0"/>
          </a:p>
          <a:p>
            <a:pPr lvl="0"/>
            <a:r>
              <a:rPr lang="en-US" sz="1200" b="1" dirty="0" err="1" smtClean="0"/>
              <a:t>Qlik</a:t>
            </a:r>
            <a:r>
              <a:rPr lang="ru-RU" sz="1200" b="1" dirty="0" smtClean="0"/>
              <a:t> и </a:t>
            </a:r>
            <a:r>
              <a:rPr lang="en-US" sz="1200" b="1" dirty="0" smtClean="0"/>
              <a:t>Tableau</a:t>
            </a:r>
            <a:r>
              <a:rPr lang="ru-RU" sz="1200" b="1" dirty="0"/>
              <a:t>:</a:t>
            </a:r>
            <a:r>
              <a:rPr lang="ru-RU" sz="1200" b="1" dirty="0" smtClean="0"/>
              <a:t> </a:t>
            </a:r>
          </a:p>
          <a:p>
            <a:pPr marL="171450" lvl="0" indent="-171450">
              <a:buFontTx/>
              <a:buChar char="-"/>
            </a:pPr>
            <a:r>
              <a:rPr lang="ru-RU" sz="1200" dirty="0" smtClean="0"/>
              <a:t>Различиями являются большая гибкость </a:t>
            </a:r>
            <a:r>
              <a:rPr lang="en-US" sz="1200" dirty="0" err="1" smtClean="0"/>
              <a:t>Qlik</a:t>
            </a:r>
            <a:r>
              <a:rPr lang="en-US" sz="1200" dirty="0" smtClean="0"/>
              <a:t> </a:t>
            </a:r>
            <a:r>
              <a:rPr lang="ru-RU" sz="1200" dirty="0" smtClean="0"/>
              <a:t>при работе с данными на уровне визуализации и возможности их пред. очистки (</a:t>
            </a:r>
            <a:r>
              <a:rPr lang="en-US" sz="1200" dirty="0" smtClean="0"/>
              <a:t>ETL</a:t>
            </a:r>
            <a:r>
              <a:rPr lang="ru-RU" sz="120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ru-RU" sz="1200" dirty="0" smtClean="0"/>
              <a:t>Механизм загрузки</a:t>
            </a:r>
            <a:r>
              <a:rPr lang="en-US" sz="1200" dirty="0" smtClean="0"/>
              <a:t> </a:t>
            </a:r>
            <a:r>
              <a:rPr lang="ru-RU" sz="1200" dirty="0" smtClean="0"/>
              <a:t>данных </a:t>
            </a:r>
            <a:r>
              <a:rPr lang="en-US" sz="1200" dirty="0" err="1" smtClean="0"/>
              <a:t>Qlik</a:t>
            </a:r>
            <a:r>
              <a:rPr lang="ru-RU" sz="1200" dirty="0" smtClean="0"/>
              <a:t> в оперативную память для увеличения скорости</a:t>
            </a:r>
          </a:p>
          <a:p>
            <a:pPr marL="171450" lvl="0" indent="-171450">
              <a:buFontTx/>
              <a:buChar char="-"/>
            </a:pPr>
            <a:endParaRPr lang="ru-RU" sz="1200" dirty="0"/>
          </a:p>
          <a:p>
            <a:pPr lvl="0"/>
            <a:r>
              <a:rPr lang="en-US" sz="1200" b="1" dirty="0" smtClean="0"/>
              <a:t>Power BI:</a:t>
            </a:r>
          </a:p>
          <a:p>
            <a:pPr marL="171450" lvl="0" indent="-171450">
              <a:buFontTx/>
              <a:buChar char="-"/>
            </a:pPr>
            <a:r>
              <a:rPr lang="ru-RU" sz="1200" dirty="0" smtClean="0"/>
              <a:t>Имеет высокий порог входа, особенно по созданию кубов</a:t>
            </a:r>
          </a:p>
          <a:p>
            <a:pPr marL="171450" lvl="0" indent="-171450">
              <a:buFontTx/>
              <a:buChar char="-"/>
            </a:pPr>
            <a:r>
              <a:rPr lang="ru-RU" sz="1200" dirty="0" smtClean="0"/>
              <a:t>Самое дорогое решение при построении своего хранилища</a:t>
            </a:r>
          </a:p>
        </p:txBody>
      </p:sp>
    </p:spTree>
    <p:extLst>
      <p:ext uri="{BB962C8B-B14F-4D97-AF65-F5344CB8AC3E}">
        <p14:creationId xmlns:p14="http://schemas.microsoft.com/office/powerpoint/2010/main" val="2079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7758" y="924720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     Процесс внедрения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3" y="1450100"/>
            <a:ext cx="7860782" cy="28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7758" y="924720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dirty="0" smtClean="0"/>
              <a:t>Необходимые человеческие ресурсы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847163" y="1771240"/>
            <a:ext cx="7460973" cy="193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1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28951"/>
          <a:stretch/>
        </p:blipFill>
        <p:spPr>
          <a:xfrm>
            <a:off x="1736814" y="1771240"/>
            <a:ext cx="5125008" cy="20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71390"/>
            <a:ext cx="9144000" cy="47190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7758" y="924720"/>
            <a:ext cx="380697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Внедрение и добавление регулярной отчетности</a:t>
            </a:r>
            <a:endParaRPr lang="ru-RU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93;p13"/>
          <p:cNvSpPr txBox="1"/>
          <p:nvPr/>
        </p:nvSpPr>
        <p:spPr>
          <a:xfrm>
            <a:off x="950046" y="1639664"/>
            <a:ext cx="7460973" cy="294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200" dirty="0" smtClean="0"/>
              <a:t>Внедрение регулярной отчетности при наличии хранилища происходит в 5 этапов:</a:t>
            </a:r>
          </a:p>
          <a:p>
            <a:pPr lvl="0"/>
            <a:endParaRPr lang="ru-RU" sz="1200" dirty="0" smtClean="0"/>
          </a:p>
          <a:p>
            <a:pPr marL="228600" lvl="0" indent="-228600">
              <a:buAutoNum type="arabicPeriod"/>
            </a:pPr>
            <a:r>
              <a:rPr lang="ru-RU" sz="1200" dirty="0" smtClean="0"/>
              <a:t>Согласование требований по отчетности и необходимым данным</a:t>
            </a:r>
          </a:p>
          <a:p>
            <a:pPr marL="228600" lvl="0" indent="-228600">
              <a:buAutoNum type="arabicPeriod"/>
            </a:pPr>
            <a:r>
              <a:rPr lang="ru-RU" sz="1200" dirty="0" smtClean="0"/>
              <a:t>Получение данных из п.1 в формате </a:t>
            </a:r>
            <a:r>
              <a:rPr lang="en-US" sz="1200" dirty="0" smtClean="0"/>
              <a:t>CSV/XLS (</a:t>
            </a:r>
            <a:r>
              <a:rPr lang="ru-RU" sz="1200" dirty="0" smtClean="0"/>
              <a:t>цель: быстрая обкатка содержания и практической ценности отчетов )</a:t>
            </a:r>
          </a:p>
          <a:p>
            <a:pPr marL="228600" lvl="0" indent="-228600">
              <a:buAutoNum type="arabicPeriod"/>
            </a:pPr>
            <a:r>
              <a:rPr lang="ru-RU" sz="1200" dirty="0" smtClean="0"/>
              <a:t>Уточнение и корректировка отчетности, дополнение новыми данными или разрезами</a:t>
            </a:r>
          </a:p>
          <a:p>
            <a:pPr marL="228600" lvl="0" indent="-228600">
              <a:buAutoNum type="arabicPeriod"/>
            </a:pPr>
            <a:r>
              <a:rPr lang="ru-RU" sz="1200" dirty="0" smtClean="0"/>
              <a:t>Визуализация на </a:t>
            </a:r>
            <a:r>
              <a:rPr lang="en-US" sz="1200" dirty="0" smtClean="0"/>
              <a:t>BI</a:t>
            </a:r>
            <a:r>
              <a:rPr lang="ru-RU" sz="1200" dirty="0" smtClean="0"/>
              <a:t>-системе отчетности из п.3</a:t>
            </a:r>
          </a:p>
          <a:p>
            <a:pPr marL="228600" lvl="0" indent="-228600">
              <a:buAutoNum type="arabicPeriod"/>
            </a:pPr>
            <a:r>
              <a:rPr lang="ru-RU" sz="1200" dirty="0" smtClean="0"/>
              <a:t>При необходимости добавления новых отчетов, идем в п.2</a:t>
            </a:r>
          </a:p>
          <a:p>
            <a:pPr lvl="0"/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6842101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12088</TotalTime>
  <Words>652</Words>
  <Application>Microsoft Office PowerPoint</Application>
  <PresentationFormat>Экран (16:9)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Quattrocento Sans</vt:lpstr>
      <vt:lpstr>Arial</vt:lpstr>
      <vt:lpstr>Lora</vt:lpstr>
      <vt:lpstr>Viola template</vt:lpstr>
      <vt:lpstr>Сравнительная таблица по  BI-платформам  1.Qlick View  2.Tableau  3.Power BI</vt:lpstr>
      <vt:lpstr>Работа с данными</vt:lpstr>
      <vt:lpstr>Интерфейс и простота получения отчетов</vt:lpstr>
      <vt:lpstr>Минимальные требования к серверу</vt:lpstr>
      <vt:lpstr>Итоговая стоимость первого года с интеграцией</vt:lpstr>
      <vt:lpstr>Сравнение возможностей</vt:lpstr>
      <vt:lpstr>     Процесс внедрения</vt:lpstr>
      <vt:lpstr>Необходимые человеческие ресурсы</vt:lpstr>
      <vt:lpstr>Внедрение и добавление регулярной отчетности</vt:lpstr>
      <vt:lpstr>Пример отчетности в CSV/XLS</vt:lpstr>
      <vt:lpstr>Интерфейс Qlik</vt:lpstr>
      <vt:lpstr>Интерфейс Qlik</vt:lpstr>
      <vt:lpstr>Интерфейс Tableau</vt:lpstr>
      <vt:lpstr>Интерфейс Tableau</vt:lpstr>
      <vt:lpstr>Интерфейс Power BI</vt:lpstr>
      <vt:lpstr>Интерфейс Power BI</vt:lpstr>
      <vt:lpstr>Want big impact? Use big image.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Сравнительная таблица по  BI-платформам</dc:title>
  <dc:creator>1</dc:creator>
  <cp:lastModifiedBy>bi power</cp:lastModifiedBy>
  <cp:revision>82</cp:revision>
  <dcterms:modified xsi:type="dcterms:W3CDTF">2019-09-05T08:41:57Z</dcterms:modified>
</cp:coreProperties>
</file>