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  <p:sldMasterId id="2147483700" r:id="rId3"/>
    <p:sldMasterId id="2147483713" r:id="rId4"/>
  </p:sldMasterIdLst>
  <p:sldIdLst>
    <p:sldId id="256" r:id="rId5"/>
    <p:sldId id="287" r:id="rId6"/>
    <p:sldId id="317" r:id="rId7"/>
    <p:sldId id="294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18" r:id="rId16"/>
    <p:sldId id="312" r:id="rId17"/>
    <p:sldId id="324" r:id="rId18"/>
    <p:sldId id="289" r:id="rId19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1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0"/>
          <p:cNvSpPr/>
          <p:nvPr/>
        </p:nvSpPr>
        <p:spPr>
          <a:xfrm rot="10800000">
            <a:off x="2526480" y="1699632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9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6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заголовка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1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2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EB1B72-6AF1-464C-8318-7378A65FE39C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3/10/2020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B65832-13F7-4F33-A6D0-672EBDE09DAA}" type="slidenum">
              <a:rPr lang="en-US" sz="9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orejavaguru.com/bigdata/hbase-tutorial/hbase-java-client-api-examples" TargetMode="Externa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era.com/how-to-use-the-apache-hbase-rest-interface-part-1/" TargetMode="External"/><Relationship Id="rId2" Type="http://schemas.openxmlformats.org/officeDocument/2006/relationships/hyperlink" Target="https://learnhbase.net/2013/03/02/hbase-shell-commands/" TargetMode="External"/><Relationship Id="rId1" Type="http://schemas.openxmlformats.org/officeDocument/2006/relationships/slideLayout" Target="../slideLayouts/slideLayout37.xml"/><Relationship Id="rId6" Type="http://schemas.openxmlformats.org/officeDocument/2006/relationships/hyperlink" Target="https://blogs.apache.org/flume/entry/streaming_data_into_apache_hbase" TargetMode="External"/><Relationship Id="rId5" Type="http://schemas.openxmlformats.org/officeDocument/2006/relationships/hyperlink" Target="https://pypi.org/project/hbase-python/" TargetMode="External"/><Relationship Id="rId4" Type="http://schemas.openxmlformats.org/officeDocument/2006/relationships/hyperlink" Target="https://happybase.readthedocs.io/en/latest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pache_Phoenix" TargetMode="External"/><Relationship Id="rId3" Type="http://schemas.openxmlformats.org/officeDocument/2006/relationships/hyperlink" Target="https://www.zdnet.com/article/what-is-nosql-and-why-do-you-need-it/" TargetMode="External"/><Relationship Id="rId7" Type="http://schemas.openxmlformats.org/officeDocument/2006/relationships/hyperlink" Target="https://www.tutorialspoint.com/hbase/index.htm" TargetMode="External"/><Relationship Id="rId2" Type="http://schemas.openxmlformats.org/officeDocument/2006/relationships/hyperlink" Target="https://www.alachisoft.com/nosdb/why-nosql.html" TargetMode="Externa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mapr.com/blog/in-depth-look-hbase-architecture/" TargetMode="External"/><Relationship Id="rId11" Type="http://schemas.openxmlformats.org/officeDocument/2006/relationships/hyperlink" Target="https://docs.datastax.com/en/archived/cassandra/3.0/cassandra/architecture/archTOC.html" TargetMode="External"/><Relationship Id="rId5" Type="http://schemas.openxmlformats.org/officeDocument/2006/relationships/hyperlink" Target="https://hbase.apache.org/book.html" TargetMode="External"/><Relationship Id="rId10" Type="http://schemas.openxmlformats.org/officeDocument/2006/relationships/hyperlink" Target="https://www.youtube.com/watch?v=SAyClLjN6Sk" TargetMode="External"/><Relationship Id="rId4" Type="http://schemas.openxmlformats.org/officeDocument/2006/relationships/hyperlink" Target="https://research.google.com/archive/bigtable.html" TargetMode="External"/><Relationship Id="rId9" Type="http://schemas.openxmlformats.org/officeDocument/2006/relationships/hyperlink" Target="https://cassandra.apach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nosql-database.org/" TargetMode="Externa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mapr.com/blog/in-depth-look-hbase-architectur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r.com/blog/in-depth-look-hbase-architectur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500988" y="4120920"/>
            <a:ext cx="804708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Лекция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№7 </a:t>
            </a:r>
            <a:r>
              <a:rPr lang="en-US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NoSQL </a:t>
            </a:r>
            <a:r>
              <a:rPr lang="ru-RU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и </a:t>
            </a:r>
            <a:r>
              <a:rPr lang="en-US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Hadoop</a:t>
            </a: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Для</a:t>
            </a:r>
            <a:r>
              <a:rPr lang="en-US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GeekBrains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Андрей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Деканович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4" name="Рисунок 4"/>
          <p:cNvPicPr/>
          <p:nvPr/>
        </p:nvPicPr>
        <p:blipFill>
          <a:blip r:embed="rId2"/>
          <a:stretch/>
        </p:blipFill>
        <p:spPr>
          <a:xfrm>
            <a:off x="3305160" y="1820880"/>
            <a:ext cx="3570480" cy="190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109355" y="434522"/>
            <a:ext cx="5569527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z="3600" spc="-1" dirty="0" err="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Способы доступа 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534516" y="1241581"/>
            <a:ext cx="8971949" cy="4928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20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Java API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000" spc="-1" dirty="0" smtClean="0">
                <a:uFill>
                  <a:solidFill>
                    <a:srgbClr val="FFFFFF"/>
                  </a:solidFill>
                </a:uFill>
              </a:rPr>
              <a:t>Лучший способ </a:t>
            </a:r>
            <a:r>
              <a:rPr lang="ru-RU" sz="2000" spc="-1" dirty="0" smtClean="0"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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www.corejavaguru.com/bigdata/hbase-tutorial/hbase-java-client-api-examples</a:t>
            </a:r>
            <a:endParaRPr lang="ru-RU" sz="2000" dirty="0" smtClean="0"/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REST Interface</a:t>
            </a:r>
            <a:endParaRPr lang="ru-RU" sz="20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THRIFT gateway</a:t>
            </a:r>
            <a:endParaRPr lang="ru-RU" sz="20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000" spc="-1" dirty="0"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ru-RU" sz="2000" spc="-1" dirty="0" smtClean="0">
                <a:uFill>
                  <a:solidFill>
                    <a:srgbClr val="FFFFFF"/>
                  </a:solidFill>
                </a:uFill>
              </a:rPr>
              <a:t>Для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</a:rPr>
              <a:t>Non-Java </a:t>
            </a:r>
            <a:r>
              <a:rPr lang="ru-RU" sz="2000" spc="-1" dirty="0" smtClean="0">
                <a:uFill>
                  <a:solidFill>
                    <a:srgbClr val="FFFFFF"/>
                  </a:solidFill>
                </a:uFill>
              </a:rPr>
              <a:t>приложений</a:t>
            </a:r>
            <a:endParaRPr lang="en-US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z="20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SQL </a:t>
            </a:r>
            <a:r>
              <a:rPr lang="ru-RU" sz="2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интерфейсы</a:t>
            </a:r>
            <a:endParaRPr lang="ru-RU" sz="20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</a:rPr>
              <a:t>Apache Phoenix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</a:rPr>
              <a:t>Impala</a:t>
            </a:r>
            <a:endParaRPr lang="ru-RU" sz="2000" dirty="0" smtClean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1400" dirty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200" dirty="0" smtClean="0"/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05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" name="Picture 2" descr="Apache H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" y="424159"/>
            <a:ext cx="1675925" cy="4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63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223656" y="633318"/>
            <a:ext cx="6904323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Cassandra</a:t>
            </a:r>
          </a:p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Основные </a:t>
            </a: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отличия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Image result for apache cassand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4" y="483181"/>
            <a:ext cx="1472232" cy="98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Shape 2"/>
          <p:cNvSpPr txBox="1"/>
          <p:nvPr/>
        </p:nvSpPr>
        <p:spPr>
          <a:xfrm>
            <a:off x="490378" y="1584275"/>
            <a:ext cx="8971949" cy="492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20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Файловая система </a:t>
            </a:r>
            <a:endParaRPr lang="ru-RU" sz="2000" dirty="0" smtClean="0"/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000" spc="-1" dirty="0" smtClean="0">
                <a:uFill>
                  <a:solidFill>
                    <a:srgbClr val="FFFFFF"/>
                  </a:solidFill>
                </a:uFill>
              </a:rPr>
              <a:t>Не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</a:rPr>
              <a:t>HDFS – </a:t>
            </a:r>
            <a:r>
              <a:rPr lang="ru-RU" sz="2000" spc="-1" dirty="0" smtClean="0">
                <a:uFill>
                  <a:solidFill>
                    <a:srgbClr val="FFFFFF"/>
                  </a:solidFill>
                </a:uFill>
              </a:rPr>
              <a:t>локальная. Можно использовать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</a:rPr>
              <a:t>SSD.</a:t>
            </a:r>
            <a:endParaRPr lang="ru-RU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Собственная система обеспечения отказоустойчивости</a:t>
            </a:r>
            <a:endParaRPr lang="en-US" sz="20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000" spc="-1" dirty="0" smtClean="0">
                <a:uFill>
                  <a:solidFill>
                    <a:srgbClr val="FFFFFF"/>
                  </a:solidFill>
                </a:uFill>
              </a:rPr>
              <a:t>Каждый узел знает свои данные и данные предыдущего узла </a:t>
            </a:r>
            <a:endParaRPr lang="ru-RU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Принудительное хеширование ключей 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000" spc="-1" dirty="0" smtClean="0">
                <a:uFill>
                  <a:solidFill>
                    <a:srgbClr val="FFFFFF"/>
                  </a:solidFill>
                </a:uFill>
              </a:rPr>
              <a:t>Равномерное распределение данных в кластере</a:t>
            </a:r>
            <a:endParaRPr lang="ru-RU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Использование </a:t>
            </a:r>
            <a:r>
              <a:rPr lang="en-US" sz="2000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OutOfHeap</a:t>
            </a:r>
            <a:r>
              <a:rPr lang="en-US" sz="2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 memory</a:t>
            </a:r>
            <a:endParaRPr lang="ru-RU" sz="20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000" spc="-1" dirty="0" smtClean="0">
                <a:uFill>
                  <a:solidFill>
                    <a:srgbClr val="FFFFFF"/>
                  </a:solidFill>
                </a:uFill>
              </a:rPr>
              <a:t>	Не ограничены размеров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</a:rPr>
              <a:t>JavaHeap</a:t>
            </a:r>
            <a:endParaRPr lang="ru-RU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200" dirty="0" smtClean="0"/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05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43328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223656" y="633318"/>
            <a:ext cx="6904323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Cassandra</a:t>
            </a:r>
          </a:p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Основные структуры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Image result for apache cassand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24" y="483181"/>
            <a:ext cx="1472232" cy="98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ap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1" y="1469577"/>
            <a:ext cx="6698306" cy="51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83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698652" y="553242"/>
            <a:ext cx="7643056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Рекомендации</a:t>
            </a:r>
          </a:p>
          <a:p>
            <a:pPr algn="ctr">
              <a:lnSpc>
                <a:spcPct val="100000"/>
              </a:lnSpc>
            </a:pP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59" y="1381992"/>
            <a:ext cx="8861695" cy="418753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707100" y="1464959"/>
            <a:ext cx="8801811" cy="5143659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dirty="0" smtClean="0">
                <a:solidFill>
                  <a:srgbClr val="00B050"/>
                </a:solidFill>
              </a:rPr>
              <a:t>При устройстве на работу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Выясните, с какими технологиями работают в конкретном проекте на который вас нанимают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Тщательно проштудируйте документацию по этой технологии.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Попробуйте найти презентации по используемой технологии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Изучите конкурентов</a:t>
            </a:r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dirty="0" smtClean="0">
                <a:solidFill>
                  <a:srgbClr val="00B050"/>
                </a:solidFill>
              </a:rPr>
              <a:t>Что может пойти не так </a:t>
            </a:r>
            <a:r>
              <a:rPr lang="ru-RU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dirty="0" smtClean="0">
              <a:solidFill>
                <a:srgbClr val="00B050"/>
              </a:solid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NoSQL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мир (на мой взгляд) дает максимально количество провальных проектов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dirty="0" smtClean="0"/>
              <a:t>Перед выбором технологии тщательно изучите архитектуру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dirty="0" smtClean="0"/>
              <a:t>Перед выбором технологии проведите нагрузочное тестирование, не пренебрегая другими его видами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dirty="0" smtClean="0"/>
              <a:t>Критически относитесь к победным реляциям</a:t>
            </a:r>
            <a:r>
              <a:rPr lang="en-US" dirty="0"/>
              <a:t>.</a:t>
            </a:r>
            <a:endParaRPr lang="ru-RU" dirty="0" smtClean="0">
              <a:sym typeface="Wingdings" panose="05000000000000000000" pitchFamily="2" charset="2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dirty="0" smtClean="0">
                <a:sym typeface="Wingdings" panose="05000000000000000000" pitchFamily="2" charset="2"/>
              </a:rPr>
              <a:t>И помните – вы не </a:t>
            </a:r>
            <a:r>
              <a:rPr lang="en-US" dirty="0" smtClean="0">
                <a:sym typeface="Wingdings" panose="05000000000000000000" pitchFamily="2" charset="2"/>
              </a:rPr>
              <a:t>Facebook/Google </a:t>
            </a:r>
            <a:endParaRPr lang="ru-RU" dirty="0" smtClean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dirty="0" smtClean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dirty="0" smtClean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dirty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dirty="0" smtClean="0"/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71313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698652" y="553242"/>
            <a:ext cx="7643056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Для практики</a:t>
            </a:r>
          </a:p>
          <a:p>
            <a:pPr algn="ctr">
              <a:lnSpc>
                <a:spcPct val="100000"/>
              </a:lnSpc>
            </a:pP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1092797" y="1436773"/>
            <a:ext cx="7427748" cy="38625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r>
              <a:rPr lang="en-US" sz="1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Shell</a:t>
            </a:r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2"/>
              </a:rPr>
              <a:t>https://learnhbase.net/2013/03/02/hbase-shell-commands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r>
              <a:rPr lang="en-US" sz="1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Rest</a:t>
            </a:r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3"/>
              </a:rPr>
              <a:t>https://blog.cloudera.com/how-to-use-the-apache-hbase-rest-interface-part-1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400" dirty="0"/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b="1" dirty="0" smtClean="0">
                <a:solidFill>
                  <a:srgbClr val="00B050"/>
                </a:solidFill>
              </a:rPr>
              <a:t>Python and </a:t>
            </a:r>
            <a:r>
              <a:rPr lang="en-US" sz="1400" b="1" dirty="0" err="1" smtClean="0">
                <a:solidFill>
                  <a:srgbClr val="00B050"/>
                </a:solidFill>
              </a:rPr>
              <a:t>Hbase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4"/>
              </a:rPr>
              <a:t>https://happybase.readthedocs.io/en/latest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5"/>
              </a:rPr>
              <a:t>https://pypi.org/project/hbase-python/</a:t>
            </a:r>
            <a:endParaRPr lang="en-US" sz="1400" dirty="0" smtClean="0"/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 </a:t>
            </a:r>
            <a:r>
              <a:rPr lang="en-US" sz="14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-- &gt; </a:t>
            </a:r>
            <a:r>
              <a:rPr lang="en-US" sz="1400" b="1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endParaRPr lang="ru-RU" sz="1400" b="1" dirty="0">
              <a:solidFill>
                <a:srgbClr val="00B050"/>
              </a:solidFill>
              <a:hlinkClick r:id="rId6"/>
            </a:endParaRPr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blogs.apache.org/flume/entry/streaming_data_into_apache_hbase</a:t>
            </a:r>
            <a:endParaRPr lang="ru-RU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37132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091520" y="856800"/>
            <a:ext cx="19000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Источники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194480" y="1762919"/>
            <a:ext cx="8228300" cy="38238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94480" y="1571190"/>
            <a:ext cx="8975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WHY NoSQL</a:t>
            </a:r>
            <a:endParaRPr lang="ru-RU" sz="1400" dirty="0" smtClean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www.alachisoft.com/nosdb/why-nosql.html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https://www.zdnet.com/article/what-is-nosql-and-why-do-you-need-it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Apache </a:t>
            </a:r>
            <a:r>
              <a:rPr lang="en-US" sz="1400" dirty="0" err="1" smtClean="0"/>
              <a:t>Bigtable</a:t>
            </a:r>
            <a:endParaRPr lang="en-US" sz="1400" dirty="0" smtClean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research.google.com/archive/bigtable.html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Apache </a:t>
            </a:r>
            <a:r>
              <a:rPr lang="en-US" sz="1400" dirty="0" err="1" smtClean="0"/>
              <a:t>Hbase</a:t>
            </a:r>
            <a:endParaRPr lang="en-US" sz="1400" dirty="0" smtClean="0"/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hbase.apache.org/book.html</a:t>
            </a:r>
            <a:endParaRPr lang="ru-RU" sz="1400" dirty="0" smtClean="0"/>
          </a:p>
          <a:p>
            <a:r>
              <a:rPr lang="en-US" sz="1400" dirty="0">
                <a:hlinkClick r:id="rId6"/>
              </a:rPr>
              <a:t>https://mapr.com/blog/in-depth-look-hbase-architecture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7"/>
              </a:rPr>
              <a:t>https://</a:t>
            </a:r>
            <a:r>
              <a:rPr lang="en-US" sz="1400" dirty="0" smtClean="0">
                <a:hlinkClick r:id="rId7"/>
              </a:rPr>
              <a:t>www.tutorialspoint.com/hbase/index.htm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Apache Phoenix</a:t>
            </a:r>
          </a:p>
          <a:p>
            <a:r>
              <a:rPr lang="en-US" sz="1400" dirty="0">
                <a:hlinkClick r:id="rId8"/>
              </a:rPr>
              <a:t>https://en.wikipedia.org/wiki/Apache_Phoenix</a:t>
            </a:r>
            <a:endParaRPr lang="ru-RU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Apache Cassandra</a:t>
            </a:r>
            <a:endParaRPr lang="en-US" sz="1400" dirty="0"/>
          </a:p>
          <a:p>
            <a:r>
              <a:rPr lang="en-US" sz="1400" dirty="0">
                <a:hlinkClick r:id="rId9"/>
              </a:rPr>
              <a:t>https://cassandra.apache.org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10"/>
              </a:rPr>
              <a:t>https://</a:t>
            </a:r>
            <a:r>
              <a:rPr lang="en-US" sz="1400" dirty="0" smtClean="0">
                <a:hlinkClick r:id="rId10"/>
              </a:rPr>
              <a:t>www.youtube.com/watch?v=SAyClLjN6Sk</a:t>
            </a:r>
            <a:endParaRPr lang="en-US" sz="1400" dirty="0" smtClean="0"/>
          </a:p>
          <a:p>
            <a:r>
              <a:rPr lang="en-US" sz="1400" dirty="0">
                <a:hlinkClick r:id="rId11"/>
              </a:rPr>
              <a:t>https://</a:t>
            </a:r>
            <a:r>
              <a:rPr lang="en-US" sz="1400" dirty="0" smtClean="0">
                <a:hlinkClick r:id="rId11"/>
              </a:rPr>
              <a:t>docs.datastax.com/en/archived/cassandra/3.0/cassandra/architecture/archTOC.html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67101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NoSQL databases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568411" y="1148838"/>
            <a:ext cx="8912778" cy="541821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WHY? </a:t>
            </a: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Зачем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это все нужно?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dirty="0" smtClean="0">
                <a:solidFill>
                  <a:srgbClr val="00B050"/>
                </a:solidFill>
              </a:rPr>
              <a:t>Реклама </a:t>
            </a:r>
            <a:r>
              <a:rPr lang="ru-RU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dirty="0" smtClean="0">
              <a:solidFill>
                <a:srgbClr val="00B050"/>
              </a:solid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 smtClean="0"/>
              <a:t>With </a:t>
            </a:r>
            <a:r>
              <a:rPr lang="en-US" dirty="0"/>
              <a:t>ever increasing user growth and the huge amounts of data being generated, relational databases cannot provide on demand </a:t>
            </a:r>
            <a:r>
              <a:rPr lang="en-US" dirty="0" smtClean="0"/>
              <a:t>scalability</a:t>
            </a:r>
            <a:endParaRPr lang="ru-RU" dirty="0" smtClean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/>
              <a:t>Rigid Data Models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Scaling-Up is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Expensive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Web-scale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database management systems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Реальность</a:t>
            </a:r>
            <a:endParaRPr lang="ru-RU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Для доступа к данным разными способами отличными от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SQL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Для быстрой записи и чтения маленьких порций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данных 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Переменный набор свойств записей 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99883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NoSQL databases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4909751" y="1515762"/>
            <a:ext cx="4571438" cy="373997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dirty="0" err="1" smtClean="0"/>
              <a:t>Hbase</a:t>
            </a:r>
            <a:r>
              <a:rPr lang="en-US" sz="1200" dirty="0" smtClean="0"/>
              <a:t> </a:t>
            </a:r>
            <a:r>
              <a:rPr lang="ru-RU" sz="1200" dirty="0" smtClean="0"/>
              <a:t>это </a:t>
            </a:r>
            <a:r>
              <a:rPr lang="en-US" sz="1200" dirty="0" smtClean="0"/>
              <a:t>Open-source </a:t>
            </a:r>
            <a:r>
              <a:rPr lang="ru-RU" sz="1200" dirty="0" err="1" smtClean="0"/>
              <a:t>нереляционная</a:t>
            </a:r>
            <a:r>
              <a:rPr lang="ru-RU" sz="1200" dirty="0" smtClean="0"/>
              <a:t> СУБД которая предоставляет возможности аналогичные </a:t>
            </a:r>
            <a:r>
              <a:rPr lang="en-US" sz="1200" dirty="0" smtClean="0"/>
              <a:t>Apache </a:t>
            </a:r>
            <a:r>
              <a:rPr lang="en-US" sz="1200" dirty="0" err="1" smtClean="0"/>
              <a:t>Bigtable</a:t>
            </a:r>
            <a:r>
              <a:rPr lang="en-US" sz="1200" dirty="0"/>
              <a:t> </a:t>
            </a:r>
            <a:r>
              <a:rPr lang="ru-RU" sz="1200" dirty="0" smtClean="0"/>
              <a:t>поверх существующей файловой системы </a:t>
            </a:r>
            <a:r>
              <a:rPr lang="en-US" sz="1200" dirty="0" smtClean="0"/>
              <a:t>HDFS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Cassandra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200" dirty="0"/>
              <a:t>распределённая система управления базами данных, относящаяся к классу </a:t>
            </a:r>
            <a:r>
              <a:rPr lang="ru-RU" sz="1200" dirty="0" err="1"/>
              <a:t>NoSQL</a:t>
            </a:r>
            <a:r>
              <a:rPr lang="ru-RU" sz="1200" dirty="0"/>
              <a:t>-систем и рассчитанная на создание </a:t>
            </a:r>
            <a:r>
              <a:rPr lang="ru-RU" sz="1200" dirty="0" err="1"/>
              <a:t>высокомасштабируемых</a:t>
            </a:r>
            <a:r>
              <a:rPr lang="ru-RU" sz="1200" dirty="0"/>
              <a:t> и надёжных хранилищ огромных массивов </a:t>
            </a:r>
            <a:r>
              <a:rPr lang="ru-RU" sz="1200" dirty="0" smtClean="0"/>
              <a:t>данных</a:t>
            </a:r>
            <a:endParaRPr lang="ru-RU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Тысячи их.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См </a:t>
            </a:r>
            <a:r>
              <a:rPr lang="en-US" sz="1400" dirty="0">
                <a:hlinkClick r:id="rId2"/>
              </a:rPr>
              <a:t>https://nosql-database.org/</a:t>
            </a:r>
            <a:endParaRPr lang="ru-RU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6" name="Picture 2" descr="Apache H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6" y="1638398"/>
            <a:ext cx="3739977" cy="110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Image result for apache cassand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6" y="2999109"/>
            <a:ext cx="2611393" cy="174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mongo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4" y="5523450"/>
            <a:ext cx="2169440" cy="5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racle Berkeley 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23" y="5523450"/>
            <a:ext cx="11906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erospik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73" y="5637430"/>
            <a:ext cx="218122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549" y="6207955"/>
            <a:ext cx="1733550" cy="4191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6890" y="6136518"/>
            <a:ext cx="3390900" cy="561975"/>
          </a:xfrm>
          <a:prstGeom prst="rect">
            <a:avLst/>
          </a:prstGeom>
        </p:spPr>
      </p:pic>
      <p:pic>
        <p:nvPicPr>
          <p:cNvPr id="1038" name="Picture 14" descr="Image result for redi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80" y="5637430"/>
            <a:ext cx="1227083" cy="10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25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109355" y="434522"/>
            <a:ext cx="5569527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z="3600" spc="-1" dirty="0" err="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Логическая структура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641137" y="1755591"/>
            <a:ext cx="3230227" cy="39386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Таблица (</a:t>
            </a: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table)</a:t>
            </a: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–  коллекция строк (сортированных со </a:t>
            </a: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Row ID)</a:t>
            </a:r>
            <a:endParaRPr lang="ru-RU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Строка</a:t>
            </a: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(row)</a:t>
            </a: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– коллекция т.н. 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olumn families (</a:t>
            </a: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семейств колонок)</a:t>
            </a:r>
            <a:endParaRPr lang="ru-RU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С</a:t>
            </a: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емейство </a:t>
            </a:r>
            <a:r>
              <a:rPr lang="ru-RU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колонок </a:t>
            </a: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(с</a:t>
            </a:r>
            <a:r>
              <a:rPr lang="en-US" sz="1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olumn</a:t>
            </a: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family</a:t>
            </a: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– </a:t>
            </a: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коллекция колонок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dirty="0" smtClean="0"/>
              <a:t>Колонка (</a:t>
            </a:r>
            <a:r>
              <a:rPr lang="en-US" sz="1400" dirty="0" smtClean="0"/>
              <a:t>column)</a:t>
            </a:r>
            <a:r>
              <a:rPr lang="ru-RU" sz="1400" dirty="0" smtClean="0"/>
              <a:t> – коллекция пар ключ-значение</a:t>
            </a:r>
            <a:endParaRPr lang="ru-RU" sz="1400" dirty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dirty="0" smtClean="0"/>
              <a:t>Cell (</a:t>
            </a:r>
            <a:r>
              <a:rPr lang="ru-RU" sz="1400" dirty="0" smtClean="0"/>
              <a:t>ячейка)</a:t>
            </a:r>
            <a:r>
              <a:rPr lang="en-US" sz="1400" dirty="0" smtClean="0"/>
              <a:t> </a:t>
            </a:r>
            <a:r>
              <a:rPr lang="en-US" sz="1400" dirty="0"/>
              <a:t>: {row, col, version}</a:t>
            </a:r>
            <a:endParaRPr lang="ru-RU" sz="1400" dirty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1400" dirty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200" dirty="0" smtClean="0"/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05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" name="Picture 2" descr="Apache H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" y="424159"/>
            <a:ext cx="1675925" cy="4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iro.medium.com/max/800/1*qtmDrN1OP5aMRXoLxD0ax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1357998"/>
            <a:ext cx="6834909" cy="461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11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109355" y="434522"/>
            <a:ext cx="5569527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z="3600" spc="-1" dirty="0" err="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Структура сервиса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534516" y="1159201"/>
            <a:ext cx="8941993" cy="534550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14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Регионы 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dirty="0" smtClean="0"/>
              <a:t>Регионы это минимальные элементы </a:t>
            </a:r>
            <a:r>
              <a:rPr lang="en-US" sz="1400" dirty="0" err="1" smtClean="0"/>
              <a:t>Hbase</a:t>
            </a:r>
            <a:r>
              <a:rPr lang="en-US" sz="1400" dirty="0" smtClean="0"/>
              <a:t> </a:t>
            </a:r>
            <a:r>
              <a:rPr lang="ru-RU" sz="1400" dirty="0" smtClean="0"/>
              <a:t>кластера. Представляют из себя кусочки </a:t>
            </a:r>
            <a:r>
              <a:rPr lang="en-US" sz="1400" dirty="0" smtClean="0"/>
              <a:t>column family </a:t>
            </a:r>
            <a:r>
              <a:rPr lang="ru-RU" sz="1400" dirty="0"/>
              <a:t>в</a:t>
            </a:r>
            <a:r>
              <a:rPr lang="ru-RU" sz="1400" dirty="0" smtClean="0"/>
              <a:t> таблице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Region</a:t>
            </a:r>
            <a:r>
              <a:rPr lang="ru-RU" sz="1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Server</a:t>
            </a:r>
            <a:endParaRPr lang="ru-RU" sz="14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uFill>
                  <a:solidFill>
                    <a:srgbClr val="FFFFFF"/>
                  </a:solidFill>
                </a:uFill>
              </a:rPr>
              <a:t>Обрабатывает запросы клиента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uFill>
                  <a:solidFill>
                    <a:srgbClr val="FFFFFF"/>
                  </a:solidFill>
                </a:uFill>
              </a:rPr>
              <a:t>Обрабатывает все запросы ввода—вывода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uFill>
                  <a:solidFill>
                    <a:srgbClr val="FFFFFF"/>
                  </a:solidFill>
                </a:uFill>
              </a:rPr>
              <a:t>Определяет размер региона в соответствии с настройками </a:t>
            </a:r>
            <a:endParaRPr lang="en-US" sz="1400" spc="-1" dirty="0" smtClean="0">
              <a:uFill>
                <a:solidFill>
                  <a:srgbClr val="FFFFFF"/>
                </a:solidFill>
              </a:uFill>
            </a:endParaRP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uFill>
                  <a:solidFill>
                    <a:srgbClr val="FFFFFF"/>
                  </a:solidFill>
                </a:uFill>
              </a:rPr>
              <a:t>Может быть добавлен или убран на лету, чем обеспечивает отказоустойчивость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Master Server </a:t>
            </a:r>
            <a:endParaRPr lang="ru-RU" sz="1400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uFill>
                  <a:solidFill>
                    <a:srgbClr val="FFFFFF"/>
                  </a:solidFill>
                </a:uFill>
              </a:rPr>
              <a:t>Присваивает регионы </a:t>
            </a:r>
            <a:r>
              <a:rPr lang="ru-RU" sz="1400" spc="-1" dirty="0" err="1" smtClean="0">
                <a:uFill>
                  <a:solidFill>
                    <a:srgbClr val="FFFFFF"/>
                  </a:solidFill>
                </a:uFill>
              </a:rPr>
              <a:t>регионсерверам</a:t>
            </a:r>
            <a:r>
              <a:rPr lang="ru-RU" sz="14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uFill>
                  <a:solidFill>
                    <a:srgbClr val="FFFFFF"/>
                  </a:solidFill>
                </a:uFill>
              </a:rPr>
              <a:t>Занимается распределением </a:t>
            </a:r>
            <a:r>
              <a:rPr lang="ru-RU" sz="1400" spc="-1" dirty="0" smtClean="0">
                <a:uFill>
                  <a:solidFill>
                    <a:srgbClr val="FFFFFF"/>
                  </a:solidFill>
                </a:uFill>
              </a:rPr>
              <a:t>нагрузки </a:t>
            </a:r>
            <a:r>
              <a:rPr lang="ru-RU" sz="1400" spc="-1" dirty="0" smtClean="0">
                <a:uFill>
                  <a:solidFill>
                    <a:srgbClr val="FFFFFF"/>
                  </a:solidFill>
                </a:uFill>
              </a:rPr>
              <a:t>перебрасывая горячие регионы на менее загруженные </a:t>
            </a:r>
            <a:r>
              <a:rPr lang="ru-RU" sz="1400" spc="-1" dirty="0" err="1" smtClean="0">
                <a:uFill>
                  <a:solidFill>
                    <a:srgbClr val="FFFFFF"/>
                  </a:solidFill>
                </a:uFill>
              </a:rPr>
              <a:t>регионсервера</a:t>
            </a:r>
            <a:endParaRPr lang="ru-RU" sz="1400" spc="-1" dirty="0" smtClean="0">
              <a:uFill>
                <a:solidFill>
                  <a:srgbClr val="FFFFFF"/>
                </a:solidFill>
              </a:uFill>
            </a:endParaRP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dirty="0" smtClean="0"/>
              <a:t>Занимается изменением метаданных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Zookeper</a:t>
            </a:r>
            <a:endParaRPr lang="ru-RU" sz="14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 smtClean="0"/>
              <a:t>Evil Genius </a:t>
            </a:r>
            <a:r>
              <a:rPr lang="en-US" sz="1400" dirty="0" smtClean="0">
                <a:sym typeface="Wingdings" panose="05000000000000000000" pitchFamily="2" charset="2"/>
              </a:rPr>
              <a:t></a:t>
            </a:r>
            <a:endParaRPr lang="ru-RU" sz="1400" dirty="0" smtClean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1400" dirty="0"/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200" dirty="0" smtClean="0"/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05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" name="Picture 2" descr="Apache H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" y="424159"/>
            <a:ext cx="1675925" cy="4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57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109355" y="434522"/>
            <a:ext cx="5569527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z="3600" spc="-1" dirty="0" err="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Структура сервиса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" name="Picture 2" descr="Apache H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" y="424159"/>
            <a:ext cx="1675925" cy="4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apr.com/blog/in-depth-look-hbase-architecture/assets/blogimages/HBaseArchitecture-Blog-Fi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96" y="1517074"/>
            <a:ext cx="8145559" cy="442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4516" y="5753179"/>
            <a:ext cx="5840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https://mapr.com/blog/in-depth-look-hbase-architecture/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164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109355" y="434522"/>
            <a:ext cx="5569527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z="3600" spc="-1" dirty="0" err="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Структура </a:t>
            </a:r>
            <a:r>
              <a:rPr lang="en-US" sz="3600" b="0" strike="noStrike" spc="-1" dirty="0" err="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Regionserver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" name="Picture 2" descr="Apache H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" y="424159"/>
            <a:ext cx="1675925" cy="4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31944" y="5993456"/>
            <a:ext cx="5840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https://mapr.com/blog/in-depth-look-hbase-architecture/</a:t>
            </a:r>
            <a:endParaRPr lang="ru-RU" dirty="0"/>
          </a:p>
        </p:txBody>
      </p:sp>
      <p:pic>
        <p:nvPicPr>
          <p:cNvPr id="6146" name="Picture 2" descr="https://mapr.com/blog/in-depth-look-hbase-architecture/assets/blogimages/HBaseArchitecture-Blog-Fig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" y="1392382"/>
            <a:ext cx="8251940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35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109355" y="434522"/>
            <a:ext cx="5569527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z="3600" spc="-1" dirty="0" err="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Производительность №1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" name="Picture 2" descr="Apache H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" y="424159"/>
            <a:ext cx="1675925" cy="4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15" y="1359046"/>
            <a:ext cx="8649569" cy="43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30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109355" y="434522"/>
            <a:ext cx="5569527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z="3600" spc="-1" dirty="0" err="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Производительность №2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" name="Picture 2" descr="Apache H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" y="424159"/>
            <a:ext cx="1675925" cy="4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2" y="1262496"/>
            <a:ext cx="8897365" cy="41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61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16412</TotalTime>
  <Words>498</Words>
  <Application>Microsoft Office PowerPoint</Application>
  <PresentationFormat>Широкоэкранный</PresentationFormat>
  <Paragraphs>133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"МегаФон"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subject/>
  <dc:creator>Dekanovich Andrey (ITi)</dc:creator>
  <dc:description/>
  <cp:lastModifiedBy>Dekanovich Andrey (ITi)</cp:lastModifiedBy>
  <cp:revision>270</cp:revision>
  <dcterms:created xsi:type="dcterms:W3CDTF">2019-08-20T08:43:05Z</dcterms:created>
  <dcterms:modified xsi:type="dcterms:W3CDTF">2020-03-10T15:32:58Z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ПАО "МегаФон"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