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1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1287C11-F84E-4393-BB31-ED495821E7DE}">
          <p14:sldIdLst>
            <p14:sldId id="256"/>
            <p14:sldId id="257"/>
            <p14:sldId id="258"/>
            <p14:sldId id="259"/>
            <p14:sldId id="260"/>
          </p14:sldIdLst>
        </p14:section>
        <p14:section name="Запись" id="{EE6615BD-7E90-42D0-BFFD-771EA96C806F}">
          <p14:sldIdLst>
            <p14:sldId id="261"/>
            <p14:sldId id="262"/>
            <p14:sldId id="263"/>
            <p14:sldId id="264"/>
          </p14:sldIdLst>
        </p14:section>
        <p14:section name="Чтение" id="{CE10ED9C-2AC4-4ED5-BC3B-A6046B5731C8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6360" cy="686556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7320" cy="686556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8720" cy="380880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3360" cy="686556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160" cy="686556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8840" cy="686556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200" cy="326700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7480" cy="284364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2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3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4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5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6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7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8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9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0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1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Образец заголовка</a:t>
            </a:r>
            <a:endParaRPr lang="ru-RU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2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Пятый уровень</a:t>
            </a:r>
          </a:p>
        </p:txBody>
      </p:sp>
      <p:sp>
        <p:nvSpPr>
          <p:cNvPr id="263" name="PlaceHolder 13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Пятый уровень</a:t>
            </a:r>
          </a:p>
        </p:txBody>
      </p:sp>
      <p:sp>
        <p:nvSpPr>
          <p:cNvPr id="264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A7CC633-F920-4743-BE09-68A480ADCB0B}" type="datetime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5/12/2020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5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6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39DD101-F853-4973-BFD7-A48286E71A09}" type="slidenum">
              <a:rPr lang="en-US" sz="9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hadoop-yarn-tutorial/" TargetMode="External"/><Relationship Id="rId2" Type="http://schemas.openxmlformats.org/officeDocument/2006/relationships/hyperlink" Target="https://www.edureka.co/blog/apache-hadoop-hdfs-architecture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1532160" y="4120920"/>
            <a:ext cx="804744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Лекция №2 HDFS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Для GeekBrains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Андрей Деканович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7" name="Рисунок 4"/>
          <p:cNvPicPr/>
          <p:nvPr/>
        </p:nvPicPr>
        <p:blipFill>
          <a:blip r:embed="rId2"/>
          <a:stretch/>
        </p:blipFill>
        <p:spPr>
          <a:xfrm>
            <a:off x="3305160" y="1820880"/>
            <a:ext cx="3570840" cy="190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1097640" y="3105720"/>
            <a:ext cx="8474400" cy="8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Чтение из HDFS</a:t>
            </a:r>
            <a:endParaRPr lang="ru-RU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Picture 2"/>
          <p:cNvPicPr/>
          <p:nvPr/>
        </p:nvPicPr>
        <p:blipFill>
          <a:blip r:embed="rId2"/>
          <a:stretch/>
        </p:blipFill>
        <p:spPr>
          <a:xfrm>
            <a:off x="551160" y="648000"/>
            <a:ext cx="7762680" cy="565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737360" y="108000"/>
            <a:ext cx="7680240" cy="106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89C765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Способы доступа к файлам на HDFS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951480" y="1463040"/>
            <a:ext cx="956340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Доступ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при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помощи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консольных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утилит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hdfs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/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hadoop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Доступ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при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помощи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REST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через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сервис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WebHDFS</a:t>
            </a:r>
            <a:r>
              <a:rPr dirty="0"/>
              <a:t/>
            </a:r>
            <a:br>
              <a:rPr dirty="0"/>
            </a:b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Доступ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при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помощи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примонтированного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NFS —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диска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через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HDFS NFS Gateway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И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наконец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–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различные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API,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например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доступ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через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нативный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RPC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из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Python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через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libhdfs3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1737360" y="108000"/>
            <a:ext cx="7680240" cy="106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89C765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Разница между ver. 2 и ver. 3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951480" y="1463040"/>
            <a:ext cx="8820481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Используется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т.н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 Erasure coding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вместо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поблочной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репликации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Меньшая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избыточность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(50%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против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200%)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Теоретически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v3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должна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быть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медленнее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Не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видел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в production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еще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ни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разу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457200" y="609480"/>
            <a:ext cx="8686080" cy="51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Что могут спросить на собеседовании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457200" y="1112400"/>
            <a:ext cx="8686080" cy="103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Что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такое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HDFS и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для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чего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на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нужна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Каковы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преимущества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HDFS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перед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другими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файловыми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системами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?</a:t>
            </a:r>
            <a:endParaRPr lang="ru-RU" sz="1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HDFS vs. </a:t>
            </a:r>
            <a:r>
              <a:rPr lang="en-US" spc="-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indent="-32256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457200" y="2406960"/>
            <a:ext cx="8686080" cy="51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Материалы для самостоятельного изучения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4"/>
          <p:cNvSpPr/>
          <p:nvPr/>
        </p:nvSpPr>
        <p:spPr>
          <a:xfrm>
            <a:off x="457200" y="3291840"/>
            <a:ext cx="8588880" cy="20623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Общая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архитектура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  <a:hlinkClick r:id="rId2"/>
              </a:rPr>
              <a:t>https://www.edureka.co/blog/apache-hadoop-hdfs-architecture/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  <a:hlinkClick r:id="rId3"/>
              </a:rPr>
              <a:t>https://www.edureka.co/blog/hadoop-yarn-tutorial</a:t>
            </a:r>
            <a:r>
              <a:rPr lang="en-US" sz="16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  <a:hlinkClick r:id="rId3"/>
              </a:rPr>
              <a:t>/</a:t>
            </a:r>
            <a:endParaRPr lang="en-US" sz="1600" b="0" u="sng" strike="noStrike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Posix-совместимости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HDFS</a:t>
            </a:r>
            <a:r>
              <a:rPr dirty="0"/>
              <a:t/>
            </a:r>
            <a:br>
              <a:rPr dirty="0"/>
            </a:br>
            <a:r>
              <a:rPr lang="en-US" sz="1600" b="0" strike="noStrike" spc="-1" dirty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https://www.quora.com/Is-HDFS-compliant-with-POSIX-Why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3608280" y="2314800"/>
            <a:ext cx="3409560" cy="18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КОНЕЦ</a:t>
            </a: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1005840" y="91440"/>
            <a:ext cx="776592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62A73B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Цели и принципы построения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609480" y="1604520"/>
            <a:ext cx="8808120" cy="442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Файловая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система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HDFS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создана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для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хранения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большого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объема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неструктурированных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данных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Это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означает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: HDFS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ваш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выбор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если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5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Ваши</a:t>
            </a: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данные</a:t>
            </a: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относительно</a:t>
            </a: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большие</a:t>
            </a: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(50Тб +)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5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Ваши</a:t>
            </a: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файлы</a:t>
            </a: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относительно</a:t>
            </a: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большие</a:t>
            </a: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(</a:t>
            </a:r>
            <a:r>
              <a:rPr lang="en-US" sz="15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от</a:t>
            </a: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128 </a:t>
            </a:r>
            <a:r>
              <a:rPr lang="en-US" sz="15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Мб</a:t>
            </a: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минимальный</a:t>
            </a: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размер</a:t>
            </a: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)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5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Количество</a:t>
            </a: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ваших</a:t>
            </a: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файлов</a:t>
            </a: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относительно</a:t>
            </a: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невысоко</a:t>
            </a: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(</a:t>
            </a:r>
            <a:r>
              <a:rPr lang="en-US" sz="15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десятки</a:t>
            </a: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миллионов</a:t>
            </a: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)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HDFS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обеспечивает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отказоустойчивость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и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параллелизацию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обращения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к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файлам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на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основе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разделения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файлов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на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блоки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данных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HDFS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обеспечивает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Posix-совместимость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 (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Нет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:) 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1737360" y="108000"/>
            <a:ext cx="7680240" cy="106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89C765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Отличия HDFS от других файловых систем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731520" y="1188720"/>
            <a:ext cx="8869320" cy="48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Условные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аналоги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и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конкуренты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ext2/ext3/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xfs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(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локальная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файловая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система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LizardFS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(«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нормальная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»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кластерная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ФС)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Oracle ASM (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проприетарная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файловая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система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созданная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быть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системой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хранения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для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СУБД)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NFS   :)))</a:t>
            </a:r>
          </a:p>
          <a:p>
            <a:pPr marL="864000" lvl="1" indent="-32328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Amazon S3 (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Объектное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хранилище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от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Amazon,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единственный реальный конкурент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Самое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главное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отличие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HDFS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от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всего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вышеперечисленного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3600" b="0" strike="noStrike" spc="-1" dirty="0">
                <a:solidFill>
                  <a:srgbClr val="ED1C2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НЕИЗМЕНЯЕМЫЕ ФАЙЛЫ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То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есть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файл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можно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создать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,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дописать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и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удалить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Изменить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файл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уже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созданный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невозможно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Ну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и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прочитать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тоже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можно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1737360" y="274320"/>
            <a:ext cx="7680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89C765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Основные сущности HDFS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494640" y="1057680"/>
            <a:ext cx="8557560" cy="497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Хранение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6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Файл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обычнейший файл, как на любой другой FS. Имеет те-же свойства (например время создания, владелец, группа и права доступа) плюс некоторые специфические – фактор репликации. Файл делится на блоки.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6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Блок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единица репликации. Кусок файла кратный размеру блока, обычно 128-256 Мб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Кластер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6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NameNode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Узел, содержащий в памяти образ файловой системы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6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DataNode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Узел, содержащий собственно блоки файлов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774360" y="2715120"/>
            <a:ext cx="9101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5" name="Picture 2"/>
          <p:cNvPicPr/>
          <p:nvPr/>
        </p:nvPicPr>
        <p:blipFill>
          <a:blip r:embed="rId2"/>
          <a:stretch/>
        </p:blipFill>
        <p:spPr>
          <a:xfrm>
            <a:off x="677160" y="502560"/>
            <a:ext cx="9198720" cy="530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1097640" y="3105720"/>
            <a:ext cx="8474400" cy="8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Запись в HDFS</a:t>
            </a:r>
            <a:endParaRPr lang="ru-RU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Picture 2"/>
          <p:cNvPicPr/>
          <p:nvPr/>
        </p:nvPicPr>
        <p:blipFill>
          <a:blip r:embed="rId2"/>
          <a:stretch/>
        </p:blipFill>
        <p:spPr>
          <a:xfrm>
            <a:off x="666360" y="450360"/>
            <a:ext cx="7762680" cy="565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Picture 4"/>
          <p:cNvPicPr/>
          <p:nvPr/>
        </p:nvPicPr>
        <p:blipFill>
          <a:blip r:embed="rId2"/>
          <a:stretch/>
        </p:blipFill>
        <p:spPr>
          <a:xfrm>
            <a:off x="814680" y="767520"/>
            <a:ext cx="7762680" cy="533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Picture 4"/>
          <p:cNvPicPr/>
          <p:nvPr/>
        </p:nvPicPr>
        <p:blipFill>
          <a:blip r:embed="rId2"/>
          <a:stretch/>
        </p:blipFill>
        <p:spPr>
          <a:xfrm>
            <a:off x="872280" y="376200"/>
            <a:ext cx="7762680" cy="565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12683</TotalTime>
  <Words>340</Words>
  <Application>Microsoft Office PowerPoint</Application>
  <PresentationFormat>Широкоэкранный</PresentationFormat>
  <Paragraphs>75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DejaVu Sans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"МегаФон"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subject/>
  <dc:creator>Dekanovich Andrey (ITi)</dc:creator>
  <dc:description/>
  <cp:lastModifiedBy>Dekanovich Andrey (ITi)</cp:lastModifiedBy>
  <cp:revision>86</cp:revision>
  <dcterms:created xsi:type="dcterms:W3CDTF">2019-08-20T08:43:05Z</dcterms:created>
  <dcterms:modified xsi:type="dcterms:W3CDTF">2020-05-12T16:11:19Z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ПАО "МегаФон"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