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87" r:id="rId2"/>
    <p:sldMasterId id="2147483700" r:id="rId3"/>
    <p:sldMasterId id="2147483713" r:id="rId4"/>
  </p:sldMasterIdLst>
  <p:sldIdLst>
    <p:sldId id="256" r:id="rId5"/>
    <p:sldId id="258" r:id="rId6"/>
    <p:sldId id="259" r:id="rId7"/>
    <p:sldId id="271" r:id="rId8"/>
    <p:sldId id="260" r:id="rId9"/>
    <p:sldId id="262" r:id="rId10"/>
    <p:sldId id="265" r:id="rId11"/>
    <p:sldId id="270" r:id="rId12"/>
    <p:sldId id="269" r:id="rId13"/>
    <p:sldId id="268" r:id="rId14"/>
    <p:sldId id="266" r:id="rId15"/>
    <p:sldId id="264" r:id="rId16"/>
    <p:sldId id="267" r:id="rId17"/>
    <p:sldId id="263" r:id="rId18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209160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3506040" y="21607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350604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 type="body"/>
          </p:nvPr>
        </p:nvSpPr>
        <p:spPr>
          <a:xfrm>
            <a:off x="209160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13467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2821320" y="41875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2821320" y="2160720"/>
            <a:ext cx="2041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8356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1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1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1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1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20"/>
          <p:cNvSpPr/>
          <p:nvPr/>
        </p:nvSpPr>
        <p:spPr>
          <a:xfrm rot="10800000">
            <a:off x="2526480" y="1699632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9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6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6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заголовка</a:t>
            </a:r>
            <a:endParaRPr lang="ru-RU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Пятый уровень</a:t>
            </a:r>
          </a:p>
        </p:txBody>
      </p:sp>
      <p:sp>
        <p:nvSpPr>
          <p:cNvPr id="261" name="PlaceHolder 1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Пятый уровень</a:t>
            </a:r>
          </a:p>
        </p:txBody>
      </p:sp>
      <p:sp>
        <p:nvSpPr>
          <p:cNvPr id="262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5EB1B72-6AF1-464C-8318-7378A65FE39C}" type="datetime">
              <a:rPr lang="en-US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2/11/2020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5B65832-13F7-4F33-A6D0-672EBDE09DAA}" type="slidenum">
              <a:rPr lang="en-US" sz="9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‹#›</a:t>
            </a:fld>
            <a:endParaRPr lang="en-US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era.com/apache-hadoop-yarn-background-and-an-overview/" TargetMode="External"/><Relationship Id="rId2" Type="http://schemas.openxmlformats.org/officeDocument/2006/relationships/hyperlink" Target="https://www.javacodegeeks.com/2014/04/hadoop-mapreduce-concepts.html" TargetMode="Externa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s://www.oreilly.com/library/view/hadoop-the-definitive/9781491901687/" TargetMode="External"/><Relationship Id="rId5" Type="http://schemas.openxmlformats.org/officeDocument/2006/relationships/hyperlink" Target="https://hadoop.apache.org/docs/r2.7.4/hadoop-yarn/hadoop-yarn-site/FairScheduler.html" TargetMode="External"/><Relationship Id="rId4" Type="http://schemas.openxmlformats.org/officeDocument/2006/relationships/hyperlink" Target="https://blog.cloudera.com/apache-hadoop-yarn-concepts-and-applicatio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532160" y="4120920"/>
            <a:ext cx="8047080" cy="165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Лекция №3 YARN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Для GeekBrains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Андрей Деканович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4" name="Рисунок 4"/>
          <p:cNvPicPr/>
          <p:nvPr/>
        </p:nvPicPr>
        <p:blipFill>
          <a:blip r:embed="rId2"/>
          <a:stretch/>
        </p:blipFill>
        <p:spPr>
          <a:xfrm>
            <a:off x="3305160" y="1820880"/>
            <a:ext cx="3570480" cy="190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672910"/>
          </a:xfrm>
        </p:spPr>
        <p:txBody>
          <a:bodyPr/>
          <a:lstStyle/>
          <a:p>
            <a:pPr algn="ctr"/>
            <a:r>
              <a:rPr lang="ru-RU" sz="3600" dirty="0" smtClean="0">
                <a:solidFill>
                  <a:srgbClr val="92D050"/>
                </a:solidFill>
                <a:latin typeface="Trebuchet MS" panose="020B0603020202020204" pitchFamily="34" charset="0"/>
              </a:rPr>
              <a:t>Немного интересного </a:t>
            </a:r>
            <a:r>
              <a:rPr lang="ru-RU" sz="3600" dirty="0" smtClean="0">
                <a:solidFill>
                  <a:srgbClr val="92D05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</a:t>
            </a:r>
            <a:endParaRPr lang="ru-RU" sz="3600" dirty="0">
              <a:solidFill>
                <a:srgbClr val="92D05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160" y="2179580"/>
            <a:ext cx="389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Маленький кластер располагает примерно такими ресурсами или меньше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77160" y="3718698"/>
            <a:ext cx="389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очень большой кластер располагает примерно такими ресурсами, и продолжает расти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11" y="3718698"/>
            <a:ext cx="3864063" cy="147283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0" y="1906857"/>
            <a:ext cx="3864063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952560" y="535680"/>
            <a:ext cx="8474400" cy="8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600" b="0" strike="noStrike" spc="-1" dirty="0" err="1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Нестандарт</a:t>
            </a:r>
            <a:r>
              <a:rPr lang="ru-RU" sz="3600" b="0" strike="noStrike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для </a:t>
            </a:r>
            <a:r>
              <a:rPr lang="en-US" sz="3600" b="0" strike="noStrike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YARN</a:t>
            </a:r>
          </a:p>
          <a:p>
            <a:pPr algn="ctr">
              <a:lnSpc>
                <a:spcPct val="100000"/>
              </a:lnSpc>
            </a:pP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8" name="Picture 4" descr="Image result for apache spa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088" y="1373468"/>
            <a:ext cx="2693889" cy="146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 H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44" y="4170710"/>
            <a:ext cx="44767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pache impa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04" y="3664482"/>
            <a:ext cx="1277684" cy="239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1737" y="2107578"/>
            <a:ext cx="492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Другая реализация управления ресурсами.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91737" y="3040014"/>
            <a:ext cx="492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Игнорирование </a:t>
            </a:r>
            <a:r>
              <a:rPr lang="en-US" dirty="0" smtClean="0"/>
              <a:t>YARN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835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672910"/>
          </a:xfrm>
        </p:spPr>
        <p:txBody>
          <a:bodyPr/>
          <a:lstStyle/>
          <a:p>
            <a:pPr algn="ctr"/>
            <a:r>
              <a:rPr lang="ru-RU" sz="3600" dirty="0" smtClean="0">
                <a:solidFill>
                  <a:srgbClr val="92D050"/>
                </a:solidFill>
                <a:latin typeface="Trebuchet MS" panose="020B0603020202020204" pitchFamily="34" charset="0"/>
              </a:rPr>
              <a:t>Немного интересного </a:t>
            </a:r>
            <a:r>
              <a:rPr lang="ru-RU" sz="3600" dirty="0" smtClean="0">
                <a:solidFill>
                  <a:srgbClr val="92D050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</a:t>
            </a:r>
            <a:endParaRPr lang="ru-RU" sz="3600" dirty="0">
              <a:solidFill>
                <a:srgbClr val="92D05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160" y="2179580"/>
            <a:ext cx="389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Маленький кластер располагает примерно такими ресурсами или меньше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77160" y="3718698"/>
            <a:ext cx="389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очень большой кластер располагает примерно такими ресурсами, и продолжает расти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11" y="3718698"/>
            <a:ext cx="3864063" cy="147283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0" y="1906857"/>
            <a:ext cx="3864063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799" y="574309"/>
            <a:ext cx="8596440" cy="672910"/>
          </a:xfrm>
        </p:spPr>
        <p:txBody>
          <a:bodyPr/>
          <a:lstStyle/>
          <a:p>
            <a:r>
              <a:rPr lang="ru-RU" sz="3600" dirty="0" smtClean="0">
                <a:solidFill>
                  <a:srgbClr val="92D050"/>
                </a:solidFill>
              </a:rPr>
              <a:t>Что могут спросить на собеседовании</a:t>
            </a:r>
            <a:endParaRPr lang="ru-RU" sz="3600" dirty="0">
              <a:solidFill>
                <a:srgbClr val="92D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6799" y="1362220"/>
            <a:ext cx="8596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AutoNum type="arabicPeriod"/>
            </a:pPr>
            <a:r>
              <a:rPr lang="ru-RU" b="0" i="0" dirty="0" smtClean="0">
                <a:solidFill>
                  <a:srgbClr val="787878"/>
                </a:solidFill>
                <a:effectLst/>
                <a:latin typeface="inherit"/>
              </a:rPr>
              <a:t>Основные концепции</a:t>
            </a:r>
          </a:p>
          <a:p>
            <a:pPr marL="342900" indent="-342900" fontAlgn="base">
              <a:buAutoNum type="arabicPeriod"/>
            </a:pPr>
            <a:r>
              <a:rPr lang="ru-RU" dirty="0" smtClean="0">
                <a:solidFill>
                  <a:srgbClr val="787878"/>
                </a:solidFill>
                <a:latin typeface="inherit"/>
              </a:rPr>
              <a:t>Какие различия между </a:t>
            </a:r>
            <a:r>
              <a:rPr lang="en-US" dirty="0" smtClean="0">
                <a:solidFill>
                  <a:srgbClr val="787878"/>
                </a:solidFill>
                <a:latin typeface="inherit"/>
              </a:rPr>
              <a:t>ver. 2 </a:t>
            </a:r>
            <a:r>
              <a:rPr lang="ru-RU" dirty="0" smtClean="0">
                <a:solidFill>
                  <a:srgbClr val="787878"/>
                </a:solidFill>
                <a:latin typeface="inherit"/>
              </a:rPr>
              <a:t>и </a:t>
            </a:r>
            <a:r>
              <a:rPr lang="en-US" dirty="0" smtClean="0">
                <a:solidFill>
                  <a:srgbClr val="787878"/>
                </a:solidFill>
                <a:latin typeface="inherit"/>
              </a:rPr>
              <a:t>ver. 3</a:t>
            </a:r>
          </a:p>
          <a:p>
            <a:pPr marL="342900" indent="-342900" fontAlgn="base">
              <a:buAutoNum type="arabicPeriod"/>
            </a:pPr>
            <a:endParaRPr lang="en-US" b="0" i="0" dirty="0">
              <a:solidFill>
                <a:srgbClr val="787878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7928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091520" y="856800"/>
            <a:ext cx="19000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92D05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Источники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1194480" y="1762919"/>
            <a:ext cx="8228300" cy="38238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69073" y="1571189"/>
            <a:ext cx="95140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solidFill>
                  <a:srgbClr val="00B050"/>
                </a:solidFill>
              </a:rPr>
              <a:t>Копцепция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MapReduce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hlinkClick r:id="rId2"/>
              </a:rPr>
              <a:t>https://www.javacodegeeks.com/2014/04/hadoop-mapreduce-concepts.html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rgbClr val="00B050"/>
                </a:solidFill>
              </a:rPr>
              <a:t>Общие концепции YARN</a:t>
            </a:r>
          </a:p>
          <a:p>
            <a:r>
              <a:rPr lang="ru-RU" dirty="0" smtClean="0">
                <a:hlinkClick r:id="rId3"/>
              </a:rPr>
              <a:t>https://blog.cloudera.com/apache-hadoop-yarn-background-and-an-overview/</a:t>
            </a:r>
            <a:endParaRPr lang="ru-RU" dirty="0" smtClean="0"/>
          </a:p>
          <a:p>
            <a:r>
              <a:rPr lang="ru-RU" dirty="0" smtClean="0">
                <a:hlinkClick r:id="rId4"/>
              </a:rPr>
              <a:t>https://blog.cloudera.com/apache-hadoop-yarn-concepts-and-applications/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rgbClr val="00B050"/>
                </a:solidFill>
              </a:rPr>
              <a:t>Управление ресурсами</a:t>
            </a:r>
          </a:p>
          <a:p>
            <a:r>
              <a:rPr lang="ru-RU" dirty="0" smtClean="0">
                <a:hlinkClick r:id="rId5"/>
              </a:rPr>
              <a:t>https://</a:t>
            </a:r>
            <a:r>
              <a:rPr lang="ru-RU" dirty="0" smtClean="0">
                <a:hlinkClick r:id="rId5"/>
              </a:rPr>
              <a:t>hadoop.apache.org/docs/r2.7.4/hadoop-yarn/hadoop-yarn-site/FairScheduler.html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solidFill>
                  <a:srgbClr val="00B050"/>
                </a:solidFill>
              </a:rPr>
              <a:t>Книги</a:t>
            </a:r>
          </a:p>
          <a:p>
            <a:r>
              <a:rPr lang="en-US" dirty="0">
                <a:hlinkClick r:id="rId6"/>
              </a:rPr>
              <a:t>https://www.oreilly.com/library/view/hadoop-the-definitive/9781491901687/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77160" y="609480"/>
            <a:ext cx="8596440" cy="7246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Концепция Map-Reduce  </a:t>
            </a:r>
            <a:r>
              <a:t/>
            </a:r>
            <a:br/>
            <a:r>
              <a:rPr lang="ru-RU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в применении к Hadoop</a:t>
            </a:r>
            <a:endParaRPr lang="ru-RU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677160" y="1649879"/>
            <a:ext cx="8596440" cy="4505593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Обработка данных делится на две стадии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Map</a:t>
            </a: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– предварительная обработка данных (фильтрование или сортировка), которая легко поддается </a:t>
            </a:r>
            <a:r>
              <a:rPr lang="ru-RU" sz="18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параллелизации</a:t>
            </a:r>
            <a:r>
              <a:rPr lang="ru-RU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Эта стадия выполняется параллельно на каждом из узлов кластера имеющих релевантные данные 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Промежуточные результаты сохраняются для дальнейшей обработки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Reduce</a:t>
            </a: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– финальная обработка данных, которая вычисляет необходимый результат.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ru-RU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Главное в применении этой концепции в </a:t>
            </a:r>
            <a:r>
              <a:rPr lang="ru-RU" sz="1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Hadoop</a:t>
            </a:r>
            <a:r>
              <a:rPr lang="ru-RU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это то что код доставляется к данным, а не наоборот.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Picture 2"/>
          <p:cNvPicPr/>
          <p:nvPr/>
        </p:nvPicPr>
        <p:blipFill>
          <a:blip r:embed="rId2"/>
          <a:stretch/>
        </p:blipFill>
        <p:spPr>
          <a:xfrm>
            <a:off x="661680" y="2051280"/>
            <a:ext cx="9060480" cy="3379320"/>
          </a:xfrm>
          <a:prstGeom prst="rect">
            <a:avLst/>
          </a:prstGeom>
          <a:ln>
            <a:noFill/>
          </a:ln>
        </p:spPr>
      </p:pic>
      <p:sp>
        <p:nvSpPr>
          <p:cNvPr id="360" name="TextShape 1"/>
          <p:cNvSpPr txBox="1"/>
          <p:nvPr/>
        </p:nvSpPr>
        <p:spPr>
          <a:xfrm>
            <a:off x="954720" y="865080"/>
            <a:ext cx="8474400" cy="8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Концепция MapReduce</a:t>
            </a:r>
            <a:endParaRPr lang="ru-RU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954720" y="865080"/>
            <a:ext cx="8474400" cy="8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600" b="0" strike="noStrike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Общая картина 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26" name="Picture 2" descr="YARN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11" y="1990581"/>
            <a:ext cx="9424654" cy="340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2012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1737360" y="274320"/>
            <a:ext cx="767988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89C765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Основные сущности YARN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78239" y="1004760"/>
            <a:ext cx="9224043" cy="516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90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ru-RU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Выполнение задач </a:t>
            </a:r>
            <a:endParaRPr lang="en-US" sz="24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6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Application </a:t>
            </a:r>
            <a:endParaRPr lang="ru-RU" sz="1600" b="1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998280" lvl="2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60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приложение</a:t>
            </a:r>
            <a:r>
              <a:rPr lang="ru-RU" sz="1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которое выполняется в </a:t>
            </a:r>
            <a:r>
              <a:rPr lang="en-US" sz="1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Yarn </a:t>
            </a:r>
            <a:endParaRPr lang="en-US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16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Container </a:t>
            </a:r>
            <a:endParaRPr lang="ru-RU" sz="1600" b="1" strike="noStrike" spc="-1" dirty="0" smtClean="0">
              <a:solidFill>
                <a:srgbClr val="40404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998280" lvl="2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sz="160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единица</a:t>
            </a:r>
            <a:r>
              <a:rPr lang="en-US" sz="160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160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выделения</a:t>
            </a:r>
            <a:r>
              <a:rPr lang="en-US" sz="160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160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ресурсов</a:t>
            </a:r>
            <a:r>
              <a:rPr lang="en-US" sz="160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ru-RU" sz="160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кластера</a:t>
            </a:r>
            <a:endParaRPr lang="en-US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US" sz="1600" b="1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2400" b="1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Кластер</a:t>
            </a:r>
            <a:endParaRPr lang="en-US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83980" lvl="1" indent="-3429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Resource manager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09080" lvl="2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Координатор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ресурсов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16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кластера</a:t>
            </a:r>
            <a:r>
              <a:rPr lang="ru-RU" sz="1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. Это чистый </a:t>
            </a:r>
            <a:r>
              <a:rPr lang="en-US" sz="1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scheduler</a:t>
            </a:r>
            <a:r>
              <a:rPr lang="ru-RU" sz="1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который учитывает только </a:t>
            </a:r>
            <a:r>
              <a:rPr lang="en-US" sz="1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CPU </a:t>
            </a:r>
            <a:r>
              <a:rPr lang="ru-RU" sz="1600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и память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83980" lvl="1" indent="-3429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6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Node Manager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009080" lvl="2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ru-RU" sz="16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Координатор </a:t>
            </a:r>
            <a:r>
              <a:rPr lang="en-US" sz="16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ресур</a:t>
            </a:r>
            <a:r>
              <a:rPr lang="ru-RU" sz="16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сов </a:t>
            </a:r>
            <a:r>
              <a:rPr lang="en-US" sz="16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одного</a:t>
            </a:r>
            <a:r>
              <a:rPr lang="en-US" sz="16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1600" b="0" strike="noStrike" spc="-1" dirty="0" err="1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узла</a:t>
            </a:r>
            <a:r>
              <a:rPr lang="ru-RU" sz="16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кластера . Управляется из </a:t>
            </a:r>
            <a:r>
              <a:rPr lang="en-US" sz="16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Resource Manager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09180" lvl="1" indent="-342900">
              <a:spcBef>
                <a:spcPts val="850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ApplicationMaster</a:t>
            </a:r>
            <a:endParaRPr lang="ru-RU" sz="1600" b="1" dirty="0" smtClean="0"/>
          </a:p>
          <a:p>
            <a:pPr marL="1023480" lvl="2"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ru-RU" sz="1600" dirty="0" smtClean="0"/>
              <a:t>Полномочный представитель приложения </a:t>
            </a:r>
            <a:r>
              <a:rPr lang="ru-RU" sz="1600" dirty="0" smtClean="0">
                <a:sym typeface="Wingdings" panose="05000000000000000000" pitchFamily="2" charset="2"/>
              </a:rPr>
              <a:t></a:t>
            </a:r>
            <a:endParaRPr lang="ru-RU" sz="1600" dirty="0" smtClean="0"/>
          </a:p>
          <a:p>
            <a:pPr marL="909180" lvl="1" indent="-342900">
              <a:spcBef>
                <a:spcPts val="850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909180" lvl="1" indent="-342900">
              <a:spcBef>
                <a:spcPts val="850"/>
              </a:spcBef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US" sz="1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Picture 2"/>
          <p:cNvPicPr/>
          <p:nvPr/>
        </p:nvPicPr>
        <p:blipFill>
          <a:blip r:embed="rId2"/>
          <a:stretch/>
        </p:blipFill>
        <p:spPr>
          <a:xfrm>
            <a:off x="369720" y="976320"/>
            <a:ext cx="9057240" cy="5094720"/>
          </a:xfrm>
          <a:prstGeom prst="rect">
            <a:avLst/>
          </a:prstGeom>
          <a:ln>
            <a:noFill/>
          </a:ln>
        </p:spPr>
      </p:pic>
      <p:sp>
        <p:nvSpPr>
          <p:cNvPr id="366" name="TextShape 1"/>
          <p:cNvSpPr txBox="1"/>
          <p:nvPr/>
        </p:nvSpPr>
        <p:spPr>
          <a:xfrm>
            <a:off x="952560" y="535680"/>
            <a:ext cx="8474400" cy="8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Архитектура YARN </a:t>
            </a:r>
            <a:endParaRPr lang="ru-RU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952560" y="535680"/>
            <a:ext cx="8474400" cy="8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600" b="0" strike="noStrike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Спекулятивное выполнение 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75419" y="2926566"/>
            <a:ext cx="80957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1" i="0" dirty="0" smtClean="0">
                <a:solidFill>
                  <a:srgbClr val="777777"/>
                </a:solidFill>
                <a:effectLst/>
                <a:latin typeface="inherit"/>
              </a:rPr>
              <a:t>Настройки</a:t>
            </a:r>
            <a:r>
              <a:rPr lang="ru-RU" b="0" i="0" dirty="0" smtClean="0">
                <a:solidFill>
                  <a:srgbClr val="777777"/>
                </a:solidFill>
                <a:effectLst/>
                <a:latin typeface="inherit"/>
              </a:rPr>
              <a:t>:</a:t>
            </a:r>
          </a:p>
          <a:p>
            <a:pPr lvl="1" fontAlgn="base"/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&lt;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herit"/>
              </a:rPr>
              <a:t>property</a:t>
            </a:r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&gt;</a:t>
            </a:r>
            <a:endParaRPr lang="en-US" b="0" i="0" dirty="0" smtClean="0">
              <a:solidFill>
                <a:srgbClr val="787878"/>
              </a:solidFill>
              <a:effectLst/>
              <a:latin typeface="inherit"/>
            </a:endParaRPr>
          </a:p>
          <a:p>
            <a:pPr lvl="2" fontAlgn="base"/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&lt;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herit"/>
              </a:rPr>
              <a:t>name</a:t>
            </a:r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&gt;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inherit"/>
              </a:rPr>
              <a:t>mapred.map.tasks.speculative.execution</a:t>
            </a:r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&lt;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herit"/>
              </a:rPr>
              <a:t>/name</a:t>
            </a:r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&gt;</a:t>
            </a:r>
            <a:endParaRPr lang="en-US" b="0" i="0" dirty="0" smtClean="0">
              <a:solidFill>
                <a:srgbClr val="787878"/>
              </a:solidFill>
              <a:effectLst/>
              <a:latin typeface="inherit"/>
            </a:endParaRPr>
          </a:p>
          <a:p>
            <a:pPr lvl="2" fontAlgn="base"/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&lt;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herit"/>
              </a:rPr>
              <a:t>value</a:t>
            </a:r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&gt;</a:t>
            </a:r>
            <a:r>
              <a:rPr lang="en-US" b="0" i="0" dirty="0" smtClean="0">
                <a:solidFill>
                  <a:srgbClr val="990073"/>
                </a:solidFill>
                <a:effectLst/>
                <a:latin typeface="inherit"/>
              </a:rPr>
              <a:t>false</a:t>
            </a:r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&lt;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herit"/>
              </a:rPr>
              <a:t>/value</a:t>
            </a:r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&gt;</a:t>
            </a:r>
            <a:endParaRPr lang="en-US" b="0" i="0" dirty="0" smtClean="0">
              <a:solidFill>
                <a:srgbClr val="787878"/>
              </a:solidFill>
              <a:effectLst/>
              <a:latin typeface="inherit"/>
            </a:endParaRPr>
          </a:p>
          <a:p>
            <a:pPr lvl="1" fontAlgn="base"/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&lt;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herit"/>
              </a:rPr>
              <a:t>/property</a:t>
            </a:r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&gt;</a:t>
            </a:r>
            <a:endParaRPr lang="en-US" b="0" i="0" dirty="0" smtClean="0">
              <a:solidFill>
                <a:srgbClr val="787878"/>
              </a:solidFill>
              <a:effectLst/>
              <a:latin typeface="inherit"/>
            </a:endParaRPr>
          </a:p>
          <a:p>
            <a:pPr lvl="1" fontAlgn="base"/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&lt;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herit"/>
              </a:rPr>
              <a:t>property</a:t>
            </a:r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&gt;</a:t>
            </a:r>
            <a:endParaRPr lang="en-US" b="0" i="0" dirty="0" smtClean="0">
              <a:solidFill>
                <a:srgbClr val="787878"/>
              </a:solidFill>
              <a:effectLst/>
              <a:latin typeface="inherit"/>
            </a:endParaRPr>
          </a:p>
          <a:p>
            <a:pPr lvl="2" fontAlgn="base"/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&lt;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herit"/>
              </a:rPr>
              <a:t>name</a:t>
            </a:r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&gt;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inherit"/>
              </a:rPr>
              <a:t>mapred.reduce.tasks.speculative.execution</a:t>
            </a:r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&lt;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herit"/>
              </a:rPr>
              <a:t>/name</a:t>
            </a:r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&gt;</a:t>
            </a:r>
            <a:endParaRPr lang="en-US" b="0" i="0" dirty="0" smtClean="0">
              <a:solidFill>
                <a:srgbClr val="787878"/>
              </a:solidFill>
              <a:effectLst/>
              <a:latin typeface="inherit"/>
            </a:endParaRPr>
          </a:p>
          <a:p>
            <a:pPr lvl="2" fontAlgn="base"/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&lt;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herit"/>
              </a:rPr>
              <a:t>value</a:t>
            </a:r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&gt;</a:t>
            </a:r>
            <a:r>
              <a:rPr lang="en-US" b="0" i="0" dirty="0" smtClean="0">
                <a:solidFill>
                  <a:srgbClr val="990073"/>
                </a:solidFill>
                <a:effectLst/>
                <a:latin typeface="inherit"/>
              </a:rPr>
              <a:t>false</a:t>
            </a:r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&lt;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herit"/>
              </a:rPr>
              <a:t>/value</a:t>
            </a:r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&gt;</a:t>
            </a:r>
            <a:endParaRPr lang="en-US" b="0" i="0" dirty="0" smtClean="0">
              <a:solidFill>
                <a:srgbClr val="787878"/>
              </a:solidFill>
              <a:effectLst/>
              <a:latin typeface="inherit"/>
            </a:endParaRPr>
          </a:p>
          <a:p>
            <a:pPr lvl="1" fontAlgn="base"/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&lt;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herit"/>
              </a:rPr>
              <a:t>/property</a:t>
            </a:r>
            <a:r>
              <a:rPr lang="en-US" b="0" i="0" dirty="0" smtClean="0">
                <a:solidFill>
                  <a:srgbClr val="777777"/>
                </a:solidFill>
                <a:effectLst/>
                <a:latin typeface="inherit"/>
              </a:rPr>
              <a:t>&gt;</a:t>
            </a:r>
            <a:endParaRPr lang="en-US" b="0" i="0" dirty="0">
              <a:solidFill>
                <a:srgbClr val="787878"/>
              </a:solidFill>
              <a:effectLst/>
              <a:latin typeface="inheri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2560" y="1309155"/>
            <a:ext cx="7789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Одна из ключевых особенностей реализации </a:t>
            </a:r>
            <a:r>
              <a:rPr lang="en-US" dirty="0" smtClean="0"/>
              <a:t>MapReduce </a:t>
            </a:r>
            <a:r>
              <a:rPr lang="ru-RU" dirty="0" smtClean="0"/>
              <a:t>на </a:t>
            </a:r>
            <a:r>
              <a:rPr lang="en-US" dirty="0" smtClean="0"/>
              <a:t>Hadoop.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Спекулятивное выполнение позволяет быть устойчивым к падениям инфраструктуры во время выполнения.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Обычно не используется.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4210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952560" y="535680"/>
            <a:ext cx="8474400" cy="8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600" b="0" strike="noStrike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Ресурсные очереди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81" y="3218929"/>
            <a:ext cx="4905515" cy="3189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9" y="1275239"/>
            <a:ext cx="5388604" cy="194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203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952560" y="535680"/>
            <a:ext cx="8474400" cy="880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ru-RU" sz="3600" b="0" strike="noStrike" spc="-1" dirty="0" smtClean="0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Распределение ресурсов</a:t>
            </a:r>
            <a:endParaRPr lang="ru-RU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2560" y="1331392"/>
            <a:ext cx="7789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Планировщики (</a:t>
            </a:r>
            <a:r>
              <a:rPr lang="en-US" dirty="0" smtClean="0"/>
              <a:t>scheduler)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FIFO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Capacity</a:t>
            </a:r>
            <a:endParaRPr lang="ru-R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Fair (DRF)</a:t>
            </a:r>
            <a:endParaRPr lang="ru-RU" dirty="0"/>
          </a:p>
        </p:txBody>
      </p:sp>
      <p:pic>
        <p:nvPicPr>
          <p:cNvPr id="2050" name="Picture 2" descr="https://miro.medium.com/max/869/1*mHkX3mC7nGBFnqMur3APx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4" y="2531721"/>
            <a:ext cx="7939142" cy="34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3272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12830</TotalTime>
  <Words>312</Words>
  <Application>Microsoft Office PowerPoint</Application>
  <PresentationFormat>Широкоэкранный</PresentationFormat>
  <Paragraphs>73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Arial</vt:lpstr>
      <vt:lpstr>DejaVu Sans</vt:lpstr>
      <vt:lpstr>inherit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Немного интересного </vt:lpstr>
      <vt:lpstr>Презентация PowerPoint</vt:lpstr>
      <vt:lpstr>Немного интересного </vt:lpstr>
      <vt:lpstr>Что могут спросить на собеседовании</vt:lpstr>
      <vt:lpstr>Презентация PowerPoint</vt:lpstr>
    </vt:vector>
  </TitlesOfParts>
  <Company>ПАО "МегаФон"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subject/>
  <dc:creator>Dekanovich Andrey (ITi)</dc:creator>
  <dc:description/>
  <cp:lastModifiedBy>Dekanovich Andrey (ITi)</cp:lastModifiedBy>
  <cp:revision>96</cp:revision>
  <dcterms:created xsi:type="dcterms:W3CDTF">2019-08-20T08:43:05Z</dcterms:created>
  <dcterms:modified xsi:type="dcterms:W3CDTF">2020-02-11T16:15:18Z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ПАО "МегаФон"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